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57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6" r:id="rId22"/>
  </p:sldIdLst>
  <p:sldSz cx="12188825" cy="6858000"/>
  <p:notesSz cx="6858000" cy="9144000"/>
  <p:defaultTextStyle>
    <a:defPPr rtl="0">
      <a:defRPr lang="pl-pl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576" y="9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2016-08-01</a:t>
            </a:r>
            <a:endParaRPr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2016-08-01</a:t>
            </a:r>
            <a:endParaRPr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Kliknij, aby edytować style wzorca tekstu</a:t>
            </a:r>
          </a:p>
          <a:p>
            <a:pPr lvl="1" rtl="0"/>
            <a:r>
              <a:t>Drugi poziom</a:t>
            </a:r>
          </a:p>
          <a:p>
            <a:pPr lvl="2" rtl="0"/>
            <a:r>
              <a:t>Trzeci poziom</a:t>
            </a:r>
          </a:p>
          <a:p>
            <a:pPr lvl="3" rtl="0"/>
            <a:r>
              <a:t>Czwarty poziom</a:t>
            </a:r>
          </a:p>
          <a:p>
            <a:pPr lvl="4" rtl="0"/>
            <a:r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linie ukośne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Łącznik prosty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Łącznik prosty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linie dolne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Dowolny kształt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Dowolny kształt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Dowolny kształt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22" name="Data — symbol zastępczy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23" name="Stopka — symbol zastępczy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4" name="Numer slajdu — symbol zastępczy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linie ukośne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Łącznik prosty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Łącznik prosty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l-PL"/>
              <a:t>Kliknij, aby edytować styl</a:t>
            </a:r>
            <a:endParaRPr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3" name="Obraz — symbol zastępczy 2" descr="Pusty symbol zastępczy pozwalający dodać obraz. Kliknij symbol zastępczy i wybierz obraz, który chcesz dodać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pl-PL"/>
              <a:t>Kliknij ikonę, aby dodać obraz</a:t>
            </a:r>
            <a:endParaRPr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inie po lewej stronie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Dowolny kształt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Dowolny kształt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Dowolny kształt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pl"/>
              <a:t>Kliknij, aby edytować styl wzorca tytułu</a:t>
            </a:r>
            <a:endParaRPr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pl"/>
              <a:t>Edytuj style wzorca tekstu</a:t>
            </a:r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l-PL"/>
              <a:t>2016-08-01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 anchor="ctr">
            <a:normAutofit/>
          </a:bodyPr>
          <a:lstStyle/>
          <a:p>
            <a:pPr algn="ctr" rtl="0"/>
            <a:r>
              <a:rPr lang="pl" sz="7200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2396976"/>
          </a:xfrm>
        </p:spPr>
        <p:txBody>
          <a:bodyPr rtlCol="0">
            <a:normAutofit fontScale="85000" lnSpcReduction="10000"/>
          </a:bodyPr>
          <a:lstStyle/>
          <a:p>
            <a:pPr algn="ctr" rtl="0">
              <a:lnSpc>
                <a:spcPct val="160000"/>
              </a:lnSpc>
            </a:pPr>
            <a:r>
              <a:rPr lang="pl" sz="4000" cap="none" dirty="0">
                <a:latin typeface="Cambria" panose="02040503050406030204" pitchFamily="18" charset="0"/>
                <a:ea typeface="Cambria" panose="02040503050406030204" pitchFamily="18" charset="0"/>
              </a:rPr>
              <a:t>powtórka końcowa</a:t>
            </a:r>
          </a:p>
          <a:p>
            <a:pPr algn="ctr" rtl="0">
              <a:lnSpc>
                <a:spcPct val="160000"/>
              </a:lnSpc>
            </a:pPr>
            <a:r>
              <a:rPr lang="pl" sz="4000" cap="none" dirty="0">
                <a:latin typeface="Cambria" panose="02040503050406030204" pitchFamily="18" charset="0"/>
                <a:ea typeface="Cambria" panose="02040503050406030204" pitchFamily="18" charset="0"/>
              </a:rPr>
              <a:t>myślenie i poznanie naukowe</a:t>
            </a:r>
          </a:p>
          <a:p>
            <a:pPr algn="ctr" rtl="0">
              <a:lnSpc>
                <a:spcPct val="160000"/>
              </a:lnSpc>
            </a:pPr>
            <a:r>
              <a:rPr lang="pl" sz="4000" cap="none" dirty="0">
                <a:latin typeface="Cambria" panose="02040503050406030204" pitchFamily="18" charset="0"/>
                <a:ea typeface="Cambria" panose="02040503050406030204" pitchFamily="18" charset="0"/>
              </a:rPr>
              <a:t>kolokacje</a:t>
            </a: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17. Liczba osób, które korzystają z komórek, 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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…………………………………………...........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18. Liczba osób, które nie korzystają z komórek, 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  <a:sym typeface="Wingdings 3" panose="05040102010807070707" pitchFamily="18" charset="2"/>
              </a:rPr>
              <a:t>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…………….…………………….……………...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1362866" y="2399789"/>
            <a:ext cx="62750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rośnie = zwiększa się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1346016" y="4437112"/>
            <a:ext cx="640111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spada = zmniejsza się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10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879F2F99-7907-4FA1-9F8D-18D1991C0076}"/>
              </a:ext>
            </a:extLst>
          </p:cNvPr>
          <p:cNvSpPr/>
          <p:nvPr/>
        </p:nvSpPr>
        <p:spPr>
          <a:xfrm>
            <a:off x="1374577" y="2389032"/>
            <a:ext cx="4748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7E955D90-C65C-455F-BF16-AE481F0A6BBF}"/>
              </a:ext>
            </a:extLst>
          </p:cNvPr>
          <p:cNvSpPr/>
          <p:nvPr/>
        </p:nvSpPr>
        <p:spPr>
          <a:xfrm>
            <a:off x="3325699" y="2410546"/>
            <a:ext cx="9989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= z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A5C1DF11-ED0D-4359-A14B-3810F456EDE0}"/>
              </a:ext>
            </a:extLst>
          </p:cNvPr>
          <p:cNvSpPr/>
          <p:nvPr/>
        </p:nvSpPr>
        <p:spPr>
          <a:xfrm>
            <a:off x="1376181" y="4437112"/>
            <a:ext cx="4732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6F3EDBB-2873-4B8A-8EC4-0266E1404BB9}"/>
              </a:ext>
            </a:extLst>
          </p:cNvPr>
          <p:cNvSpPr/>
          <p:nvPr/>
        </p:nvSpPr>
        <p:spPr>
          <a:xfrm>
            <a:off x="3238135" y="4437111"/>
            <a:ext cx="9989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= z</a:t>
            </a:r>
          </a:p>
        </p:txBody>
      </p:sp>
      <p:sp>
        <p:nvSpPr>
          <p:cNvPr id="12" name="Symbol zastępczy stopki 4">
            <a:extLst>
              <a:ext uri="{FF2B5EF4-FFF2-40B4-BE49-F238E27FC236}">
                <a16:creationId xmlns:a16="http://schemas.microsoft.com/office/drawing/2014/main" id="{D2677B89-3781-4A0E-BB5E-655B6AAF1006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95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19.  Akumulator jest ………….…………………….. , 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które ……………….... do magazynowania energii.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2482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20. Autor wyraża …………….…………………………..., 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że powinniśmy 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skolonizować Marsa.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5640789" y="1644472"/>
            <a:ext cx="39613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urządzeniem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5119492" y="3616477"/>
            <a:ext cx="34681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stanowisko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11</a:t>
            </a:fld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0CCC08F4-316F-4F15-AC94-F5B146E70ED1}"/>
              </a:ext>
            </a:extLst>
          </p:cNvPr>
          <p:cNvSpPr/>
          <p:nvPr/>
        </p:nvSpPr>
        <p:spPr>
          <a:xfrm>
            <a:off x="5640789" y="1645577"/>
            <a:ext cx="55816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u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483FDF7-3816-4418-A3E6-010A97AC42B4}"/>
              </a:ext>
            </a:extLst>
          </p:cNvPr>
          <p:cNvSpPr/>
          <p:nvPr/>
        </p:nvSpPr>
        <p:spPr>
          <a:xfrm>
            <a:off x="5119492" y="3611010"/>
            <a:ext cx="4732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D600FE6E-392E-4A6E-912F-9D92AD69D366}"/>
              </a:ext>
            </a:extLst>
          </p:cNvPr>
          <p:cNvSpPr/>
          <p:nvPr/>
        </p:nvSpPr>
        <p:spPr>
          <a:xfrm>
            <a:off x="2680507" y="2486919"/>
            <a:ext cx="4732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CDE1F234-B548-4626-A5D6-4EC20F88DD3B}"/>
              </a:ext>
            </a:extLst>
          </p:cNvPr>
          <p:cNvSpPr/>
          <p:nvPr/>
        </p:nvSpPr>
        <p:spPr>
          <a:xfrm>
            <a:off x="2680507" y="2486919"/>
            <a:ext cx="169790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służy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638CE566-880F-4417-9331-3DD8FE552087}"/>
              </a:ext>
            </a:extLst>
          </p:cNvPr>
          <p:cNvSpPr/>
          <p:nvPr/>
        </p:nvSpPr>
        <p:spPr>
          <a:xfrm>
            <a:off x="5361706" y="4381426"/>
            <a:ext cx="558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F0B4A78C-22DA-4D62-A5F6-8AB5B5EE306D}"/>
              </a:ext>
            </a:extLst>
          </p:cNvPr>
          <p:cNvSpPr/>
          <p:nvPr/>
        </p:nvSpPr>
        <p:spPr>
          <a:xfrm>
            <a:off x="5343532" y="4381426"/>
            <a:ext cx="21441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pogląd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47FA5AE3-EBB8-4B2B-BF0C-A276D4F9219B}"/>
              </a:ext>
            </a:extLst>
          </p:cNvPr>
          <p:cNvSpPr/>
          <p:nvPr/>
        </p:nvSpPr>
        <p:spPr>
          <a:xfrm>
            <a:off x="7998984" y="4381425"/>
            <a:ext cx="558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CA9168B0-CFD2-43DB-9798-B89B887B6BE5}"/>
              </a:ext>
            </a:extLst>
          </p:cNvPr>
          <p:cNvSpPr/>
          <p:nvPr/>
        </p:nvSpPr>
        <p:spPr>
          <a:xfrm>
            <a:off x="7976030" y="4381424"/>
            <a:ext cx="38273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przekonanie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A74DB9F4-23BB-4429-8F65-A1A34F95A02E}"/>
              </a:ext>
            </a:extLst>
          </p:cNvPr>
          <p:cNvSpPr/>
          <p:nvPr/>
        </p:nvSpPr>
        <p:spPr>
          <a:xfrm>
            <a:off x="8827957" y="3600695"/>
            <a:ext cx="5421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DBC7C70B-63B5-4B2E-8E57-9037A33F700F}"/>
              </a:ext>
            </a:extLst>
          </p:cNvPr>
          <p:cNvSpPr/>
          <p:nvPr/>
        </p:nvSpPr>
        <p:spPr>
          <a:xfrm>
            <a:off x="8844418" y="3600695"/>
            <a:ext cx="202812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opinię</a:t>
            </a:r>
          </a:p>
        </p:txBody>
      </p:sp>
      <p:sp>
        <p:nvSpPr>
          <p:cNvPr id="20" name="Symbol zastępczy stopki 4">
            <a:extLst>
              <a:ext uri="{FF2B5EF4-FFF2-40B4-BE49-F238E27FC236}">
                <a16:creationId xmlns:a16="http://schemas.microsoft.com/office/drawing/2014/main" id="{3F089C3C-8282-4C55-9E84-70E845108114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39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21. Autor …………………… pod uwagę także kwestie społeczno-ekonomiczne.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22. Tekst przedstawia …………….…………………………... na temat możliwości współczesnej informatyki.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3512676" y="1723761"/>
            <a:ext cx="20136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bierze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5857007" y="3664390"/>
            <a:ext cx="364433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rozważania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12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FD3D569-AE4F-4849-AC1F-364466370F18}"/>
              </a:ext>
            </a:extLst>
          </p:cNvPr>
          <p:cNvSpPr/>
          <p:nvPr/>
        </p:nvSpPr>
        <p:spPr>
          <a:xfrm>
            <a:off x="3512676" y="1680516"/>
            <a:ext cx="5549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76CF1CC-7682-436A-AA5F-7FFDF2DA8C55}"/>
              </a:ext>
            </a:extLst>
          </p:cNvPr>
          <p:cNvSpPr/>
          <p:nvPr/>
        </p:nvSpPr>
        <p:spPr>
          <a:xfrm>
            <a:off x="5857007" y="3664391"/>
            <a:ext cx="4748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</a:p>
        </p:txBody>
      </p:sp>
      <p:sp>
        <p:nvSpPr>
          <p:cNvPr id="10" name="Symbol zastępczy stopki 4">
            <a:extLst>
              <a:ext uri="{FF2B5EF4-FFF2-40B4-BE49-F238E27FC236}">
                <a16:creationId xmlns:a16="http://schemas.microsoft.com/office/drawing/2014/main" id="{057E969E-6AC2-4A99-8BC5-DD5814DCA130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20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23. Egzamin ……………………………... z części pisemnej i ustnej.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24. Mózg pełni …………….…………………………... funkcję </a:t>
            </a:r>
            <a:r>
              <a:rPr lang="pl-PL" sz="3600">
                <a:latin typeface="Cambria" panose="02040503050406030204" pitchFamily="18" charset="0"/>
                <a:ea typeface="Cambria" panose="02040503050406030204" pitchFamily="18" charset="0"/>
              </a:rPr>
              <a:t>w procesie 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koordynacji ruchowo-motorycznej.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4438228" y="1611483"/>
            <a:ext cx="30716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składa się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4617443" y="3619732"/>
            <a:ext cx="20247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ważną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13</a:t>
            </a:fld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0CCC08F4-316F-4F15-AC94-F5B146E70ED1}"/>
              </a:ext>
            </a:extLst>
          </p:cNvPr>
          <p:cNvSpPr/>
          <p:nvPr/>
        </p:nvSpPr>
        <p:spPr>
          <a:xfrm>
            <a:off x="4438228" y="1611483"/>
            <a:ext cx="4732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483FDF7-3816-4418-A3E6-010A97AC42B4}"/>
              </a:ext>
            </a:extLst>
          </p:cNvPr>
          <p:cNvSpPr/>
          <p:nvPr/>
        </p:nvSpPr>
        <p:spPr>
          <a:xfrm>
            <a:off x="4643573" y="3619732"/>
            <a:ext cx="6832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9459E56B-AF90-48A1-93DC-9A4190BE41C7}"/>
              </a:ext>
            </a:extLst>
          </p:cNvPr>
          <p:cNvSpPr/>
          <p:nvPr/>
        </p:nvSpPr>
        <p:spPr>
          <a:xfrm>
            <a:off x="6206612" y="3013501"/>
            <a:ext cx="38504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1E4FDF8-6B5C-4E29-96A9-3C4C5F61952B}"/>
              </a:ext>
            </a:extLst>
          </p:cNvPr>
          <p:cNvSpPr/>
          <p:nvPr/>
        </p:nvSpPr>
        <p:spPr>
          <a:xfrm>
            <a:off x="6217754" y="3013500"/>
            <a:ext cx="21992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istotną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DA012690-CC43-4CBD-ADBF-7072EF87AC60}"/>
              </a:ext>
            </a:extLst>
          </p:cNvPr>
          <p:cNvSpPr/>
          <p:nvPr/>
        </p:nvSpPr>
        <p:spPr>
          <a:xfrm>
            <a:off x="7106696" y="3908914"/>
            <a:ext cx="5549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E23EE628-209B-46F2-B282-72D4245B12FD}"/>
              </a:ext>
            </a:extLst>
          </p:cNvPr>
          <p:cNvSpPr/>
          <p:nvPr/>
        </p:nvSpPr>
        <p:spPr>
          <a:xfrm>
            <a:off x="7105028" y="3908914"/>
            <a:ext cx="288861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kluczową</a:t>
            </a:r>
          </a:p>
        </p:txBody>
      </p:sp>
      <p:sp>
        <p:nvSpPr>
          <p:cNvPr id="14" name="Symbol zastępczy stopki 4">
            <a:extLst>
              <a:ext uri="{FF2B5EF4-FFF2-40B4-BE49-F238E27FC236}">
                <a16:creationId xmlns:a16="http://schemas.microsoft.com/office/drawing/2014/main" id="{AC201AB9-BA52-4BBC-8980-56AB8C6FAC5D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8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25. Epoka stalinowska skończyła się w ………………… pięćdziesiątych XX wieku.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26. Wikipedia powstała na …………….………….………... XX i XXI stulecia.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9206112" y="1733990"/>
            <a:ext cx="19527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latach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7135566" y="3614872"/>
            <a:ext cx="32910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przełomie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14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FD3D569-AE4F-4849-AC1F-364466370F18}"/>
              </a:ext>
            </a:extLst>
          </p:cNvPr>
          <p:cNvSpPr/>
          <p:nvPr/>
        </p:nvSpPr>
        <p:spPr>
          <a:xfrm>
            <a:off x="9206112" y="1702684"/>
            <a:ext cx="38023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76CF1CC-7682-436A-AA5F-7FFDF2DA8C55}"/>
              </a:ext>
            </a:extLst>
          </p:cNvPr>
          <p:cNvSpPr/>
          <p:nvPr/>
        </p:nvSpPr>
        <p:spPr>
          <a:xfrm>
            <a:off x="7135566" y="3614872"/>
            <a:ext cx="558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</a:p>
        </p:txBody>
      </p:sp>
      <p:sp>
        <p:nvSpPr>
          <p:cNvPr id="10" name="Symbol zastępczy stopki 4">
            <a:extLst>
              <a:ext uri="{FF2B5EF4-FFF2-40B4-BE49-F238E27FC236}">
                <a16:creationId xmlns:a16="http://schemas.microsoft.com/office/drawing/2014/main" id="{9C3FDF4D-7957-4F6A-8632-7CFDB6AEFC3B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86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27. Deforestacja …………………..…, że pojawiają się anomalie pogodowe (burze, huragany, orkany i in.).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28. Egzamin maturalny jest ostatnim …………….………….………... średniej edukacji.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4893436" y="1716655"/>
            <a:ext cx="247984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sprawia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1503119" y="4445869"/>
            <a:ext cx="24897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etapem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15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FD3D569-AE4F-4849-AC1F-364466370F18}"/>
              </a:ext>
            </a:extLst>
          </p:cNvPr>
          <p:cNvSpPr/>
          <p:nvPr/>
        </p:nvSpPr>
        <p:spPr>
          <a:xfrm>
            <a:off x="4893436" y="1669823"/>
            <a:ext cx="4732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76CF1CC-7682-436A-AA5F-7FFDF2DA8C55}"/>
              </a:ext>
            </a:extLst>
          </p:cNvPr>
          <p:cNvSpPr/>
          <p:nvPr/>
        </p:nvSpPr>
        <p:spPr>
          <a:xfrm>
            <a:off x="1503119" y="4445869"/>
            <a:ext cx="5180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B599067F-618C-4300-92BC-6BD677E2BFF9}"/>
              </a:ext>
            </a:extLst>
          </p:cNvPr>
          <p:cNvSpPr/>
          <p:nvPr/>
        </p:nvSpPr>
        <p:spPr>
          <a:xfrm>
            <a:off x="1548004" y="5266478"/>
            <a:ext cx="4732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B7C1719-1BE0-4B96-B7BF-E3D4069C4EF6}"/>
              </a:ext>
            </a:extLst>
          </p:cNvPr>
          <p:cNvSpPr/>
          <p:nvPr/>
        </p:nvSpPr>
        <p:spPr>
          <a:xfrm>
            <a:off x="1526526" y="5277683"/>
            <a:ext cx="25426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stadium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2" name="Symbol zastępczy stopki 4">
            <a:extLst>
              <a:ext uri="{FF2B5EF4-FFF2-40B4-BE49-F238E27FC236}">
                <a16:creationId xmlns:a16="http://schemas.microsoft.com/office/drawing/2014/main" id="{DFBEF072-34AF-4C61-8D1E-6B9AF99822CC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6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2482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29. Wzrost średniej globalnej temperatury następuje ……………………………..………… ze spadkiem ilości opadów.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20160" y="4454391"/>
            <a:ext cx="10237500" cy="820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30. Tlen występuje zwykle w …………….…….…... gazu.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4078188" y="2505081"/>
            <a:ext cx="417498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równocześnie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7175543" y="4385173"/>
            <a:ext cx="24096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postaci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16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FD3D569-AE4F-4849-AC1F-364466370F18}"/>
              </a:ext>
            </a:extLst>
          </p:cNvPr>
          <p:cNvSpPr/>
          <p:nvPr/>
        </p:nvSpPr>
        <p:spPr>
          <a:xfrm>
            <a:off x="4077528" y="2468981"/>
            <a:ext cx="4748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76CF1CC-7682-436A-AA5F-7FFDF2DA8C55}"/>
              </a:ext>
            </a:extLst>
          </p:cNvPr>
          <p:cNvSpPr/>
          <p:nvPr/>
        </p:nvSpPr>
        <p:spPr>
          <a:xfrm>
            <a:off x="7175543" y="4385174"/>
            <a:ext cx="558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</a:p>
        </p:txBody>
      </p:sp>
      <p:sp>
        <p:nvSpPr>
          <p:cNvPr id="10" name="Symbol zastępczy stopki 4">
            <a:extLst>
              <a:ext uri="{FF2B5EF4-FFF2-40B4-BE49-F238E27FC236}">
                <a16:creationId xmlns:a16="http://schemas.microsoft.com/office/drawing/2014/main" id="{3AE8A788-C51A-4B93-8F6F-11E8ED86FCFB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25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820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31. Uczeni ………………………….. naukę.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32. Kazimierz Funk dokonał …………….…………..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witamin w 1. połowie XX stulecia. 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3821724" y="1628800"/>
            <a:ext cx="309379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uprawiają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7318548" y="3606261"/>
            <a:ext cx="28666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odkrycia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17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FD3D569-AE4F-4849-AC1F-364466370F18}"/>
              </a:ext>
            </a:extLst>
          </p:cNvPr>
          <p:cNvSpPr/>
          <p:nvPr/>
        </p:nvSpPr>
        <p:spPr>
          <a:xfrm>
            <a:off x="3821724" y="1589891"/>
            <a:ext cx="558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u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76CF1CC-7682-436A-AA5F-7FFDF2DA8C55}"/>
              </a:ext>
            </a:extLst>
          </p:cNvPr>
          <p:cNvSpPr/>
          <p:nvPr/>
        </p:nvSpPr>
        <p:spPr>
          <a:xfrm>
            <a:off x="7318548" y="3606261"/>
            <a:ext cx="5421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</a:p>
        </p:txBody>
      </p:sp>
      <p:sp>
        <p:nvSpPr>
          <p:cNvPr id="10" name="Symbol zastępczy stopki 4">
            <a:extLst>
              <a:ext uri="{FF2B5EF4-FFF2-40B4-BE49-F238E27FC236}">
                <a16:creationId xmlns:a16="http://schemas.microsoft.com/office/drawing/2014/main" id="{181D6E5C-18C1-4187-9C59-27D0678F3C45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03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2">
            <a:extLst>
              <a:ext uri="{FF2B5EF4-FFF2-40B4-BE49-F238E27FC236}">
                <a16:creationId xmlns:a16="http://schemas.microsoft.com/office/drawing/2014/main" id="{5AFFE069-22AB-48A6-BE3B-D50DD26F65CB}"/>
              </a:ext>
            </a:extLst>
          </p:cNvPr>
          <p:cNvSpPr txBox="1"/>
          <p:nvPr/>
        </p:nvSpPr>
        <p:spPr>
          <a:xfrm>
            <a:off x="2460796" y="2305936"/>
            <a:ext cx="7267233" cy="22461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799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2799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endParaRPr lang="pl-PL" sz="2799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799" dirty="0">
                <a:latin typeface="Cambria" panose="02040503050406030204" pitchFamily="18" charset="0"/>
                <a:ea typeface="Cambria" panose="02040503050406030204" pitchFamily="18" charset="0"/>
              </a:rPr>
              <a:t>Podręcznik </a:t>
            </a:r>
            <a:r>
              <a:rPr lang="pl-PL" sz="2799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</a:p>
          <a:p>
            <a:pPr algn="ctr"/>
            <a:r>
              <a:rPr lang="pl-PL" sz="2799" i="1" dirty="0">
                <a:latin typeface="Cambria" panose="02040503050406030204" pitchFamily="18" charset="0"/>
                <a:ea typeface="Cambria" panose="02040503050406030204" pitchFamily="18" charset="0"/>
              </a:rPr>
              <a:t>Powtórka końcowa</a:t>
            </a:r>
          </a:p>
          <a:p>
            <a:pPr algn="ctr"/>
            <a:r>
              <a:rPr lang="pl-PL" sz="2799" dirty="0">
                <a:latin typeface="Cambria" panose="02040503050406030204" pitchFamily="18" charset="0"/>
                <a:ea typeface="Cambria" panose="02040503050406030204" pitchFamily="18" charset="0"/>
              </a:rPr>
              <a:t>Więcej prezentacji na stronie podręcznika</a:t>
            </a:r>
          </a:p>
          <a:p>
            <a:pPr algn="ctr"/>
            <a:r>
              <a:rPr lang="pl-PL" sz="2799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</a:p>
        </p:txBody>
      </p:sp>
      <p:pic>
        <p:nvPicPr>
          <p:cNvPr id="2" name="Obraz 1" descr="Wolf, Ślad, Lew, Tygrys, Paw, Zwierząt, Żbik, Predator">
            <a:extLst>
              <a:ext uri="{FF2B5EF4-FFF2-40B4-BE49-F238E27FC236}">
                <a16:creationId xmlns:a16="http://schemas.microsoft.com/office/drawing/2014/main" id="{1790129A-25E8-4679-A440-6DEDE48781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8177966" y="1533546"/>
            <a:ext cx="1459830" cy="190750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7FE8F4D-9568-4159-AC22-774ABA5E7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8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31972" y="1798519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1. Archeolodzy prowadzili ……………………………..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starożytnych pochówków.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2. Badacze …………………………….. uwagę 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na cmentarzysko w pobliżu rynku w centrum. 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6601543" y="1643835"/>
            <a:ext cx="41752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poszukiwania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3718148" y="3616801"/>
            <a:ext cx="4860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F3A4E1E9-7AF7-41F5-8FDD-04F21B0CB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2</a:t>
            </a:fld>
            <a:endParaRPr lang="pl-PL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FFB6E5CF-7BF4-4DAF-AC6A-502C77FEA82C}"/>
              </a:ext>
            </a:extLst>
          </p:cNvPr>
          <p:cNvSpPr/>
          <p:nvPr/>
        </p:nvSpPr>
        <p:spPr>
          <a:xfrm>
            <a:off x="6601543" y="1638773"/>
            <a:ext cx="55816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B70AAC9-28C5-402A-A390-7B4E9CAED16F}"/>
              </a:ext>
            </a:extLst>
          </p:cNvPr>
          <p:cNvSpPr/>
          <p:nvPr/>
        </p:nvSpPr>
        <p:spPr>
          <a:xfrm>
            <a:off x="3716581" y="3616801"/>
            <a:ext cx="25144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zwrócili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1" name="Symbol zastępczy stopki 4">
            <a:extLst>
              <a:ext uri="{FF2B5EF4-FFF2-40B4-BE49-F238E27FC236}">
                <a16:creationId xmlns:a16="http://schemas.microsoft.com/office/drawing/2014/main" id="{EDE20A20-F239-4A07-8133-7FE402E640FA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31972" y="1798519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3. Archeolodzy w czasie ……………………………..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………………………... na grób wojowniczki.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4. Badacze wyciągają ……………………………..,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że prawdopodobnie była ona Słowianką. 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6256868" y="1646480"/>
            <a:ext cx="6832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5777435" y="3612706"/>
            <a:ext cx="683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35BE153-F10B-48C9-A415-A8929A5F5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3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34A0B1B-A758-432C-AED8-D990AE9897F6}"/>
              </a:ext>
            </a:extLst>
          </p:cNvPr>
          <p:cNvSpPr/>
          <p:nvPr/>
        </p:nvSpPr>
        <p:spPr>
          <a:xfrm>
            <a:off x="1629916" y="2477477"/>
            <a:ext cx="5629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8DD81A1E-B85A-4080-982C-E5CC6671964C}"/>
              </a:ext>
            </a:extLst>
          </p:cNvPr>
          <p:cNvSpPr/>
          <p:nvPr/>
        </p:nvSpPr>
        <p:spPr>
          <a:xfrm>
            <a:off x="6247164" y="1635938"/>
            <a:ext cx="349127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wykopalisk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8087AC26-88AD-495B-935F-16BC02D0EFE2}"/>
              </a:ext>
            </a:extLst>
          </p:cNvPr>
          <p:cNvSpPr/>
          <p:nvPr/>
        </p:nvSpPr>
        <p:spPr>
          <a:xfrm>
            <a:off x="1611603" y="2466935"/>
            <a:ext cx="254980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natrafili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C5CF836-B23F-4BA4-A0B2-C8664D113A7B}"/>
              </a:ext>
            </a:extLst>
          </p:cNvPr>
          <p:cNvSpPr/>
          <p:nvPr/>
        </p:nvSpPr>
        <p:spPr>
          <a:xfrm>
            <a:off x="5778288" y="3609457"/>
            <a:ext cx="24785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wnioski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4" name="Symbol zastępczy stopki 4">
            <a:extLst>
              <a:ext uri="{FF2B5EF4-FFF2-40B4-BE49-F238E27FC236}">
                <a16:creationId xmlns:a16="http://schemas.microsoft.com/office/drawing/2014/main" id="{00270C92-61A4-4350-9364-8915C9A722F3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7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31972" y="1798519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5. Rodzice wywierają istotny ……………………………..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na nasze życie.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6. …………………………….. duże prawdopodobieństwo, 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że niedługo będziemy magistrami.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7894612" y="1628800"/>
            <a:ext cx="2105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wpływ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2425627" y="3547294"/>
            <a:ext cx="23631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Istnieje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EB306A0-3358-4B15-AC89-B5A2D55A6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4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ED301F79-990C-4F45-A51D-F4504B301374}"/>
              </a:ext>
            </a:extLst>
          </p:cNvPr>
          <p:cNvSpPr/>
          <p:nvPr/>
        </p:nvSpPr>
        <p:spPr>
          <a:xfrm>
            <a:off x="7894612" y="1628800"/>
            <a:ext cx="683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61A513D3-63FA-449F-AB01-E94CB5600C8B}"/>
              </a:ext>
            </a:extLst>
          </p:cNvPr>
          <p:cNvSpPr/>
          <p:nvPr/>
        </p:nvSpPr>
        <p:spPr>
          <a:xfrm>
            <a:off x="2425627" y="3547294"/>
            <a:ext cx="4058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Symbol zastępczy stopki 4">
            <a:extLst>
              <a:ext uri="{FF2B5EF4-FFF2-40B4-BE49-F238E27FC236}">
                <a16:creationId xmlns:a16="http://schemas.microsoft.com/office/drawing/2014/main" id="{4DE6AD32-C705-49B0-8C0A-AD0393F0E9AB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75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31972" y="1798519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7. To laboratorium posiada liczne ………………………..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do badań linii genetycznych.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8. Prowadzi ono badania …………………………….. genetyki populacji.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8461201" y="1638773"/>
            <a:ext cx="213770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próbki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6758933" y="3609871"/>
            <a:ext cx="29135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 zakresu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5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61FD5777-1FE0-4261-AD96-D08363D202C2}"/>
              </a:ext>
            </a:extLst>
          </p:cNvPr>
          <p:cNvSpPr/>
          <p:nvPr/>
        </p:nvSpPr>
        <p:spPr>
          <a:xfrm>
            <a:off x="8463960" y="1638772"/>
            <a:ext cx="558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0521F514-B8E7-4435-BDBD-8E8ACBF7D453}"/>
              </a:ext>
            </a:extLst>
          </p:cNvPr>
          <p:cNvSpPr/>
          <p:nvPr/>
        </p:nvSpPr>
        <p:spPr>
          <a:xfrm>
            <a:off x="6758933" y="3609870"/>
            <a:ext cx="9300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 </a:t>
            </a:r>
            <a:r>
              <a:rPr lang="pl-PL" sz="4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Symbol zastępczy stopki 4">
            <a:extLst>
              <a:ext uri="{FF2B5EF4-FFF2-40B4-BE49-F238E27FC236}">
                <a16:creationId xmlns:a16="http://schemas.microsoft.com/office/drawing/2014/main" id="{46310D6B-C9FC-46B0-821C-26A92A91C355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02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31972" y="1798519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9. Odsetek kobiet wśród kierowców …………………………………………….. ponad połowę.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10. Ten wykres kołowy …………….…………………………..</a:t>
            </a:r>
          </a:p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strukturę moich weekendowych zakupów.  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1485900" y="2399789"/>
            <a:ext cx="59011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wynosi = jest równy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6460634" y="3522745"/>
            <a:ext cx="424244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pokazuje </a:t>
            </a:r>
            <a:b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= przedstawia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6</a:t>
            </a:fld>
            <a:endParaRPr lang="pl-PL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077334AD-19DF-4FF8-A251-A1AE73556E21}"/>
              </a:ext>
            </a:extLst>
          </p:cNvPr>
          <p:cNvSpPr/>
          <p:nvPr/>
        </p:nvSpPr>
        <p:spPr>
          <a:xfrm>
            <a:off x="1485900" y="2394886"/>
            <a:ext cx="683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128E4FD7-3F63-4E21-BCE1-AFAD829C1057}"/>
              </a:ext>
            </a:extLst>
          </p:cNvPr>
          <p:cNvSpPr/>
          <p:nvPr/>
        </p:nvSpPr>
        <p:spPr>
          <a:xfrm>
            <a:off x="7107921" y="3538577"/>
            <a:ext cx="558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1" name="Symbol zastępczy stopki 4">
            <a:extLst>
              <a:ext uri="{FF2B5EF4-FFF2-40B4-BE49-F238E27FC236}">
                <a16:creationId xmlns:a16="http://schemas.microsoft.com/office/drawing/2014/main" id="{205BEADA-BF28-41F1-938C-FE55D691E699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70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11. Policja ………………………………………….... czynności na miejscu zbrodni.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2482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12. Wyszukiwarki są aplikacjami, </a:t>
            </a:r>
            <a:b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które są wykorzystywane do przeszukiwania …………….………………………….. internetowych.   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4592430" y="1590066"/>
            <a:ext cx="30039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wykonuje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2926060" y="5292357"/>
            <a:ext cx="26820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zasobów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7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8B8CA955-E813-4227-93C0-F77466AD59B1}"/>
              </a:ext>
            </a:extLst>
          </p:cNvPr>
          <p:cNvSpPr/>
          <p:nvPr/>
        </p:nvSpPr>
        <p:spPr>
          <a:xfrm>
            <a:off x="4601646" y="1590066"/>
            <a:ext cx="6832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D456CB4A-C875-413C-89B0-2F0F68047675}"/>
              </a:ext>
            </a:extLst>
          </p:cNvPr>
          <p:cNvSpPr/>
          <p:nvPr/>
        </p:nvSpPr>
        <p:spPr>
          <a:xfrm>
            <a:off x="2926060" y="5292356"/>
            <a:ext cx="4860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Symbol zastępczy stopki 4">
            <a:extLst>
              <a:ext uri="{FF2B5EF4-FFF2-40B4-BE49-F238E27FC236}">
                <a16:creationId xmlns:a16="http://schemas.microsoft.com/office/drawing/2014/main" id="{F72309DC-5729-441E-9B47-7BFDD58B9EE4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8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13. Obserwatoria astronomiczne rejestrują różne  …………………………………………....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14. Pary słów </a:t>
            </a:r>
            <a:r>
              <a:rPr lang="pl-PL" sz="3600" i="1" dirty="0">
                <a:latin typeface="Cambria" panose="02040503050406030204" pitchFamily="18" charset="0"/>
                <a:ea typeface="Cambria" panose="02040503050406030204" pitchFamily="18" charset="0"/>
              </a:rPr>
              <a:t>nauczyciel-student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lub </a:t>
            </a:r>
            <a:r>
              <a:rPr lang="pl-PL" sz="3600" i="1" dirty="0">
                <a:latin typeface="Cambria" panose="02040503050406030204" pitchFamily="18" charset="0"/>
                <a:ea typeface="Cambria" panose="02040503050406030204" pitchFamily="18" charset="0"/>
              </a:rPr>
              <a:t>mąż–żona 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są …………….…………………………...   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1334162" y="2399789"/>
            <a:ext cx="61772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zjawiska i zdarzenia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2392646" y="4436937"/>
            <a:ext cx="37488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konwersami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8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FD3D569-AE4F-4849-AC1F-364466370F18}"/>
              </a:ext>
            </a:extLst>
          </p:cNvPr>
          <p:cNvSpPr/>
          <p:nvPr/>
        </p:nvSpPr>
        <p:spPr>
          <a:xfrm>
            <a:off x="1413892" y="2402246"/>
            <a:ext cx="4860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76CF1CC-7682-436A-AA5F-7FFDF2DA8C55}"/>
              </a:ext>
            </a:extLst>
          </p:cNvPr>
          <p:cNvSpPr/>
          <p:nvPr/>
        </p:nvSpPr>
        <p:spPr>
          <a:xfrm>
            <a:off x="2392646" y="4436936"/>
            <a:ext cx="5549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</a:p>
        </p:txBody>
      </p:sp>
      <p:sp>
        <p:nvSpPr>
          <p:cNvPr id="10" name="Symbol zastępczy stopki 4">
            <a:extLst>
              <a:ext uri="{FF2B5EF4-FFF2-40B4-BE49-F238E27FC236}">
                <a16:creationId xmlns:a16="http://schemas.microsoft.com/office/drawing/2014/main" id="{798AFE73-E037-488F-9068-3F5D99B4DFEC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79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l" sz="5400" dirty="0">
                <a:latin typeface="Cambria" panose="02040503050406030204" pitchFamily="18" charset="0"/>
                <a:ea typeface="Cambria" panose="02040503050406030204" pitchFamily="18" charset="0"/>
              </a:rPr>
              <a:t>Wpisz brakujące słowo.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021DC2-42AE-4760-B4DC-06EE679D1CA8}"/>
              </a:ext>
            </a:extLst>
          </p:cNvPr>
          <p:cNvSpPr txBox="1"/>
          <p:nvPr/>
        </p:nvSpPr>
        <p:spPr>
          <a:xfrm>
            <a:off x="1341224" y="1777394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15. Żyrafy ……………………….. na terenie kontynentu afrykańskiego. 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B0A6492-F645-4BB6-90B1-73C9B47577CA}"/>
              </a:ext>
            </a:extLst>
          </p:cNvPr>
          <p:cNvSpPr txBox="1"/>
          <p:nvPr/>
        </p:nvSpPr>
        <p:spPr>
          <a:xfrm>
            <a:off x="1341884" y="3760017"/>
            <a:ext cx="102375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16. …………….…………………………... długą szyję, cztery kończyny oraz ogon.    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D3C3FC63-0069-47C7-AA3E-6D0738C0F61E}"/>
              </a:ext>
            </a:extLst>
          </p:cNvPr>
          <p:cNvSpPr/>
          <p:nvPr/>
        </p:nvSpPr>
        <p:spPr>
          <a:xfrm>
            <a:off x="3502124" y="1589993"/>
            <a:ext cx="31273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występują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440F06C-8E66-401D-85EF-67D872812E53}"/>
              </a:ext>
            </a:extLst>
          </p:cNvPr>
          <p:cNvSpPr/>
          <p:nvPr/>
        </p:nvSpPr>
        <p:spPr>
          <a:xfrm>
            <a:off x="3286100" y="3611935"/>
            <a:ext cx="2976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Posiadają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315C6D5-0823-4B99-89A3-D2CA3430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pl-PL" smtClean="0"/>
              <a:t>9</a:t>
            </a:fld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0CCC08F4-316F-4F15-AC94-F5B146E70ED1}"/>
              </a:ext>
            </a:extLst>
          </p:cNvPr>
          <p:cNvSpPr/>
          <p:nvPr/>
        </p:nvSpPr>
        <p:spPr>
          <a:xfrm>
            <a:off x="3502124" y="1611484"/>
            <a:ext cx="6832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</a:t>
            </a:r>
            <a:endParaRPr lang="pl-PL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483FDF7-3816-4418-A3E6-010A97AC42B4}"/>
              </a:ext>
            </a:extLst>
          </p:cNvPr>
          <p:cNvSpPr/>
          <p:nvPr/>
        </p:nvSpPr>
        <p:spPr>
          <a:xfrm>
            <a:off x="3286100" y="3613040"/>
            <a:ext cx="5693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</a:p>
        </p:txBody>
      </p:sp>
      <p:sp>
        <p:nvSpPr>
          <p:cNvPr id="12" name="Symbol zastępczy stopki 4">
            <a:extLst>
              <a:ext uri="{FF2B5EF4-FFF2-40B4-BE49-F238E27FC236}">
                <a16:creationId xmlns:a16="http://schemas.microsoft.com/office/drawing/2014/main" id="{65D584A4-EED5-4C89-9F48-E03F0A9294C2}"/>
              </a:ext>
            </a:extLst>
          </p:cNvPr>
          <p:cNvSpPr>
            <a:spLocks noGrp="1"/>
          </p:cNvSpPr>
          <p:nvPr/>
        </p:nvSpPr>
        <p:spPr>
          <a:xfrm>
            <a:off x="935822" y="634235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36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Technika 16: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33245_TF02787990_TF02787990" id="{E00529DA-E8C7-496A-B228-21B879F95DFC}" vid="{0B659D47-CB99-4BE9-B333-032F2F4003AC}"/>
    </a:ext>
  </a:extLst>
</a:theme>
</file>

<file path=ppt/theme/theme2.xml><?xml version="1.0" encoding="utf-8"?>
<a:theme xmlns:a="http://schemas.openxmlformats.org/drawingml/2006/main" name="Motyw pakietu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C67BEE-D13F-4BD2-98A5-34D8A0977F68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Potrójne linie obwodów elektrycznych (panoramiczna)</Template>
  <TotalTime>123</TotalTime>
  <Words>931</Words>
  <Application>Microsoft Office PowerPoint</Application>
  <PresentationFormat>Niestandardowy</PresentationFormat>
  <Paragraphs>183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</vt:lpstr>
      <vt:lpstr>Technika 16:9</vt:lpstr>
      <vt:lpstr>Łowcy słów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Wpisz brakujące słowo.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Łowcy słów</dc:title>
  <dc:creator>nasser hasna</dc:creator>
  <cp:lastModifiedBy>nasser hasna</cp:lastModifiedBy>
  <cp:revision>31</cp:revision>
  <dcterms:created xsi:type="dcterms:W3CDTF">2021-02-07T19:27:26Z</dcterms:created>
  <dcterms:modified xsi:type="dcterms:W3CDTF">2021-02-09T10:28:50Z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