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6" r:id="rId13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90" d="100"/>
          <a:sy n="90" d="100"/>
        </p:scale>
        <p:origin x="576" y="90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81D1AC-66B4-4142-BF6E-E619E7832927}" type="datetime1">
              <a:rPr lang="pl-PL" smtClean="0"/>
              <a:t>21.02.2021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052CA0E-9B6E-4659-AAED-B4CB80098E26}" type="datetime1">
              <a:rPr lang="pl-PL" smtClean="0"/>
              <a:t>21.02.2021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9486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pl-PL" smtClean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8800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4701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3469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2692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1887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2402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8683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854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5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4AD02D-FDFF-4DE0-AEED-C6AC83351967}" type="datetime1">
              <a:rPr lang="pl-PL" smtClean="0"/>
              <a:t>21.02.2021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6FBFDE-A9EC-440D-A34E-8A3B6FCFC8BE}" type="datetime1">
              <a:rPr lang="pl-PL" smtClean="0"/>
              <a:t>21.02.2021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CA1833-87B1-401C-9E97-0ECEC25BC921}" type="datetime1">
              <a:rPr lang="pl-PL" smtClean="0"/>
              <a:t>21.02.2021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8A881E-E802-402B-AB14-3F308169329F}" type="datetime1">
              <a:rPr lang="pl-PL" smtClean="0"/>
              <a:t>21.02.2021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4B620D-F535-4892-B7C6-4A46DB542E05}" type="datetime1">
              <a:rPr lang="pl-PL" smtClean="0"/>
              <a:t>21.02.2021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E7D48D-3D01-47A3-819D-CD20F83C98D8}" type="datetime1">
              <a:rPr lang="pl-PL" smtClean="0"/>
              <a:t>21.02.2021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8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Data — symbol zastępcz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4FC098-C51E-4210-A4F2-260AAD40FA17}" type="datetime1">
              <a:rPr lang="pl-PL" smtClean="0"/>
              <a:t>21.02.2021</a:t>
            </a:fld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3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26DD8C-B1F2-44AB-803C-3ECC855ACF0B}" type="datetime1">
              <a:rPr lang="pl-PL" smtClean="0"/>
              <a:t>21.02.2021</a:t>
            </a:fld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2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DAC313-CCC1-4762-9451-3FB895B0BA1F}" type="datetime1">
              <a:rPr lang="pl-PL" smtClean="0"/>
              <a:t>21.02.2021</a:t>
            </a:fld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Tekst — symbol zastępczy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3" name="Zawartość — symbol zastępczy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8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61746A-8ADD-4C7E-A290-689322F0FDE7}" type="datetime1">
              <a:rPr lang="pl-PL" smtClean="0"/>
              <a:t>21.02.2021</a:t>
            </a:fld>
            <a:endParaRPr lang="pl-PL" dirty="0"/>
          </a:p>
        </p:txBody>
      </p:sp>
      <p:sp>
        <p:nvSpPr>
          <p:cNvPr id="10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Tekst — symbol zastępczy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3" name="Obraz — symbol zastępczy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9" name="Obraz 4" descr="Pusty symbol zastępczy pozwalający dodać obraz. Kliknij symbol zastępczy i wybierz obraz, który chcesz doda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  <a:p>
            <a:pPr lvl="5" rtl="0"/>
            <a:r>
              <a:rPr lang="pl-PL" dirty="0"/>
              <a:t>Szósty poziom</a:t>
            </a:r>
          </a:p>
          <a:p>
            <a:pPr lvl="6" rtl="0"/>
            <a:r>
              <a:rPr lang="pl-PL" dirty="0"/>
              <a:t>Siódmy poziom</a:t>
            </a:r>
          </a:p>
          <a:p>
            <a:pPr lvl="7" rtl="0"/>
            <a:r>
              <a:rPr lang="pl-PL" dirty="0"/>
              <a:t>Ósmy poziom</a:t>
            </a:r>
          </a:p>
          <a:p>
            <a:pPr lvl="8" rtl="0"/>
            <a:r>
              <a:rPr lang="pl-PL" dirty="0"/>
              <a:t>Dziewiąty poziom</a:t>
            </a:r>
          </a:p>
        </p:txBody>
      </p:sp>
      <p:sp>
        <p:nvSpPr>
          <p:cNvPr id="5" name="Stopka — symbol zastępczy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4" name="Data — symbol zastępczy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741C5F7-D0ED-4536-849E-3FC5144BF7CC}" type="datetime1">
              <a:rPr lang="pl-PL" smtClean="0"/>
              <a:t>21.02.2021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Łowcy słów</a:t>
            </a:r>
            <a:b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Naukowe biografie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Imiesłów przysłówkowy współczesny</a:t>
            </a:r>
          </a:p>
        </p:txBody>
      </p:sp>
      <p:pic>
        <p:nvPicPr>
          <p:cNvPr id="4" name="Obraz 3" descr="Wolf, Ślad, Lew, Tygrys, Paw, Zwierząt, Żbik, Predator">
            <a:extLst>
              <a:ext uri="{FF2B5EF4-FFF2-40B4-BE49-F238E27FC236}">
                <a16:creationId xmlns:a16="http://schemas.microsoft.com/office/drawing/2014/main" id="{6F52624C-AE8C-4D73-AEAB-8CDD97A016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3768">
            <a:off x="6737805" y="1821578"/>
            <a:ext cx="1459830" cy="1907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2494012" y="476672"/>
            <a:ext cx="72008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algn="ctr" rtl="0"/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Zbuduj zdanie </a:t>
            </a:r>
            <a:b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z </a:t>
            </a:r>
            <a:r>
              <a:rPr lang="pl-PL" sz="40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imiesłowowym równoważnikiem</a:t>
            </a: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Zawartość — symbol zastępczy 2"/>
          <p:cNvSpPr>
            <a:spLocks noGrp="1"/>
          </p:cNvSpPr>
          <p:nvPr>
            <p:ph idx="1"/>
          </p:nvPr>
        </p:nvSpPr>
        <p:spPr>
          <a:xfrm>
            <a:off x="1293812" y="1828800"/>
            <a:ext cx="9601200" cy="4624536"/>
          </a:xfrm>
        </p:spPr>
        <p:txBody>
          <a:bodyPr rtlCol="0">
            <a:normAutofit fontScale="40000" lnSpcReduction="20000"/>
          </a:bodyPr>
          <a:lstStyle/>
          <a:p>
            <a:pPr marL="0" indent="0" rtl="0">
              <a:lnSpc>
                <a:spcPct val="120000"/>
              </a:lnSpc>
              <a:buNone/>
            </a:pP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9A. </a:t>
            </a:r>
            <a:r>
              <a:rPr lang="pl-PL" sz="6700" u="sng" dirty="0">
                <a:latin typeface="Cambria" panose="02040503050406030204" pitchFamily="18" charset="0"/>
                <a:ea typeface="Cambria" panose="02040503050406030204" pitchFamily="18" charset="0"/>
              </a:rPr>
              <a:t>Studenci uczą się skutecznie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0" indent="0" rtl="0">
              <a:lnSpc>
                <a:spcPct val="120000"/>
              </a:lnSpc>
              <a:buNone/>
            </a:pPr>
            <a:r>
              <a:rPr lang="pl-PL" sz="67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ponieważ stosują różne mnemotechniki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stosować 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 pitchFamily="18" charset="2"/>
              </a:rPr>
              <a:t> oni stosują  stosuj</a:t>
            </a:r>
            <a:r>
              <a:rPr lang="pl-PL" sz="67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 pitchFamily="18" charset="2"/>
              </a:rPr>
              <a:t>ąc</a:t>
            </a:r>
            <a:endParaRPr lang="pl-PL" sz="6700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9B. </a:t>
            </a:r>
            <a:r>
              <a:rPr lang="pl-PL" sz="6700" u="sng" dirty="0">
                <a:latin typeface="Cambria" panose="02040503050406030204" pitchFamily="18" charset="0"/>
                <a:ea typeface="Cambria" panose="02040503050406030204" pitchFamily="18" charset="0"/>
              </a:rPr>
              <a:t>Studenci uczą się skutecznie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67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stosując różne mnemotechniki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w obu zdaniach występuje ten sam agens (te same osoby – studenci)</a:t>
            </a:r>
          </a:p>
          <a:p>
            <a:pPr>
              <a:lnSpc>
                <a:spcPct val="120000"/>
              </a:lnSpc>
            </a:pPr>
            <a:r>
              <a:rPr lang="pl-PL" sz="4000" u="sng" dirty="0">
                <a:latin typeface="Cambria" panose="02040503050406030204" pitchFamily="18" charset="0"/>
                <a:ea typeface="Cambria" panose="02040503050406030204" pitchFamily="18" charset="0"/>
              </a:rPr>
              <a:t>W zdaniu głównym</a:t>
            </a: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 znajduje się podmiot w formie mianownika (kto? co?)</a:t>
            </a:r>
          </a:p>
          <a:p>
            <a:pPr>
              <a:lnSpc>
                <a:spcPct val="120000"/>
              </a:lnSpc>
            </a:pP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Czynności są równoczesne i jedna z nich nie jest o wiele dłuższa niż druga</a:t>
            </a:r>
            <a:endParaRPr lang="pl-PL" sz="3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5014BC8D-BC51-4D30-A936-A6AFA9903871}"/>
              </a:ext>
            </a:extLst>
          </p:cNvPr>
          <p:cNvSpPr>
            <a:spLocks noGrp="1"/>
          </p:cNvSpPr>
          <p:nvPr/>
        </p:nvSpPr>
        <p:spPr>
          <a:xfrm>
            <a:off x="935822" y="6381328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0184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2494012" y="476672"/>
            <a:ext cx="72008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algn="ctr" rtl="0"/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Zbuduj zdanie </a:t>
            </a:r>
            <a:b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z </a:t>
            </a:r>
            <a:r>
              <a:rPr lang="pl-PL" sz="40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imiesłowowym równoważnikiem</a:t>
            </a: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Zawartość — symbol zastępczy 2"/>
          <p:cNvSpPr>
            <a:spLocks noGrp="1"/>
          </p:cNvSpPr>
          <p:nvPr>
            <p:ph idx="1"/>
          </p:nvPr>
        </p:nvSpPr>
        <p:spPr>
          <a:xfrm>
            <a:off x="1293812" y="1828800"/>
            <a:ext cx="9601200" cy="4624536"/>
          </a:xfrm>
        </p:spPr>
        <p:txBody>
          <a:bodyPr rtlCol="0">
            <a:normAutofit fontScale="40000" lnSpcReduction="20000"/>
          </a:bodyPr>
          <a:lstStyle/>
          <a:p>
            <a:pPr marL="0" indent="0" rtl="0">
              <a:lnSpc>
                <a:spcPct val="120000"/>
              </a:lnSpc>
              <a:buNone/>
            </a:pP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10A. </a:t>
            </a:r>
            <a:r>
              <a:rPr lang="pl-PL" sz="6700" u="sng" dirty="0">
                <a:latin typeface="Cambria" panose="02040503050406030204" pitchFamily="18" charset="0"/>
                <a:ea typeface="Cambria" panose="02040503050406030204" pitchFamily="18" charset="0"/>
              </a:rPr>
              <a:t>Człowiek negatywnie wpływa na stan naszej planety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0" indent="0" rtl="0">
              <a:lnSpc>
                <a:spcPct val="120000"/>
              </a:lnSpc>
              <a:buNone/>
            </a:pPr>
            <a:r>
              <a:rPr lang="pl-PL" sz="67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ponieważ na różne sposoby niszczy środowisko naturalne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niszczyć 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 pitchFamily="18" charset="2"/>
              </a:rPr>
              <a:t> oni niszczą  niszcz</a:t>
            </a:r>
            <a:r>
              <a:rPr lang="pl-PL" sz="67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 pitchFamily="18" charset="2"/>
              </a:rPr>
              <a:t>ąc</a:t>
            </a:r>
            <a:endParaRPr lang="pl-PL" sz="6700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10B. </a:t>
            </a:r>
            <a:r>
              <a:rPr lang="pl-PL" sz="6700" u="sng" dirty="0">
                <a:latin typeface="Cambria" panose="02040503050406030204" pitchFamily="18" charset="0"/>
                <a:ea typeface="Cambria" panose="02040503050406030204" pitchFamily="18" charset="0"/>
              </a:rPr>
              <a:t>Człowiek negatywnie wpływa na stan naszej planety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67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 różne sposoby niszcząc środowisko naturalne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w obu zdaniach występuje ten sam agens (człowiek)</a:t>
            </a:r>
          </a:p>
          <a:p>
            <a:pPr>
              <a:lnSpc>
                <a:spcPct val="120000"/>
              </a:lnSpc>
            </a:pPr>
            <a:r>
              <a:rPr lang="pl-PL" sz="4000" u="sng" dirty="0">
                <a:latin typeface="Cambria" panose="02040503050406030204" pitchFamily="18" charset="0"/>
                <a:ea typeface="Cambria" panose="02040503050406030204" pitchFamily="18" charset="0"/>
              </a:rPr>
              <a:t>W zdaniu głównym</a:t>
            </a: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 znajduje się podmiot w formie mianownika (kto? co?)</a:t>
            </a:r>
          </a:p>
          <a:p>
            <a:pPr>
              <a:lnSpc>
                <a:spcPct val="120000"/>
              </a:lnSpc>
            </a:pP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Czynności są równoczesne i jedna z nich nie jest o wiele dłuższa niż druga</a:t>
            </a:r>
            <a:endParaRPr lang="pl-PL" sz="3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879C0451-4BE5-48D0-A2FA-5A88B4347FD4}"/>
              </a:ext>
            </a:extLst>
          </p:cNvPr>
          <p:cNvSpPr>
            <a:spLocks noGrp="1"/>
          </p:cNvSpPr>
          <p:nvPr/>
        </p:nvSpPr>
        <p:spPr>
          <a:xfrm>
            <a:off x="935822" y="6381328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48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2">
            <a:extLst>
              <a:ext uri="{FF2B5EF4-FFF2-40B4-BE49-F238E27FC236}">
                <a16:creationId xmlns:a16="http://schemas.microsoft.com/office/drawing/2014/main" id="{5AFFE069-22AB-48A6-BE3B-D50DD26F65CB}"/>
              </a:ext>
            </a:extLst>
          </p:cNvPr>
          <p:cNvSpPr txBox="1"/>
          <p:nvPr/>
        </p:nvSpPr>
        <p:spPr>
          <a:xfrm>
            <a:off x="2460796" y="1875134"/>
            <a:ext cx="7267233" cy="224612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799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2799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endParaRPr lang="pl-PL" sz="2799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pl-PL" sz="2799" dirty="0">
                <a:latin typeface="Cambria" panose="02040503050406030204" pitchFamily="18" charset="0"/>
                <a:ea typeface="Cambria" panose="02040503050406030204" pitchFamily="18" charset="0"/>
              </a:rPr>
              <a:t>Podręcznik </a:t>
            </a:r>
            <a:r>
              <a:rPr lang="pl-PL" sz="2799" i="1" dirty="0">
                <a:latin typeface="Cambria" panose="02040503050406030204" pitchFamily="18" charset="0"/>
                <a:ea typeface="Cambria" panose="02040503050406030204" pitchFamily="18" charset="0"/>
              </a:rPr>
              <a:t>Łowcy słów</a:t>
            </a:r>
          </a:p>
          <a:p>
            <a:pPr algn="ctr"/>
            <a:r>
              <a:rPr lang="pl-PL" sz="2799" dirty="0">
                <a:latin typeface="Cambria" panose="02040503050406030204" pitchFamily="18" charset="0"/>
                <a:ea typeface="Cambria" panose="02040503050406030204" pitchFamily="18" charset="0"/>
              </a:rPr>
              <a:t>Rozdział XV: </a:t>
            </a:r>
            <a:r>
              <a:rPr lang="pl-PL" sz="2799" i="1" dirty="0">
                <a:latin typeface="Cambria" panose="02040503050406030204" pitchFamily="18" charset="0"/>
                <a:ea typeface="Cambria" panose="02040503050406030204" pitchFamily="18" charset="0"/>
              </a:rPr>
              <a:t>Naukowe biografie</a:t>
            </a:r>
          </a:p>
          <a:p>
            <a:pPr algn="ctr"/>
            <a:r>
              <a:rPr lang="pl-PL" sz="2799" dirty="0">
                <a:latin typeface="Cambria" panose="02040503050406030204" pitchFamily="18" charset="0"/>
                <a:ea typeface="Cambria" panose="02040503050406030204" pitchFamily="18" charset="0"/>
              </a:rPr>
              <a:t>Więcej prezentacji na stronie podręcznika</a:t>
            </a:r>
          </a:p>
          <a:p>
            <a:pPr algn="ctr"/>
            <a:r>
              <a:rPr lang="pl-PL" sz="2799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 </a:t>
            </a:r>
          </a:p>
        </p:txBody>
      </p:sp>
      <p:pic>
        <p:nvPicPr>
          <p:cNvPr id="2" name="Obraz 1" descr="Wolf, Ślad, Lew, Tygrys, Paw, Zwierząt, Żbik, Predator">
            <a:extLst>
              <a:ext uri="{FF2B5EF4-FFF2-40B4-BE49-F238E27FC236}">
                <a16:creationId xmlns:a16="http://schemas.microsoft.com/office/drawing/2014/main" id="{1790129A-25E8-4679-A440-6DEDE4878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3768">
            <a:off x="8333830" y="1182691"/>
            <a:ext cx="1459830" cy="19075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7FE8F4D-9568-4159-AC22-774ABA5E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8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2494012" y="476672"/>
            <a:ext cx="72008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algn="ctr" rtl="0"/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Zbuduj zdanie </a:t>
            </a:r>
            <a:b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z </a:t>
            </a:r>
            <a:r>
              <a:rPr lang="pl-PL" sz="40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imiesłowowym równoważnikiem</a:t>
            </a: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Zawartość — symbol zastępczy 2"/>
          <p:cNvSpPr>
            <a:spLocks noGrp="1"/>
          </p:cNvSpPr>
          <p:nvPr>
            <p:ph idx="1"/>
          </p:nvPr>
        </p:nvSpPr>
        <p:spPr>
          <a:xfrm>
            <a:off x="1293812" y="1828800"/>
            <a:ext cx="9601200" cy="4624536"/>
          </a:xfrm>
        </p:spPr>
        <p:txBody>
          <a:bodyPr rtlCol="0">
            <a:normAutofit fontScale="40000" lnSpcReduction="20000"/>
          </a:bodyPr>
          <a:lstStyle/>
          <a:p>
            <a:pPr marL="0" indent="0" rtl="0">
              <a:lnSpc>
                <a:spcPct val="120000"/>
              </a:lnSpc>
              <a:buNone/>
            </a:pP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1A. </a:t>
            </a:r>
            <a:r>
              <a:rPr lang="pl-PL" sz="6700" u="sng" dirty="0">
                <a:latin typeface="Cambria" panose="02040503050406030204" pitchFamily="18" charset="0"/>
                <a:ea typeface="Cambria" panose="02040503050406030204" pitchFamily="18" charset="0"/>
              </a:rPr>
              <a:t>Archeolodzy natrafili na starożytne cmentarzysko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0" indent="0" rtl="0">
              <a:lnSpc>
                <a:spcPct val="120000"/>
              </a:lnSpc>
              <a:buNone/>
            </a:pPr>
            <a:r>
              <a:rPr lang="pl-PL" sz="67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kiedy prowadzili wykopaliska w południowej Małopolsce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prowadzić 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 pitchFamily="18" charset="2"/>
              </a:rPr>
              <a:t> oni prowadzą  prowadz</a:t>
            </a:r>
            <a:r>
              <a:rPr lang="pl-PL" sz="67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 pitchFamily="18" charset="2"/>
              </a:rPr>
              <a:t>ąc</a:t>
            </a:r>
            <a:endParaRPr lang="pl-PL" sz="6700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1B. </a:t>
            </a:r>
            <a:r>
              <a:rPr lang="pl-PL" sz="6700" u="sng" dirty="0">
                <a:latin typeface="Cambria" panose="02040503050406030204" pitchFamily="18" charset="0"/>
                <a:ea typeface="Cambria" panose="02040503050406030204" pitchFamily="18" charset="0"/>
              </a:rPr>
              <a:t>Archeolodzy natrafili na starożytne cmentarzysko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67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prowadząc wykopaliska w południowej Małopolsce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w obu zdaniach występuje ten sam agens (te same osoby – archeolodzy) </a:t>
            </a:r>
          </a:p>
          <a:p>
            <a:pPr>
              <a:lnSpc>
                <a:spcPct val="120000"/>
              </a:lnSpc>
            </a:pPr>
            <a:r>
              <a:rPr lang="pl-PL" sz="4000" u="sng" dirty="0">
                <a:latin typeface="Cambria" panose="02040503050406030204" pitchFamily="18" charset="0"/>
                <a:ea typeface="Cambria" panose="02040503050406030204" pitchFamily="18" charset="0"/>
              </a:rPr>
              <a:t>W zdaniu głównym</a:t>
            </a: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 znajduje się podmiot w formie mianownika (kto? co?)</a:t>
            </a:r>
          </a:p>
          <a:p>
            <a:pPr>
              <a:lnSpc>
                <a:spcPct val="120000"/>
              </a:lnSpc>
            </a:pP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Czynności są równoczesne i jedna z nich nie jest o wiele dłuższa niż druga</a:t>
            </a:r>
            <a:endParaRPr lang="pl-PL" sz="3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EDE20A20-F239-4A07-8133-7FE402E640FA}"/>
              </a:ext>
            </a:extLst>
          </p:cNvPr>
          <p:cNvSpPr>
            <a:spLocks noGrp="1"/>
          </p:cNvSpPr>
          <p:nvPr/>
        </p:nvSpPr>
        <p:spPr>
          <a:xfrm>
            <a:off x="935822" y="6381328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2494012" y="476672"/>
            <a:ext cx="72008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algn="ctr" rtl="0"/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Zbuduj zdanie </a:t>
            </a:r>
            <a:b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z </a:t>
            </a:r>
            <a:r>
              <a:rPr lang="pl-PL" sz="40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imiesłowowym równoważnikiem</a:t>
            </a: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Zawartość — symbol zastępczy 2"/>
          <p:cNvSpPr>
            <a:spLocks noGrp="1"/>
          </p:cNvSpPr>
          <p:nvPr>
            <p:ph idx="1"/>
          </p:nvPr>
        </p:nvSpPr>
        <p:spPr>
          <a:xfrm>
            <a:off x="1293812" y="1828800"/>
            <a:ext cx="9601200" cy="4624536"/>
          </a:xfrm>
        </p:spPr>
        <p:txBody>
          <a:bodyPr rtlCol="0">
            <a:normAutofit fontScale="40000" lnSpcReduction="20000"/>
          </a:bodyPr>
          <a:lstStyle/>
          <a:p>
            <a:pPr marL="0" indent="0" rtl="0">
              <a:lnSpc>
                <a:spcPct val="120000"/>
              </a:lnSpc>
              <a:buNone/>
            </a:pP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2A. </a:t>
            </a:r>
            <a:r>
              <a:rPr lang="pl-PL" sz="6700" u="sng" dirty="0">
                <a:latin typeface="Cambria" panose="02040503050406030204" pitchFamily="18" charset="0"/>
                <a:ea typeface="Cambria" panose="02040503050406030204" pitchFamily="18" charset="0"/>
              </a:rPr>
              <a:t>Egiptolodzy ustalili przyczynę śmierci faraona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0" indent="0" rtl="0">
              <a:lnSpc>
                <a:spcPct val="120000"/>
              </a:lnSpc>
              <a:buNone/>
            </a:pPr>
            <a:r>
              <a:rPr lang="pl-PL" sz="67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kiedy analizowali zdjęcia rentgenowskie jego mumii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analizować 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 pitchFamily="18" charset="2"/>
              </a:rPr>
              <a:t> oni analizują  analizuj</a:t>
            </a:r>
            <a:r>
              <a:rPr lang="pl-PL" sz="67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 pitchFamily="18" charset="2"/>
              </a:rPr>
              <a:t>ąc</a:t>
            </a:r>
            <a:endParaRPr lang="pl-PL" sz="6700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2B. </a:t>
            </a:r>
            <a:r>
              <a:rPr lang="pl-PL" sz="6700" u="sng" dirty="0">
                <a:latin typeface="Cambria" panose="02040503050406030204" pitchFamily="18" charset="0"/>
                <a:ea typeface="Cambria" panose="02040503050406030204" pitchFamily="18" charset="0"/>
              </a:rPr>
              <a:t>Egiptolodzy ustalili przyczynę śmierci faraona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67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analizując zdjęcia rentgenowskie jego mumii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w obu zdaniach występuje ten sam agens (te same osoby – egiptolodzy) </a:t>
            </a:r>
          </a:p>
          <a:p>
            <a:pPr>
              <a:lnSpc>
                <a:spcPct val="120000"/>
              </a:lnSpc>
            </a:pPr>
            <a:r>
              <a:rPr lang="pl-PL" sz="4000" u="sng" dirty="0">
                <a:latin typeface="Cambria" panose="02040503050406030204" pitchFamily="18" charset="0"/>
                <a:ea typeface="Cambria" panose="02040503050406030204" pitchFamily="18" charset="0"/>
              </a:rPr>
              <a:t>W zdaniu głównym</a:t>
            </a: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 znajduje się podmiot w formie mianownika (kto? co?)</a:t>
            </a:r>
          </a:p>
          <a:p>
            <a:pPr>
              <a:lnSpc>
                <a:spcPct val="120000"/>
              </a:lnSpc>
            </a:pP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Czynności są równoczesne i jedna z nich nie jest o wiele dłuższa niż druga</a:t>
            </a:r>
            <a:endParaRPr lang="pl-PL" sz="3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E82F3BB9-2FBF-4A32-B424-3A404CD765C8}"/>
              </a:ext>
            </a:extLst>
          </p:cNvPr>
          <p:cNvSpPr>
            <a:spLocks noGrp="1"/>
          </p:cNvSpPr>
          <p:nvPr/>
        </p:nvSpPr>
        <p:spPr>
          <a:xfrm>
            <a:off x="935822" y="6381328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124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2494012" y="476672"/>
            <a:ext cx="72008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algn="ctr" rtl="0"/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Zbuduj zdanie </a:t>
            </a:r>
            <a:b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z </a:t>
            </a:r>
            <a:r>
              <a:rPr lang="pl-PL" sz="40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imiesłowowym równoważnikiem</a:t>
            </a: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Zawartość — symbol zastępczy 2"/>
          <p:cNvSpPr>
            <a:spLocks noGrp="1"/>
          </p:cNvSpPr>
          <p:nvPr>
            <p:ph idx="1"/>
          </p:nvPr>
        </p:nvSpPr>
        <p:spPr>
          <a:xfrm>
            <a:off x="1293812" y="1828800"/>
            <a:ext cx="9601200" cy="4624536"/>
          </a:xfrm>
        </p:spPr>
        <p:txBody>
          <a:bodyPr rtlCol="0">
            <a:normAutofit fontScale="40000" lnSpcReduction="20000"/>
          </a:bodyPr>
          <a:lstStyle/>
          <a:p>
            <a:pPr marL="0" indent="0" rtl="0">
              <a:lnSpc>
                <a:spcPct val="120000"/>
              </a:lnSpc>
              <a:buNone/>
            </a:pP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3A. </a:t>
            </a:r>
            <a:r>
              <a:rPr lang="pl-PL" sz="67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Kiedy rysujesz wykres pierścieniowy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6700" u="sng" dirty="0">
                <a:latin typeface="Cambria" panose="02040503050406030204" pitchFamily="18" charset="0"/>
                <a:ea typeface="Cambria" panose="02040503050406030204" pitchFamily="18" charset="0"/>
              </a:rPr>
              <a:t>musisz uważnie wprowadzić wszystkie dane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rtl="0">
              <a:lnSpc>
                <a:spcPct val="120000"/>
              </a:lnSpc>
              <a:buNone/>
            </a:pP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rysować 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 pitchFamily="18" charset="2"/>
              </a:rPr>
              <a:t> oni rysują  rysuj</a:t>
            </a:r>
            <a:r>
              <a:rPr lang="pl-PL" sz="67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 pitchFamily="18" charset="2"/>
              </a:rPr>
              <a:t>ąc</a:t>
            </a:r>
            <a:endParaRPr lang="pl-PL" sz="6700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3B. </a:t>
            </a:r>
            <a:r>
              <a:rPr lang="pl-PL" sz="67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Rysując wykres pierścieniowy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6700" u="sng" dirty="0">
                <a:latin typeface="Cambria" panose="02040503050406030204" pitchFamily="18" charset="0"/>
                <a:ea typeface="Cambria" panose="02040503050406030204" pitchFamily="18" charset="0"/>
              </a:rPr>
              <a:t>musisz uważnie wprowadzić wszystkie dane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w obu zdaniach występuje ten sam agens (ta sama osoba – ty) </a:t>
            </a:r>
          </a:p>
          <a:p>
            <a:pPr>
              <a:lnSpc>
                <a:spcPct val="120000"/>
              </a:lnSpc>
            </a:pPr>
            <a:r>
              <a:rPr lang="pl-PL" sz="4000" u="sng" dirty="0">
                <a:latin typeface="Cambria" panose="02040503050406030204" pitchFamily="18" charset="0"/>
                <a:ea typeface="Cambria" panose="02040503050406030204" pitchFamily="18" charset="0"/>
              </a:rPr>
              <a:t>W zdaniu głównym</a:t>
            </a: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 znajduje się podmiot w formie mianownika (kto? co?)</a:t>
            </a:r>
          </a:p>
          <a:p>
            <a:pPr>
              <a:lnSpc>
                <a:spcPct val="120000"/>
              </a:lnSpc>
            </a:pP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Czynności są równoczesne i jedna z nich nie jest o wiele dłuższa niż druga</a:t>
            </a:r>
            <a:endParaRPr lang="pl-PL" sz="3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7908F88B-B9FE-4233-B3A7-EBBF62B20B82}"/>
              </a:ext>
            </a:extLst>
          </p:cNvPr>
          <p:cNvSpPr>
            <a:spLocks noGrp="1"/>
          </p:cNvSpPr>
          <p:nvPr/>
        </p:nvSpPr>
        <p:spPr>
          <a:xfrm>
            <a:off x="935822" y="6381328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7106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2494012" y="476672"/>
            <a:ext cx="72008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algn="ctr" rtl="0"/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Zbuduj zdanie </a:t>
            </a:r>
            <a:b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z </a:t>
            </a:r>
            <a:r>
              <a:rPr lang="pl-PL" sz="40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imiesłowowym równoważnikiem</a:t>
            </a: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Zawartość — symbol zastępczy 2"/>
          <p:cNvSpPr>
            <a:spLocks noGrp="1"/>
          </p:cNvSpPr>
          <p:nvPr>
            <p:ph idx="1"/>
          </p:nvPr>
        </p:nvSpPr>
        <p:spPr>
          <a:xfrm>
            <a:off x="1293812" y="1828800"/>
            <a:ext cx="9601200" cy="4624536"/>
          </a:xfrm>
        </p:spPr>
        <p:txBody>
          <a:bodyPr rtlCol="0">
            <a:normAutofit fontScale="40000" lnSpcReduction="20000"/>
          </a:bodyPr>
          <a:lstStyle/>
          <a:p>
            <a:pPr marL="0" indent="0" rtl="0">
              <a:lnSpc>
                <a:spcPct val="120000"/>
              </a:lnSpc>
              <a:buNone/>
            </a:pP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4A. </a:t>
            </a:r>
            <a:r>
              <a:rPr lang="pl-PL" sz="6700" u="sng" dirty="0">
                <a:latin typeface="Cambria" panose="02040503050406030204" pitchFamily="18" charset="0"/>
                <a:ea typeface="Cambria" panose="02040503050406030204" pitchFamily="18" charset="0"/>
              </a:rPr>
              <a:t>Teleskop Hubble’a wykonuje wiele ciekawych zdjęć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0" indent="0" rtl="0">
              <a:lnSpc>
                <a:spcPct val="120000"/>
              </a:lnSpc>
              <a:buNone/>
            </a:pPr>
            <a:r>
              <a:rPr lang="pl-PL" sz="67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kiedy porusza się po orbicie okołoziemskiej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poruszać się 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 pitchFamily="18" charset="2"/>
              </a:rPr>
              <a:t> oni poruszają się  poruszaj</a:t>
            </a:r>
            <a:r>
              <a:rPr lang="pl-PL" sz="67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 pitchFamily="18" charset="2"/>
              </a:rPr>
              <a:t>ąc 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 pitchFamily="18" charset="2"/>
              </a:rPr>
              <a:t>się</a:t>
            </a:r>
            <a:endParaRPr lang="pl-PL" sz="6700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4B. </a:t>
            </a:r>
            <a:r>
              <a:rPr lang="pl-PL" sz="6700" u="sng" dirty="0">
                <a:latin typeface="Cambria" panose="02040503050406030204" pitchFamily="18" charset="0"/>
                <a:ea typeface="Cambria" panose="02040503050406030204" pitchFamily="18" charset="0"/>
              </a:rPr>
              <a:t>Teleskop Hubble’a wykonuje wiele ciekawych zdjęć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67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poruszając się po orbicie okołoziemskiej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w obu zdaniach występuje ten sam agens (teleskop) </a:t>
            </a:r>
          </a:p>
          <a:p>
            <a:pPr>
              <a:lnSpc>
                <a:spcPct val="120000"/>
              </a:lnSpc>
            </a:pPr>
            <a:r>
              <a:rPr lang="pl-PL" sz="4000" u="sng" dirty="0">
                <a:latin typeface="Cambria" panose="02040503050406030204" pitchFamily="18" charset="0"/>
                <a:ea typeface="Cambria" panose="02040503050406030204" pitchFamily="18" charset="0"/>
              </a:rPr>
              <a:t>W zdaniu głównym</a:t>
            </a: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 znajduje się podmiot w formie mianownika (kto? co?)</a:t>
            </a:r>
          </a:p>
          <a:p>
            <a:pPr>
              <a:lnSpc>
                <a:spcPct val="120000"/>
              </a:lnSpc>
            </a:pP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Czynności są równoczesne i jedna z nich nie jest o wiele dłuższa niż druga</a:t>
            </a:r>
            <a:endParaRPr lang="pl-PL" sz="3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3D1F4DC4-B1FA-4EFD-B504-87DE899C317F}"/>
              </a:ext>
            </a:extLst>
          </p:cNvPr>
          <p:cNvSpPr>
            <a:spLocks noGrp="1"/>
          </p:cNvSpPr>
          <p:nvPr/>
        </p:nvSpPr>
        <p:spPr>
          <a:xfrm>
            <a:off x="935822" y="6381328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031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2494012" y="476672"/>
            <a:ext cx="72008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algn="ctr" rtl="0"/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Zbuduj zdanie </a:t>
            </a:r>
            <a:b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z </a:t>
            </a:r>
            <a:r>
              <a:rPr lang="pl-PL" sz="40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imiesłowowym równoważnikiem</a:t>
            </a: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Zawartość — symbol zastępczy 2"/>
          <p:cNvSpPr>
            <a:spLocks noGrp="1"/>
          </p:cNvSpPr>
          <p:nvPr>
            <p:ph idx="1"/>
          </p:nvPr>
        </p:nvSpPr>
        <p:spPr>
          <a:xfrm>
            <a:off x="1293812" y="1828800"/>
            <a:ext cx="9601200" cy="4624536"/>
          </a:xfrm>
        </p:spPr>
        <p:txBody>
          <a:bodyPr rtlCol="0">
            <a:normAutofit fontScale="40000" lnSpcReduction="20000"/>
          </a:bodyPr>
          <a:lstStyle/>
          <a:p>
            <a:pPr marL="0" indent="0" rtl="0">
              <a:lnSpc>
                <a:spcPct val="120000"/>
              </a:lnSpc>
              <a:buNone/>
            </a:pP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5A. </a:t>
            </a:r>
            <a:r>
              <a:rPr lang="pl-PL" sz="6700" u="sng" dirty="0">
                <a:latin typeface="Cambria" panose="02040503050406030204" pitchFamily="18" charset="0"/>
                <a:ea typeface="Cambria" panose="02040503050406030204" pitchFamily="18" charset="0"/>
              </a:rPr>
              <a:t>Paleontolodzy odkryli skamieniałości rzadkiego dinozaura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0" indent="0" rtl="0">
              <a:lnSpc>
                <a:spcPct val="120000"/>
              </a:lnSpc>
              <a:buNone/>
            </a:pPr>
            <a:r>
              <a:rPr lang="pl-PL" sz="67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kiedy prowadzili poszukiwania w północnej Mongolii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prowadzić 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 pitchFamily="18" charset="2"/>
              </a:rPr>
              <a:t> oni prowadzą  prowadz</a:t>
            </a:r>
            <a:r>
              <a:rPr lang="pl-PL" sz="67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 pitchFamily="18" charset="2"/>
              </a:rPr>
              <a:t>ąc</a:t>
            </a:r>
            <a:endParaRPr lang="pl-PL" sz="6700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5B. </a:t>
            </a:r>
            <a:r>
              <a:rPr lang="pl-PL" sz="6700" u="sng" dirty="0">
                <a:latin typeface="Cambria" panose="02040503050406030204" pitchFamily="18" charset="0"/>
                <a:ea typeface="Cambria" panose="02040503050406030204" pitchFamily="18" charset="0"/>
              </a:rPr>
              <a:t>Paleontolodzy odkryli skamieniałości rzadkiego dinozaura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67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prowadząc poszukiwania w północnej Mongolii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w obu zdaniach występuje ten sam agens (ta sama osoba – paleontolodzy)</a:t>
            </a:r>
          </a:p>
          <a:p>
            <a:pPr>
              <a:lnSpc>
                <a:spcPct val="120000"/>
              </a:lnSpc>
            </a:pPr>
            <a:r>
              <a:rPr lang="pl-PL" sz="4000" u="sng" dirty="0">
                <a:latin typeface="Cambria" panose="02040503050406030204" pitchFamily="18" charset="0"/>
                <a:ea typeface="Cambria" panose="02040503050406030204" pitchFamily="18" charset="0"/>
              </a:rPr>
              <a:t>W zdaniu głównym</a:t>
            </a: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 znajduje się podmiot w formie mianownika (kto? co?)</a:t>
            </a:r>
          </a:p>
          <a:p>
            <a:pPr>
              <a:lnSpc>
                <a:spcPct val="120000"/>
              </a:lnSpc>
            </a:pP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Czynności są równoczesne i jedna z nich nie jest o wiele dłuższa niż druga</a:t>
            </a:r>
            <a:endParaRPr lang="pl-PL" sz="3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39992ADB-C55A-4657-A59A-3BCC1BEABE77}"/>
              </a:ext>
            </a:extLst>
          </p:cNvPr>
          <p:cNvSpPr>
            <a:spLocks noGrp="1"/>
          </p:cNvSpPr>
          <p:nvPr/>
        </p:nvSpPr>
        <p:spPr>
          <a:xfrm>
            <a:off x="935822" y="6381328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2936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2494012" y="476672"/>
            <a:ext cx="72008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algn="ctr" rtl="0"/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Zbuduj zdanie </a:t>
            </a:r>
            <a:b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z </a:t>
            </a:r>
            <a:r>
              <a:rPr lang="pl-PL" sz="40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imiesłowowym równoważnikiem</a:t>
            </a: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Zawartość — symbol zastępczy 2"/>
          <p:cNvSpPr>
            <a:spLocks noGrp="1"/>
          </p:cNvSpPr>
          <p:nvPr>
            <p:ph idx="1"/>
          </p:nvPr>
        </p:nvSpPr>
        <p:spPr>
          <a:xfrm>
            <a:off x="1293812" y="1828800"/>
            <a:ext cx="9601200" cy="4624536"/>
          </a:xfrm>
        </p:spPr>
        <p:txBody>
          <a:bodyPr rtlCol="0">
            <a:normAutofit fontScale="40000" lnSpcReduction="20000"/>
          </a:bodyPr>
          <a:lstStyle/>
          <a:p>
            <a:pPr marL="0" indent="0" rtl="0">
              <a:lnSpc>
                <a:spcPct val="120000"/>
              </a:lnSpc>
              <a:buNone/>
            </a:pP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6A. </a:t>
            </a:r>
            <a:r>
              <a:rPr lang="pl-PL" sz="6700" u="sng" dirty="0">
                <a:latin typeface="Cambria" panose="02040503050406030204" pitchFamily="18" charset="0"/>
                <a:ea typeface="Cambria" panose="02040503050406030204" pitchFamily="18" charset="0"/>
              </a:rPr>
              <a:t>Psychologowie biorą pod uwagę różne czynniki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0" indent="0" rtl="0">
              <a:lnSpc>
                <a:spcPct val="120000"/>
              </a:lnSpc>
              <a:buNone/>
            </a:pPr>
            <a:r>
              <a:rPr lang="pl-PL" sz="67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kiedy rozważają kwestię ludzkiej osobowości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rozważać 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 pitchFamily="18" charset="2"/>
              </a:rPr>
              <a:t> oni rozważają  rozważaj</a:t>
            </a:r>
            <a:r>
              <a:rPr lang="pl-PL" sz="67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 pitchFamily="18" charset="2"/>
              </a:rPr>
              <a:t>ąc</a:t>
            </a:r>
            <a:endParaRPr lang="pl-PL" sz="6700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6B. </a:t>
            </a:r>
            <a:r>
              <a:rPr lang="pl-PL" sz="6700" u="sng" dirty="0">
                <a:latin typeface="Cambria" panose="02040503050406030204" pitchFamily="18" charset="0"/>
                <a:ea typeface="Cambria" panose="02040503050406030204" pitchFamily="18" charset="0"/>
              </a:rPr>
              <a:t>Psychologowie biorą pod uwagę różne czynniki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67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rozważając kwestię ludzkiej osobowości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w obu zdaniach występuje ten sam agens (te same osoby – psychologowie)</a:t>
            </a:r>
          </a:p>
          <a:p>
            <a:pPr>
              <a:lnSpc>
                <a:spcPct val="120000"/>
              </a:lnSpc>
            </a:pPr>
            <a:r>
              <a:rPr lang="pl-PL" sz="4000" u="sng" dirty="0">
                <a:latin typeface="Cambria" panose="02040503050406030204" pitchFamily="18" charset="0"/>
                <a:ea typeface="Cambria" panose="02040503050406030204" pitchFamily="18" charset="0"/>
              </a:rPr>
              <a:t>W zdaniu głównym</a:t>
            </a: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 znajduje się podmiot w formie mianownika (kto? co?)</a:t>
            </a:r>
          </a:p>
          <a:p>
            <a:pPr>
              <a:lnSpc>
                <a:spcPct val="120000"/>
              </a:lnSpc>
            </a:pP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Czynności są równoczesne i jedna z nich nie jest o wiele dłuższa niż druga</a:t>
            </a:r>
            <a:endParaRPr lang="pl-PL" sz="3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6E5F238E-E14A-405C-8A6C-09B8DCADE1EF}"/>
              </a:ext>
            </a:extLst>
          </p:cNvPr>
          <p:cNvSpPr>
            <a:spLocks noGrp="1"/>
          </p:cNvSpPr>
          <p:nvPr/>
        </p:nvSpPr>
        <p:spPr>
          <a:xfrm>
            <a:off x="935822" y="6381328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4478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2494012" y="476672"/>
            <a:ext cx="72008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algn="ctr" rtl="0"/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Zbuduj zdanie </a:t>
            </a:r>
            <a:b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z </a:t>
            </a:r>
            <a:r>
              <a:rPr lang="pl-PL" sz="40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imiesłowowym równoważnikiem</a:t>
            </a: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Zawartość — symbol zastępczy 2"/>
          <p:cNvSpPr>
            <a:spLocks noGrp="1"/>
          </p:cNvSpPr>
          <p:nvPr>
            <p:ph idx="1"/>
          </p:nvPr>
        </p:nvSpPr>
        <p:spPr>
          <a:xfrm>
            <a:off x="1293812" y="1828800"/>
            <a:ext cx="9601200" cy="4624536"/>
          </a:xfrm>
        </p:spPr>
        <p:txBody>
          <a:bodyPr rtlCol="0">
            <a:normAutofit fontScale="40000" lnSpcReduction="20000"/>
          </a:bodyPr>
          <a:lstStyle/>
          <a:p>
            <a:pPr marL="0" indent="0" rtl="0">
              <a:lnSpc>
                <a:spcPct val="120000"/>
              </a:lnSpc>
              <a:buNone/>
            </a:pP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7A. </a:t>
            </a:r>
            <a:r>
              <a:rPr lang="pl-PL" sz="6700" u="sng" dirty="0">
                <a:latin typeface="Cambria" panose="02040503050406030204" pitchFamily="18" charset="0"/>
                <a:ea typeface="Cambria" panose="02040503050406030204" pitchFamily="18" charset="0"/>
              </a:rPr>
              <a:t>Sztuczna inteligencja się uczy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0" indent="0" rtl="0">
              <a:lnSpc>
                <a:spcPct val="120000"/>
              </a:lnSpc>
              <a:buNone/>
            </a:pPr>
            <a:r>
              <a:rPr lang="pl-PL" sz="67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kiedy wykonuje różne operacje i zadania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wykonywać 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 pitchFamily="18" charset="2"/>
              </a:rPr>
              <a:t> oni wykonują  wykonuj</a:t>
            </a:r>
            <a:r>
              <a:rPr lang="pl-PL" sz="67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 pitchFamily="18" charset="2"/>
              </a:rPr>
              <a:t>ąc</a:t>
            </a:r>
            <a:endParaRPr lang="pl-PL" sz="6700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7B. </a:t>
            </a:r>
            <a:r>
              <a:rPr lang="pl-PL" sz="6700" u="sng" dirty="0">
                <a:latin typeface="Cambria" panose="02040503050406030204" pitchFamily="18" charset="0"/>
                <a:ea typeface="Cambria" panose="02040503050406030204" pitchFamily="18" charset="0"/>
              </a:rPr>
              <a:t>Sztuczna inteligencja się uczy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67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wykonując różne operacje i zadania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w obu zdaniach występuje ten sam agens (sztuczna inteligencja)</a:t>
            </a:r>
          </a:p>
          <a:p>
            <a:pPr>
              <a:lnSpc>
                <a:spcPct val="120000"/>
              </a:lnSpc>
            </a:pPr>
            <a:r>
              <a:rPr lang="pl-PL" sz="4000" u="sng" dirty="0">
                <a:latin typeface="Cambria" panose="02040503050406030204" pitchFamily="18" charset="0"/>
                <a:ea typeface="Cambria" panose="02040503050406030204" pitchFamily="18" charset="0"/>
              </a:rPr>
              <a:t>W zdaniu głównym</a:t>
            </a: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 znajduje się podmiot w formie mianownika (kto? co?)</a:t>
            </a:r>
          </a:p>
          <a:p>
            <a:pPr>
              <a:lnSpc>
                <a:spcPct val="120000"/>
              </a:lnSpc>
            </a:pP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Czynności są równoczesne i jedna z nich nie jest o wiele dłuższa niż druga</a:t>
            </a:r>
            <a:endParaRPr lang="pl-PL" sz="3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77B58288-080C-4FEB-9D83-50D38555F07F}"/>
              </a:ext>
            </a:extLst>
          </p:cNvPr>
          <p:cNvSpPr>
            <a:spLocks noGrp="1"/>
          </p:cNvSpPr>
          <p:nvPr/>
        </p:nvSpPr>
        <p:spPr>
          <a:xfrm>
            <a:off x="935822" y="6381328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3924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2494012" y="476672"/>
            <a:ext cx="72008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algn="ctr" rtl="0"/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Zbuduj zdanie </a:t>
            </a:r>
            <a:b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z </a:t>
            </a:r>
            <a:r>
              <a:rPr lang="pl-PL" sz="40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imiesłowowym równoważnikiem</a:t>
            </a: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Zawartość — symbol zastępczy 2"/>
          <p:cNvSpPr>
            <a:spLocks noGrp="1"/>
          </p:cNvSpPr>
          <p:nvPr>
            <p:ph idx="1"/>
          </p:nvPr>
        </p:nvSpPr>
        <p:spPr>
          <a:xfrm>
            <a:off x="1293812" y="1828800"/>
            <a:ext cx="9601200" cy="4624536"/>
          </a:xfrm>
        </p:spPr>
        <p:txBody>
          <a:bodyPr rtlCol="0">
            <a:normAutofit fontScale="40000" lnSpcReduction="20000"/>
          </a:bodyPr>
          <a:lstStyle/>
          <a:p>
            <a:pPr marL="0" indent="0" rtl="0">
              <a:lnSpc>
                <a:spcPct val="120000"/>
              </a:lnSpc>
              <a:buNone/>
            </a:pP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8A. </a:t>
            </a:r>
            <a:r>
              <a:rPr lang="pl-PL" sz="6700" u="sng" dirty="0">
                <a:latin typeface="Cambria" panose="02040503050406030204" pitchFamily="18" charset="0"/>
                <a:ea typeface="Cambria" panose="02040503050406030204" pitchFamily="18" charset="0"/>
              </a:rPr>
              <a:t>Neandertalczycy wykorzystywali kości mamutów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0" indent="0" rtl="0">
              <a:lnSpc>
                <a:spcPct val="120000"/>
              </a:lnSpc>
              <a:buNone/>
            </a:pPr>
            <a:r>
              <a:rPr lang="pl-PL" sz="67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kiedy budowali swoje domostwa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budować 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 pitchFamily="18" charset="2"/>
              </a:rPr>
              <a:t> oni budują  buduj</a:t>
            </a:r>
            <a:r>
              <a:rPr lang="pl-PL" sz="67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3" panose="05040102010807070707" pitchFamily="18" charset="2"/>
              </a:rPr>
              <a:t>ąc</a:t>
            </a:r>
            <a:endParaRPr lang="pl-PL" sz="6700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8B. </a:t>
            </a:r>
            <a:r>
              <a:rPr lang="pl-PL" sz="6700" u="sng" dirty="0">
                <a:latin typeface="Cambria" panose="02040503050406030204" pitchFamily="18" charset="0"/>
                <a:ea typeface="Cambria" panose="02040503050406030204" pitchFamily="18" charset="0"/>
              </a:rPr>
              <a:t>Neandertalczycy wykorzystywali kości mamutów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67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budując swoje domostwa</a:t>
            </a:r>
            <a:r>
              <a:rPr lang="pl-PL" sz="67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w obu zdaniach występuje ten sam agens (te same osoby – neandertalczycy)</a:t>
            </a:r>
          </a:p>
          <a:p>
            <a:pPr>
              <a:lnSpc>
                <a:spcPct val="120000"/>
              </a:lnSpc>
            </a:pPr>
            <a:r>
              <a:rPr lang="pl-PL" sz="4000" u="sng" dirty="0">
                <a:latin typeface="Cambria" panose="02040503050406030204" pitchFamily="18" charset="0"/>
                <a:ea typeface="Cambria" panose="02040503050406030204" pitchFamily="18" charset="0"/>
              </a:rPr>
              <a:t>W zdaniu głównym</a:t>
            </a: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 znajduje się podmiot w formie mianownika (kto? co?)</a:t>
            </a:r>
          </a:p>
          <a:p>
            <a:pPr>
              <a:lnSpc>
                <a:spcPct val="120000"/>
              </a:lnSpc>
            </a:pP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Czynności są równoczesne i jedna z nich nie jest o wiele dłuższa niż druga</a:t>
            </a:r>
            <a:endParaRPr lang="pl-PL" sz="3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17A153F1-543A-4CF2-9EEE-0EE13955E4CB}"/>
              </a:ext>
            </a:extLst>
          </p:cNvPr>
          <p:cNvSpPr>
            <a:spLocks noGrp="1"/>
          </p:cNvSpPr>
          <p:nvPr/>
        </p:nvSpPr>
        <p:spPr>
          <a:xfrm>
            <a:off x="935822" y="6381328"/>
            <a:ext cx="10317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l-PL" sz="1000" cap="none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10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i="1" cap="none" dirty="0">
                <a:latin typeface="Cambria" panose="02040503050406030204" pitchFamily="18" charset="0"/>
                <a:ea typeface="Cambria" panose="02040503050406030204" pitchFamily="18" charset="0"/>
              </a:rPr>
              <a:t>Łowcy słów. Podręcznik popularnonaukowy dla cudzoziemców na poziomie B1</a:t>
            </a:r>
            <a:r>
              <a:rPr lang="pl-PL" sz="1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000" cap="none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</a:t>
            </a:r>
            <a:endParaRPr lang="en-US" sz="1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0451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uild="p"/>
    </p:bldLst>
  </p:timing>
</p:sld>
</file>

<file path=ppt/theme/theme1.xml><?xml version="1.0" encoding="utf-8"?>
<a:theme xmlns:a="http://schemas.openxmlformats.org/drawingml/2006/main" name="Akwarela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17_TF02886637_TF02886637.potx" id="{3A0D9524-68D2-4621-BA1D-4EAE25E227FF}" vid="{2CDE80DB-0C1F-4BD7-AE6F-EF8038EB2202}"/>
    </a:ext>
  </a:extLst>
</a:theme>
</file>

<file path=ppt/theme/theme2.xml><?xml version="1.0" encoding="utf-8"?>
<a:theme xmlns:a="http://schemas.openxmlformats.org/drawingml/2006/main" name="Motyw pakietu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akwarelowa (panoramiczna)</Template>
  <TotalTime>78</TotalTime>
  <Words>1096</Words>
  <Application>Microsoft Office PowerPoint</Application>
  <PresentationFormat>Niestandardowy</PresentationFormat>
  <Paragraphs>119</Paragraphs>
  <Slides>12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Cambria</vt:lpstr>
      <vt:lpstr>Palatino Linotype</vt:lpstr>
      <vt:lpstr>Akwarela_16x9</vt:lpstr>
      <vt:lpstr>Łowcy słów Naukowe biografie</vt:lpstr>
      <vt:lpstr>Zbuduj zdanie  z imiesłowowym równoważnikiem.</vt:lpstr>
      <vt:lpstr>Zbuduj zdanie  z imiesłowowym równoważnikiem.</vt:lpstr>
      <vt:lpstr>Zbuduj zdanie  z imiesłowowym równoważnikiem.</vt:lpstr>
      <vt:lpstr>Zbuduj zdanie  z imiesłowowym równoważnikiem.</vt:lpstr>
      <vt:lpstr>Zbuduj zdanie  z imiesłowowym równoważnikiem.</vt:lpstr>
      <vt:lpstr>Zbuduj zdanie  z imiesłowowym równoważnikiem.</vt:lpstr>
      <vt:lpstr>Zbuduj zdanie  z imiesłowowym równoważnikiem.</vt:lpstr>
      <vt:lpstr>Zbuduj zdanie  z imiesłowowym równoważnikiem.</vt:lpstr>
      <vt:lpstr>Zbuduj zdanie  z imiesłowowym równoważnikiem.</vt:lpstr>
      <vt:lpstr>Zbuduj zdanie  z imiesłowowym równoważnikiem.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Łowcy słów Naukowe biografie</dc:title>
  <dc:creator>nasser hasna</dc:creator>
  <cp:lastModifiedBy>nasser hasna</cp:lastModifiedBy>
  <cp:revision>15</cp:revision>
  <dcterms:created xsi:type="dcterms:W3CDTF">2021-02-05T16:41:01Z</dcterms:created>
  <dcterms:modified xsi:type="dcterms:W3CDTF">2021-02-21T16:22:41Z</dcterms:modified>
</cp:coreProperties>
</file>