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83" r:id="rId3"/>
    <p:sldId id="259" r:id="rId4"/>
    <p:sldId id="284" r:id="rId5"/>
    <p:sldId id="285" r:id="rId6"/>
    <p:sldId id="260" r:id="rId7"/>
    <p:sldId id="278" r:id="rId8"/>
    <p:sldId id="264" r:id="rId9"/>
    <p:sldId id="286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07" autoAdjust="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3E00C9-960D-4FE7-8B78-E98F613AD1E6}" type="datetime1">
              <a:rPr lang="pl-PL" smtClean="0"/>
              <a:t>17.01.2021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7102-BEBE-4DBE-863D-BDA4C403281D}" type="datetime1">
              <a:rPr lang="pl-PL" smtClean="0"/>
              <a:pPr/>
              <a:t>17.01.2021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pPr rtl="0"/>
            <a:fld id="{B8649DAF-093F-4482-AA38-346E9A2DEE94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03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6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454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647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930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46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cxnSp>
        <p:nvCxnSpPr>
          <p:cNvPr id="5" name="Łącznik prosty 4" descr="Linia podziału slajdu tytułowego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raz — symbol zastępczy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punktory w postaci obrazu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w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Obraz — symbol zastępczy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3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51" name="Ośmiokąt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5" name="Numer slajdu — symbol zastępczy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Dowolny kształt: Kształt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8" name="Dowolny kształt: Kształt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9" name="Dowolny kształt: Kształt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30" name="Dowolny kształt: Kształt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32" name="Dowolny kształt: Kształt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</p:grpSp>
      <p:sp>
        <p:nvSpPr>
          <p:cNvPr id="38" name="Obraz — symbol zastępczy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9" name="Obraz — symbol zastępczy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0" name="Obraz — symbol zastępczy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cyfr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3" name="Dowolny kształt: Kształt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5" name="Dowolny kształt: Kształt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6" name="Dowolny kształt: Kształt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7" name="Dowolny kształt: Kształt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Prostokąt zaokrąglony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45" name="Prostokąt zaokrąglony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46" name="Prostokąt: Zaokrąglone narożniki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47" name="Prostokąt zaokrąglony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48" name="Prostokąt zaokrąglony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</p:grp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dirty="0"/>
              <a:t>Tutaj można umieścić wyróżniony tekst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Obraz — symbol zastępczy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 tym miejscu wstaw lub przeciągnij i upuść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ktory w postaci obrazu w kolum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w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3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4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  <p:sp>
        <p:nvSpPr>
          <p:cNvPr id="20" name="Obraz — symbol zastępczy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1" name="Obraz — symbol zastępczy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2" name="Obraz — symbol zastępczy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liczby — opc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 — symbol zastępczy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sekcji</a:t>
            </a:r>
          </a:p>
        </p:txBody>
      </p:sp>
      <p:sp>
        <p:nvSpPr>
          <p:cNvPr id="27" name="Tekst — symbol zastępczy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pl-PL" dirty="0"/>
              <a:t>Nagłówek sekcji</a:t>
            </a:r>
          </a:p>
        </p:txBody>
      </p:sp>
      <p:sp>
        <p:nvSpPr>
          <p:cNvPr id="28" name="Tekst — symbol zastępczy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pl-PL" dirty="0"/>
              <a:t>Nagłówek sekcji</a:t>
            </a:r>
          </a:p>
        </p:txBody>
      </p:sp>
      <p:sp>
        <p:nvSpPr>
          <p:cNvPr id="48" name="Dowolny kształt: Kształt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47" name="Dowolny kształt: Kształt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Tekst — symbol zastępczy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4800" b="1">
                <a:latin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pl-PL" dirty="0"/>
              <a:t>1</a:t>
            </a:r>
          </a:p>
        </p:txBody>
      </p:sp>
      <p:sp>
        <p:nvSpPr>
          <p:cNvPr id="32" name="Tekst — symbol zastępczy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4800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2</a:t>
            </a:r>
          </a:p>
        </p:txBody>
      </p:sp>
      <p:sp>
        <p:nvSpPr>
          <p:cNvPr id="33" name="Tekst — symbol zastępczy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4800" b="1" i="0" dirty="0">
                <a:latin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dirty="0"/>
              <a:t>3</a:t>
            </a:r>
          </a:p>
        </p:txBody>
      </p:sp>
      <p:sp>
        <p:nvSpPr>
          <p:cNvPr id="35" name="Tekst — symbol zastępczy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Opis sekcji</a:t>
            </a:r>
          </a:p>
        </p:txBody>
      </p:sp>
      <p:sp>
        <p:nvSpPr>
          <p:cNvPr id="37" name="Tekst — symbol zastępczy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dirty="0"/>
              <a:t>Opis sekcji</a:t>
            </a:r>
          </a:p>
        </p:txBody>
      </p:sp>
      <p:sp>
        <p:nvSpPr>
          <p:cNvPr id="39" name="Tekst — symbol zastępczy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dirty="0"/>
              <a:t>Opis sekcji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jsce na ryn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 — symbol zastępczy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kwadrantu</a:t>
            </a:r>
          </a:p>
        </p:txBody>
      </p:sp>
      <p:sp>
        <p:nvSpPr>
          <p:cNvPr id="20" name="Tekst — symbol zastępczy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kwadrantu</a:t>
            </a:r>
          </a:p>
        </p:txBody>
      </p:sp>
      <p:sp>
        <p:nvSpPr>
          <p:cNvPr id="21" name="Tekst — symbol zastępczy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kwadrantu</a:t>
            </a:r>
          </a:p>
        </p:txBody>
      </p:sp>
      <p:sp>
        <p:nvSpPr>
          <p:cNvPr id="22" name="Tekst — symbol zastępczy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kwadrantu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y w ram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dirty="0"/>
              <a:t>Tytuł sekcji 1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Tytuł sekcji 2</a:t>
            </a:r>
          </a:p>
        </p:txBody>
      </p:sp>
      <p:sp>
        <p:nvSpPr>
          <p:cNvPr id="14" name="Tekst — symbol zastępczy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Tytuł sekcji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o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  <p:cxnSp>
        <p:nvCxnSpPr>
          <p:cNvPr id="15" name="Łącznik ze strzałką prostą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Rok</a:t>
            </a:r>
          </a:p>
        </p:txBody>
      </p:sp>
      <p:sp>
        <p:nvSpPr>
          <p:cNvPr id="17" name="Tekst — symbol zastępczy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2" name="Tekst — symbol zastępczy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5" name="Tekst — symbol zastępczy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6" name="Tekst — symbol zastępczy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Rok</a:t>
            </a:r>
          </a:p>
        </p:txBody>
      </p:sp>
      <p:sp>
        <p:nvSpPr>
          <p:cNvPr id="28" name="Tekst — symbol zastępczy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0" name="Tekst — symbol zastępczy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1" name="Tekst — symbol zastępczy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2" name="Tekst — symbol zastępczy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3" name="Tekst — symbol zastępczy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4" name="Tekst — symbol zastępczy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5" name="Tekst — symbol zastępczy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6" name="Tekst — symbol zastępczy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7" name="Tekst — symbol zastępczy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8" name="Tekst — symbol zastępczy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9" name="Tekst — symbol zastępczy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0" name="Tekst — symbol zastępczy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1" name="Tekst — symbol zastępczy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2" name="Tekst — symbol zastępczy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3" name="Tekst — symbol zastępczy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4" name="Tekst — symbol zastępczy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5" name="Tekst — symbol zastępczy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6" name="Tekst — symbol zastępczy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8" name="Tekst — symbol zastępczy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9" name="Tekst — symbol zastępczy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elementu</a:t>
            </a:r>
          </a:p>
        </p:txBody>
      </p:sp>
      <p:sp>
        <p:nvSpPr>
          <p:cNvPr id="50" name="Tekst — symbol zastępczy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Miesiąc, rok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— 6 członk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23" name="Obraz — symbol zastępczy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4" name="Obraz — symbol zastępczy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5" name="Obraz — symbol zastępczy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6" name="Obraz — symbol zastępczy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7" name="Obraz — symbol zastępczy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0" name="Obraz — symbol zastępczy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pl-PL" dirty="0"/>
              <a:t>Stanowisko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Kliknij, aby edytować </a:t>
            </a:r>
            <a:br>
              <a:rPr lang="pl-PL" dirty="0"/>
            </a:br>
            <a:r>
              <a:rPr lang="pl-PL" dirty="0"/>
              <a:t>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bez graf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ziękujem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Dziękujemy!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Numer kontaktowy</a:t>
            </a:r>
          </a:p>
        </p:txBody>
      </p:sp>
      <p:sp>
        <p:nvSpPr>
          <p:cNvPr id="9" name="Tekst — symbol zastępczy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Adres e-mail lub nick w sieci społecznościowej</a:t>
            </a:r>
          </a:p>
        </p:txBody>
      </p:sp>
      <p:sp>
        <p:nvSpPr>
          <p:cNvPr id="8" name="Obraz — symbol zastępczy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Logo</a:t>
            </a:r>
          </a:p>
        </p:txBody>
      </p:sp>
      <p:sp>
        <p:nvSpPr>
          <p:cNvPr id="10" name="Tekst — symbol zastępczy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Adres witryny internetowej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7842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y obraz 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Kliknij, aby edytować </a:t>
            </a:r>
            <a:br>
              <a:rPr lang="pl-PL" dirty="0"/>
            </a:br>
            <a:r>
              <a:rPr lang="pl-PL" dirty="0"/>
              <a:t>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16" name="Zawartość — symbol zastępczy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3" name="Dowolny kształt: Kształt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5" name="Dowolny kształt: Kształt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6" name="Dowolny kształt: Kształt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7" name="Dowolny kształt: Kształt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ry w postaci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w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3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4</a:t>
            </a:r>
          </a:p>
        </p:txBody>
      </p:sp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5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4" name="Obraz — symbol zastępczy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2" name="Obraz — symbol zastępczy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3" name="Obraz — symbol zastępczy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4" name="Obraz — symbol zastępczy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5" name="Obraz — symbol zastępczy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punktory w postaci obrazu z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w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Obraz — symbol zastępczy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8" name="Obraz — symbol zastępczy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9" name="Obraz — symbol zastępczy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3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51" name="Ośmiokąt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5" name="Numer slajdu — symbol zastępczy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śmiokąt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l-PL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Miejsce na logo lub nazwę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  <p:sldLayoutId id="2147483682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— symbol zastępczy 9" descr="Obraz przedstawiający deszcz, przyrodę, niebo, latanie&#10;&#10;Opis wygenerowany z wysoką pewnością">
            <a:extLst>
              <a:ext uri="{FF2B5EF4-FFF2-40B4-BE49-F238E27FC236}">
                <a16:creationId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 rtlCol="0"/>
          <a:lstStyle/>
          <a:p>
            <a:pPr rtl="0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SOZOLOGIA</a:t>
            </a:r>
          </a:p>
          <a:p>
            <a:pPr rtl="0"/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MYŚLENIE NAUKOWE </a:t>
            </a:r>
          </a:p>
          <a:p>
            <a:pPr rtl="0"/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O WPŁYWIE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ctr"/>
          <a:lstStyle/>
          <a:p>
            <a:pPr marL="0" indent="0" algn="ctr" rtl="0">
              <a:buNone/>
            </a:pPr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PRZYMIOTNIK </a:t>
            </a:r>
            <a:b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VS. </a:t>
            </a:r>
            <a:b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PRZYSŁÓWEK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i="0" smtClean="0">
                <a:latin typeface="Cambria" panose="02040503050406030204" pitchFamily="18" charset="0"/>
                <a:ea typeface="Cambria" panose="02040503050406030204" pitchFamily="18" charset="0"/>
              </a:rPr>
              <a:pPr rtl="0"/>
              <a:t>1</a:t>
            </a:fld>
            <a:endParaRPr lang="pl-PL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953409D-DA57-4CA1-8D8E-BFFEF0AACCEA}"/>
              </a:ext>
            </a:extLst>
          </p:cNvPr>
          <p:cNvSpPr/>
          <p:nvPr/>
        </p:nvSpPr>
        <p:spPr>
          <a:xfrm>
            <a:off x="9512936" y="6278544"/>
            <a:ext cx="1786009" cy="19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Wolf, Ślad, Lew, Tygrys, Paw, Zwierząt, Żbik, Predator">
            <a:extLst>
              <a:ext uri="{FF2B5EF4-FFF2-40B4-BE49-F238E27FC236}">
                <a16:creationId xmlns:a16="http://schemas.microsoft.com/office/drawing/2014/main" id="{564C68C6-5790-47D4-973B-D68E90083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8524285" y="4370630"/>
            <a:ext cx="1460210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Środowisko — liście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34" name="Prostokąt 33">
            <a:extLst>
              <a:ext uri="{FF2B5EF4-FFF2-40B4-BE49-F238E27FC236}">
                <a16:creationId xmlns:a16="http://schemas.microsoft.com/office/drawing/2014/main" id="{6A39BCE7-A234-4414-9007-01035799AD0B}"/>
              </a:ext>
            </a:extLst>
          </p:cNvPr>
          <p:cNvSpPr/>
          <p:nvPr/>
        </p:nvSpPr>
        <p:spPr>
          <a:xfrm>
            <a:off x="31127" y="681335"/>
            <a:ext cx="6281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mieć </a:t>
            </a:r>
            <a:r>
              <a:rPr lang="pl-PL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+co?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wpływ</a:t>
            </a:r>
          </a:p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wywierać </a:t>
            </a:r>
            <a:r>
              <a:rPr lang="pl-PL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+co?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wpływ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94A7D26-5F2D-4666-884A-247ECABFCE0E}"/>
              </a:ext>
            </a:extLst>
          </p:cNvPr>
          <p:cNvSpPr/>
          <p:nvPr/>
        </p:nvSpPr>
        <p:spPr>
          <a:xfrm>
            <a:off x="6716985" y="1271467"/>
            <a:ext cx="469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 robić? 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wpływać</a:t>
            </a:r>
          </a:p>
        </p:txBody>
      </p:sp>
      <p:sp>
        <p:nvSpPr>
          <p:cNvPr id="36" name="Trójkąt równoramienny 35">
            <a:extLst>
              <a:ext uri="{FF2B5EF4-FFF2-40B4-BE49-F238E27FC236}">
                <a16:creationId xmlns:a16="http://schemas.microsoft.com/office/drawing/2014/main" id="{13C055E9-A8D1-4E0D-A41D-1560E0616AC5}"/>
              </a:ext>
            </a:extLst>
          </p:cNvPr>
          <p:cNvSpPr/>
          <p:nvPr/>
        </p:nvSpPr>
        <p:spPr>
          <a:xfrm>
            <a:off x="2798901" y="2202831"/>
            <a:ext cx="2477386" cy="151596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jaki?</a:t>
            </a:r>
          </a:p>
        </p:txBody>
      </p:sp>
      <p:sp>
        <p:nvSpPr>
          <p:cNvPr id="38" name="Trójkąt równoramienny 37">
            <a:extLst>
              <a:ext uri="{FF2B5EF4-FFF2-40B4-BE49-F238E27FC236}">
                <a16:creationId xmlns:a16="http://schemas.microsoft.com/office/drawing/2014/main" id="{7F6E0FA0-BB0B-4380-9564-82E74E8DC5D7}"/>
              </a:ext>
            </a:extLst>
          </p:cNvPr>
          <p:cNvSpPr/>
          <p:nvPr/>
        </p:nvSpPr>
        <p:spPr>
          <a:xfrm>
            <a:off x="7461350" y="2089276"/>
            <a:ext cx="2477386" cy="1515966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jak?</a:t>
            </a:r>
          </a:p>
        </p:txBody>
      </p:sp>
      <p:sp>
        <p:nvSpPr>
          <p:cNvPr id="39" name="Równoległobok 38">
            <a:extLst>
              <a:ext uri="{FF2B5EF4-FFF2-40B4-BE49-F238E27FC236}">
                <a16:creationId xmlns:a16="http://schemas.microsoft.com/office/drawing/2014/main" id="{6288940F-732E-4CBD-B63B-5325E08EA12D}"/>
              </a:ext>
            </a:extLst>
          </p:cNvPr>
          <p:cNvSpPr/>
          <p:nvPr/>
        </p:nvSpPr>
        <p:spPr>
          <a:xfrm>
            <a:off x="184050" y="4655571"/>
            <a:ext cx="5976000" cy="112705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przymiotnik</a:t>
            </a:r>
            <a:r>
              <a:rPr lang="pl-PL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rzeczownik</a:t>
            </a:r>
          </a:p>
          <a:p>
            <a:pPr algn="ctr"/>
            <a:r>
              <a:rPr lang="pl-PL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pozytywn</a:t>
            </a:r>
            <a:r>
              <a:rPr lang="pl-PL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pl-PL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wpływ</a:t>
            </a:r>
          </a:p>
        </p:txBody>
      </p:sp>
      <p:sp>
        <p:nvSpPr>
          <p:cNvPr id="40" name="Równoległobok 39">
            <a:extLst>
              <a:ext uri="{FF2B5EF4-FFF2-40B4-BE49-F238E27FC236}">
                <a16:creationId xmlns:a16="http://schemas.microsoft.com/office/drawing/2014/main" id="{9189E7B3-86E8-4F80-A4E7-1A9A51560FDE}"/>
              </a:ext>
            </a:extLst>
          </p:cNvPr>
          <p:cNvSpPr/>
          <p:nvPr/>
        </p:nvSpPr>
        <p:spPr>
          <a:xfrm>
            <a:off x="6312975" y="4574624"/>
            <a:ext cx="5616000" cy="1127052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przysłówek</a:t>
            </a:r>
            <a:r>
              <a:rPr lang="pl-PL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czasownik</a:t>
            </a:r>
          </a:p>
          <a:p>
            <a:pPr algn="ctr"/>
            <a:r>
              <a:rPr lang="pl-PL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pozytywni</a:t>
            </a:r>
            <a:r>
              <a:rPr lang="pl-PL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pl-PL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wpływać</a:t>
            </a:r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7A772E00-32D4-44FA-9C0A-8604C3F1E211}"/>
              </a:ext>
            </a:extLst>
          </p:cNvPr>
          <p:cNvSpPr>
            <a:spLocks noGrp="1"/>
          </p:cNvSpPr>
          <p:nvPr/>
        </p:nvSpPr>
        <p:spPr>
          <a:xfrm>
            <a:off x="937410" y="6354272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grpSp>
        <p:nvGrpSpPr>
          <p:cNvPr id="34" name="Grupa 33" title="kształt geometryczny">
            <a:extLst>
              <a:ext uri="{FF2B5EF4-FFF2-40B4-BE49-F238E27FC236}">
                <a16:creationId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</p:grpSp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5E079DCB-4C04-45C0-821A-7A56A85D7634}"/>
              </a:ext>
            </a:extLst>
          </p:cNvPr>
          <p:cNvSpPr/>
          <p:nvPr/>
        </p:nvSpPr>
        <p:spPr>
          <a:xfrm>
            <a:off x="2355846" y="284584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Jaki wpływ?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B82FB1FA-3FA0-49B1-B43C-AD321630E701}"/>
              </a:ext>
            </a:extLst>
          </p:cNvPr>
          <p:cNvSpPr/>
          <p:nvPr/>
        </p:nvSpPr>
        <p:spPr>
          <a:xfrm>
            <a:off x="6397474" y="264824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Jak wpływać?</a:t>
            </a:r>
          </a:p>
        </p:txBody>
      </p:sp>
      <p:sp>
        <p:nvSpPr>
          <p:cNvPr id="26" name="Strzałka: pięciokąt 25">
            <a:extLst>
              <a:ext uri="{FF2B5EF4-FFF2-40B4-BE49-F238E27FC236}">
                <a16:creationId xmlns:a16="http://schemas.microsoft.com/office/drawing/2014/main" id="{245F3D6D-DF2C-43A4-B4E9-36B4E0837F11}"/>
              </a:ext>
            </a:extLst>
          </p:cNvPr>
          <p:cNvSpPr/>
          <p:nvPr/>
        </p:nvSpPr>
        <p:spPr>
          <a:xfrm>
            <a:off x="2363875" y="1202454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pozytyw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EFACC314-84AD-4D54-B2ED-7E905EEE9B51}"/>
              </a:ext>
            </a:extLst>
          </p:cNvPr>
          <p:cNvSpPr/>
          <p:nvPr/>
        </p:nvSpPr>
        <p:spPr>
          <a:xfrm>
            <a:off x="6397474" y="1200696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pozytyw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28" name="Strzałka: pięciokąt 27">
            <a:extLst>
              <a:ext uri="{FF2B5EF4-FFF2-40B4-BE49-F238E27FC236}">
                <a16:creationId xmlns:a16="http://schemas.microsoft.com/office/drawing/2014/main" id="{BA5CC45D-9273-4182-9A55-538EAE0909F1}"/>
              </a:ext>
            </a:extLst>
          </p:cNvPr>
          <p:cNvSpPr/>
          <p:nvPr/>
        </p:nvSpPr>
        <p:spPr>
          <a:xfrm>
            <a:off x="2355846" y="2146606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negatyw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C2F52AFA-EFEC-4D0A-9195-2D6A67AEB052}"/>
              </a:ext>
            </a:extLst>
          </p:cNvPr>
          <p:cNvSpPr/>
          <p:nvPr/>
        </p:nvSpPr>
        <p:spPr>
          <a:xfrm>
            <a:off x="6397474" y="2133161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negatyw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30" name="Strzałka: pięciokąt 29">
            <a:extLst>
              <a:ext uri="{FF2B5EF4-FFF2-40B4-BE49-F238E27FC236}">
                <a16:creationId xmlns:a16="http://schemas.microsoft.com/office/drawing/2014/main" id="{8038A90C-4915-45FD-912F-FE1A7B851E75}"/>
              </a:ext>
            </a:extLst>
          </p:cNvPr>
          <p:cNvSpPr/>
          <p:nvPr/>
        </p:nvSpPr>
        <p:spPr>
          <a:xfrm>
            <a:off x="2332754" y="3077367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6EFC6111-AFE9-4AE6-88CD-769846866372}"/>
              </a:ext>
            </a:extLst>
          </p:cNvPr>
          <p:cNvSpPr/>
          <p:nvPr/>
        </p:nvSpPr>
        <p:spPr>
          <a:xfrm>
            <a:off x="6408533" y="3059125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32" name="Strzałka: pięciokąt 31">
            <a:extLst>
              <a:ext uri="{FF2B5EF4-FFF2-40B4-BE49-F238E27FC236}">
                <a16:creationId xmlns:a16="http://schemas.microsoft.com/office/drawing/2014/main" id="{FFC0EE6C-2799-4F5B-B3DD-EE2A3DD58939}"/>
              </a:ext>
            </a:extLst>
          </p:cNvPr>
          <p:cNvSpPr/>
          <p:nvPr/>
        </p:nvSpPr>
        <p:spPr>
          <a:xfrm>
            <a:off x="2363875" y="4040564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sil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FCACCE80-7981-43DE-8C7D-06DF44908037}"/>
              </a:ext>
            </a:extLst>
          </p:cNvPr>
          <p:cNvSpPr/>
          <p:nvPr/>
        </p:nvSpPr>
        <p:spPr>
          <a:xfrm>
            <a:off x="6408533" y="4040564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sil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35" name="Strzałka: pięciokąt 34">
            <a:extLst>
              <a:ext uri="{FF2B5EF4-FFF2-40B4-BE49-F238E27FC236}">
                <a16:creationId xmlns:a16="http://schemas.microsoft.com/office/drawing/2014/main" id="{0BE79BAB-87DB-41BD-93A7-665E297C7141}"/>
              </a:ext>
            </a:extLst>
          </p:cNvPr>
          <p:cNvSpPr/>
          <p:nvPr/>
        </p:nvSpPr>
        <p:spPr>
          <a:xfrm>
            <a:off x="2387150" y="5003761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znacz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B436EDA5-3DD9-4A86-9917-4040DCD1B15F}"/>
              </a:ext>
            </a:extLst>
          </p:cNvPr>
          <p:cNvSpPr/>
          <p:nvPr/>
        </p:nvSpPr>
        <p:spPr>
          <a:xfrm>
            <a:off x="6408533" y="4961478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znacz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37" name="Strzałka: pięciokąt 36">
            <a:extLst>
              <a:ext uri="{FF2B5EF4-FFF2-40B4-BE49-F238E27FC236}">
                <a16:creationId xmlns:a16="http://schemas.microsoft.com/office/drawing/2014/main" id="{864B583C-8A16-43E6-9A3D-7E66A1F3081E}"/>
              </a:ext>
            </a:extLst>
          </p:cNvPr>
          <p:cNvSpPr/>
          <p:nvPr/>
        </p:nvSpPr>
        <p:spPr>
          <a:xfrm>
            <a:off x="2387150" y="5934522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istot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5DA83F09-88CA-4446-B59F-5980C9D13C7C}"/>
              </a:ext>
            </a:extLst>
          </p:cNvPr>
          <p:cNvSpPr/>
          <p:nvPr/>
        </p:nvSpPr>
        <p:spPr>
          <a:xfrm>
            <a:off x="6408533" y="5934522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istot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grpSp>
        <p:nvGrpSpPr>
          <p:cNvPr id="34" name="Grupa 33" title="kształt geometryczny">
            <a:extLst>
              <a:ext uri="{FF2B5EF4-FFF2-40B4-BE49-F238E27FC236}">
                <a16:creationId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</p:grpSp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5E079DCB-4C04-45C0-821A-7A56A85D7634}"/>
              </a:ext>
            </a:extLst>
          </p:cNvPr>
          <p:cNvSpPr/>
          <p:nvPr/>
        </p:nvSpPr>
        <p:spPr>
          <a:xfrm>
            <a:off x="2355846" y="284584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Jaki wpływ?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B82FB1FA-3FA0-49B1-B43C-AD321630E701}"/>
              </a:ext>
            </a:extLst>
          </p:cNvPr>
          <p:cNvSpPr/>
          <p:nvPr/>
        </p:nvSpPr>
        <p:spPr>
          <a:xfrm>
            <a:off x="6397474" y="264824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Jak wpływać?</a:t>
            </a:r>
          </a:p>
        </p:txBody>
      </p:sp>
      <p:sp>
        <p:nvSpPr>
          <p:cNvPr id="26" name="Strzałka: pięciokąt 25">
            <a:extLst>
              <a:ext uri="{FF2B5EF4-FFF2-40B4-BE49-F238E27FC236}">
                <a16:creationId xmlns:a16="http://schemas.microsoft.com/office/drawing/2014/main" id="{245F3D6D-DF2C-43A4-B4E9-36B4E0837F11}"/>
              </a:ext>
            </a:extLst>
          </p:cNvPr>
          <p:cNvSpPr/>
          <p:nvPr/>
        </p:nvSpPr>
        <p:spPr>
          <a:xfrm>
            <a:off x="2363875" y="1202454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korzyst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EFACC314-84AD-4D54-B2ED-7E905EEE9B51}"/>
              </a:ext>
            </a:extLst>
          </p:cNvPr>
          <p:cNvSpPr/>
          <p:nvPr/>
        </p:nvSpPr>
        <p:spPr>
          <a:xfrm>
            <a:off x="6397474" y="1200696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korzyst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28" name="Strzałka: pięciokąt 27">
            <a:extLst>
              <a:ext uri="{FF2B5EF4-FFF2-40B4-BE49-F238E27FC236}">
                <a16:creationId xmlns:a16="http://schemas.microsoft.com/office/drawing/2014/main" id="{BA5CC45D-9273-4182-9A55-538EAE0909F1}"/>
              </a:ext>
            </a:extLst>
          </p:cNvPr>
          <p:cNvSpPr/>
          <p:nvPr/>
        </p:nvSpPr>
        <p:spPr>
          <a:xfrm>
            <a:off x="2355846" y="2146606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destrukcyj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C2F52AFA-EFEC-4D0A-9195-2D6A67AEB052}"/>
              </a:ext>
            </a:extLst>
          </p:cNvPr>
          <p:cNvSpPr/>
          <p:nvPr/>
        </p:nvSpPr>
        <p:spPr>
          <a:xfrm>
            <a:off x="6397474" y="2133161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destrukcyj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30" name="Strzałka: pięciokąt 29">
            <a:extLst>
              <a:ext uri="{FF2B5EF4-FFF2-40B4-BE49-F238E27FC236}">
                <a16:creationId xmlns:a16="http://schemas.microsoft.com/office/drawing/2014/main" id="{8038A90C-4915-45FD-912F-FE1A7B851E75}"/>
              </a:ext>
            </a:extLst>
          </p:cNvPr>
          <p:cNvSpPr/>
          <p:nvPr/>
        </p:nvSpPr>
        <p:spPr>
          <a:xfrm>
            <a:off x="2332754" y="3077367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szkodli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6EFC6111-AFE9-4AE6-88CD-769846866372}"/>
              </a:ext>
            </a:extLst>
          </p:cNvPr>
          <p:cNvSpPr/>
          <p:nvPr/>
        </p:nvSpPr>
        <p:spPr>
          <a:xfrm>
            <a:off x="6408533" y="3059125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szkodli</a:t>
            </a:r>
            <a:r>
              <a:rPr lang="pl-P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32" name="Strzałka: pięciokąt 31">
            <a:extLst>
              <a:ext uri="{FF2B5EF4-FFF2-40B4-BE49-F238E27FC236}">
                <a16:creationId xmlns:a16="http://schemas.microsoft.com/office/drawing/2014/main" id="{FFC0EE6C-2799-4F5B-B3DD-EE2A3DD58939}"/>
              </a:ext>
            </a:extLst>
          </p:cNvPr>
          <p:cNvSpPr/>
          <p:nvPr/>
        </p:nvSpPr>
        <p:spPr>
          <a:xfrm>
            <a:off x="2363875" y="4040564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znacząc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FCACCE80-7981-43DE-8C7D-06DF44908037}"/>
              </a:ext>
            </a:extLst>
          </p:cNvPr>
          <p:cNvSpPr/>
          <p:nvPr/>
        </p:nvSpPr>
        <p:spPr>
          <a:xfrm>
            <a:off x="6408533" y="4040564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znacząc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5" name="Strzałka: pięciokąt 34">
            <a:extLst>
              <a:ext uri="{FF2B5EF4-FFF2-40B4-BE49-F238E27FC236}">
                <a16:creationId xmlns:a16="http://schemas.microsoft.com/office/drawing/2014/main" id="{0BE79BAB-87DB-41BD-93A7-665E297C7141}"/>
              </a:ext>
            </a:extLst>
          </p:cNvPr>
          <p:cNvSpPr/>
          <p:nvPr/>
        </p:nvSpPr>
        <p:spPr>
          <a:xfrm>
            <a:off x="2387150" y="5003761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niszcząc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B436EDA5-3DD9-4A86-9917-4040DCD1B15F}"/>
              </a:ext>
            </a:extLst>
          </p:cNvPr>
          <p:cNvSpPr/>
          <p:nvPr/>
        </p:nvSpPr>
        <p:spPr>
          <a:xfrm>
            <a:off x="6408533" y="4961478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niszcząc</a:t>
            </a:r>
            <a:r>
              <a:rPr lang="pl-PL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7" name="Strzałka: pięciokąt 36">
            <a:extLst>
              <a:ext uri="{FF2B5EF4-FFF2-40B4-BE49-F238E27FC236}">
                <a16:creationId xmlns:a16="http://schemas.microsoft.com/office/drawing/2014/main" id="{864B583C-8A16-43E6-9A3D-7E66A1F3081E}"/>
              </a:ext>
            </a:extLst>
          </p:cNvPr>
          <p:cNvSpPr/>
          <p:nvPr/>
        </p:nvSpPr>
        <p:spPr>
          <a:xfrm>
            <a:off x="2387150" y="5934522"/>
            <a:ext cx="3240000" cy="720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duż</a:t>
            </a:r>
            <a:r>
              <a:rPr lang="pl-PL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5DA83F09-88CA-4446-B59F-5980C9D13C7C}"/>
              </a:ext>
            </a:extLst>
          </p:cNvPr>
          <p:cNvSpPr/>
          <p:nvPr/>
        </p:nvSpPr>
        <p:spPr>
          <a:xfrm>
            <a:off x="6408533" y="5934522"/>
            <a:ext cx="3240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- -</a:t>
            </a:r>
          </a:p>
        </p:txBody>
      </p:sp>
    </p:spTree>
    <p:extLst>
      <p:ext uri="{BB962C8B-B14F-4D97-AF65-F5344CB8AC3E}">
        <p14:creationId xmlns:p14="http://schemas.microsoft.com/office/powerpoint/2010/main" val="57555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4CD7AAD-2408-4DAD-88C0-C8FCAB21B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i="0" smtClean="0">
                <a:latin typeface="Cambria" panose="02040503050406030204" pitchFamily="18" charset="0"/>
                <a:ea typeface="Cambria" panose="02040503050406030204" pitchFamily="18" charset="0"/>
              </a:rPr>
              <a:pPr rtl="0"/>
              <a:t>5</a:t>
            </a:fld>
            <a:endParaRPr lang="pl-PL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az — symbol zastępczy 178" descr="Obraz zastępczy">
            <a:extLst>
              <a:ext uri="{FF2B5EF4-FFF2-40B4-BE49-F238E27FC236}">
                <a16:creationId xmlns:a16="http://schemas.microsoft.com/office/drawing/2014/main" id="{F39AB302-E336-48C0-B740-B888DDA6A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>
          <a:xfrm>
            <a:off x="147330" y="189731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C67BFC0-3E23-4FBC-B9A6-75A1083D2D4C}"/>
              </a:ext>
            </a:extLst>
          </p:cNvPr>
          <p:cNvSpPr/>
          <p:nvPr/>
        </p:nvSpPr>
        <p:spPr>
          <a:xfrm>
            <a:off x="9512936" y="6278544"/>
            <a:ext cx="1786009" cy="19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3CE4BB0-A7F7-44BE-B20A-9574ED607F51}"/>
              </a:ext>
            </a:extLst>
          </p:cNvPr>
          <p:cNvSpPr txBox="1"/>
          <p:nvPr/>
        </p:nvSpPr>
        <p:spPr>
          <a:xfrm>
            <a:off x="213842" y="457200"/>
            <a:ext cx="4339610" cy="11589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Zmień zdania z przymiotnikiem </a:t>
            </a:r>
            <a:b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na struktury z przysłówkiem </a:t>
            </a:r>
            <a:b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lub odwrotnie.</a:t>
            </a:r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EDE20A20-F239-4A07-8133-7FE402E640FA}"/>
              </a:ext>
            </a:extLst>
          </p:cNvPr>
          <p:cNvSpPr>
            <a:spLocks noGrp="1"/>
          </p:cNvSpPr>
          <p:nvPr/>
        </p:nvSpPr>
        <p:spPr>
          <a:xfrm>
            <a:off x="937410" y="6354272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0DBA3DD-7BD9-4B1B-ABD6-8F40ECC07EF0}"/>
              </a:ext>
            </a:extLst>
          </p:cNvPr>
          <p:cNvSpPr/>
          <p:nvPr/>
        </p:nvSpPr>
        <p:spPr>
          <a:xfrm>
            <a:off x="4501320" y="189731"/>
            <a:ext cx="390542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1A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Ćwiczenia fizyczne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wywierają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korzystny wpływ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strukturę mięśni.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4C78439-7898-4551-BF2D-BFADFAFA2E51}"/>
              </a:ext>
            </a:extLst>
          </p:cNvPr>
          <p:cNvSpPr/>
          <p:nvPr/>
        </p:nvSpPr>
        <p:spPr>
          <a:xfrm>
            <a:off x="8139242" y="682174"/>
            <a:ext cx="39054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1B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Ćwiczenia fizyczne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korzystnie wpływają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strukturę mięśni.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0795EDA-91D5-4C02-9CDA-E53D826AF759}"/>
              </a:ext>
            </a:extLst>
          </p:cNvPr>
          <p:cNvSpPr/>
          <p:nvPr/>
        </p:nvSpPr>
        <p:spPr>
          <a:xfrm>
            <a:off x="4523427" y="2519303"/>
            <a:ext cx="39054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2A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Alkohol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negatywnie wpływa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pracę mózgu.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F39AA28-22D9-4298-B802-4F160F9E22B3}"/>
              </a:ext>
            </a:extLst>
          </p:cNvPr>
          <p:cNvSpPr/>
          <p:nvPr/>
        </p:nvSpPr>
        <p:spPr>
          <a:xfrm>
            <a:off x="8139242" y="2509668"/>
            <a:ext cx="39054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2B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Alkohol ma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negatywny wpływ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pracę mózgu.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E8C14B8-CE2D-4F77-9C8E-3DA0E990F819}"/>
              </a:ext>
            </a:extLst>
          </p:cNvPr>
          <p:cNvSpPr/>
          <p:nvPr/>
        </p:nvSpPr>
        <p:spPr>
          <a:xfrm>
            <a:off x="4609585" y="4367957"/>
            <a:ext cx="390542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3A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istotnie wpływa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powstawanie wspomnień.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971B2BE-8A50-40D1-9804-892AFF74F046}"/>
              </a:ext>
            </a:extLst>
          </p:cNvPr>
          <p:cNvSpPr/>
          <p:nvPr/>
        </p:nvSpPr>
        <p:spPr>
          <a:xfrm>
            <a:off x="8052977" y="4346797"/>
            <a:ext cx="390542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3B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Sen wywiera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istotny wpływ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powstawanie wspomnień.</a:t>
            </a:r>
          </a:p>
        </p:txBody>
      </p:sp>
    </p:spTree>
    <p:extLst>
      <p:ext uri="{BB962C8B-B14F-4D97-AF65-F5344CB8AC3E}">
        <p14:creationId xmlns:p14="http://schemas.microsoft.com/office/powerpoint/2010/main" val="344641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— symbol zastępczy 25" descr="Obraz zastępczy">
            <a:extLst>
              <a:ext uri="{FF2B5EF4-FFF2-40B4-BE49-F238E27FC236}">
                <a16:creationId xmlns:a16="http://schemas.microsoft.com/office/drawing/2014/main" id="{925A3C19-2816-4D4F-B6A9-C4A6DA022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/>
        </p:blipFill>
        <p:spPr/>
      </p:pic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i="0" smtClean="0">
                <a:latin typeface="Cambria" panose="02040503050406030204" pitchFamily="18" charset="0"/>
                <a:ea typeface="Cambria" panose="02040503050406030204" pitchFamily="18" charset="0"/>
              </a:rPr>
              <a:pPr rtl="0"/>
              <a:t>6</a:t>
            </a:fld>
            <a:endParaRPr lang="pl-PL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A5635252-170A-4E8C-9A62-713ED345A3ED}"/>
              </a:ext>
            </a:extLst>
          </p:cNvPr>
          <p:cNvSpPr>
            <a:spLocks noGrp="1"/>
          </p:cNvSpPr>
          <p:nvPr/>
        </p:nvSpPr>
        <p:spPr>
          <a:xfrm>
            <a:off x="937410" y="6354272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BF889F4-47FC-49D2-BC8D-237E03A1FB6D}"/>
              </a:ext>
            </a:extLst>
          </p:cNvPr>
          <p:cNvSpPr/>
          <p:nvPr/>
        </p:nvSpPr>
        <p:spPr>
          <a:xfrm>
            <a:off x="9512936" y="6278544"/>
            <a:ext cx="1786009" cy="19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D63D75A-61D2-4B68-8EA6-23876BCED95A}"/>
              </a:ext>
            </a:extLst>
          </p:cNvPr>
          <p:cNvSpPr/>
          <p:nvPr/>
        </p:nvSpPr>
        <p:spPr>
          <a:xfrm>
            <a:off x="7063764" y="86714"/>
            <a:ext cx="39054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4A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Kokaina</a:t>
            </a:r>
            <a:r>
              <a:rPr lang="pl-P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wywiera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destrukcyjny wpływ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ludzką psychikę.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AFC1033-F202-4512-AA00-E0B4E7528A2A}"/>
              </a:ext>
            </a:extLst>
          </p:cNvPr>
          <p:cNvSpPr/>
          <p:nvPr/>
        </p:nvSpPr>
        <p:spPr>
          <a:xfrm>
            <a:off x="6800175" y="1656374"/>
            <a:ext cx="44326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4B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Kokaina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destrukcyjnie wpływa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ludzką psychikę.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AF5975D-8B84-44F2-AC85-7603CF134A56}"/>
              </a:ext>
            </a:extLst>
          </p:cNvPr>
          <p:cNvSpPr/>
          <p:nvPr/>
        </p:nvSpPr>
        <p:spPr>
          <a:xfrm>
            <a:off x="6942870" y="3301762"/>
            <a:ext cx="44326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5A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Rodzina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znacząco wpływa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nasze życie.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032B267-0A58-42BF-B75C-5823D7F61C0E}"/>
              </a:ext>
            </a:extLst>
          </p:cNvPr>
          <p:cNvSpPr/>
          <p:nvPr/>
        </p:nvSpPr>
        <p:spPr>
          <a:xfrm>
            <a:off x="7206459" y="4845974"/>
            <a:ext cx="39054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5B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Rodzina ma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znaczący wpływ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nasze życie. </a:t>
            </a:r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— symbol zastępczy 10" descr="Obraz slajdu podsumowania, lewy górny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6"/>
          <a:stretch/>
        </p:blipFill>
        <p:spPr>
          <a:xfrm>
            <a:off x="8399721" y="138603"/>
            <a:ext cx="3705564" cy="3890571"/>
          </a:xfrm>
        </p:spPr>
      </p:pic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i="0" smtClean="0">
                <a:latin typeface="Cambria" panose="02040503050406030204" pitchFamily="18" charset="0"/>
                <a:ea typeface="Cambria" panose="02040503050406030204" pitchFamily="18" charset="0"/>
              </a:rPr>
              <a:pPr rtl="0"/>
              <a:t>7</a:t>
            </a:fld>
            <a:endParaRPr lang="pl-PL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37CF90-F301-4867-BAC5-D81D1C86A0D3}"/>
              </a:ext>
            </a:extLst>
          </p:cNvPr>
          <p:cNvSpPr>
            <a:spLocks noGrp="1"/>
          </p:cNvSpPr>
          <p:nvPr/>
        </p:nvSpPr>
        <p:spPr>
          <a:xfrm>
            <a:off x="937410" y="641600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00FA198-ADD6-4A5E-8054-8587B86319F2}"/>
              </a:ext>
            </a:extLst>
          </p:cNvPr>
          <p:cNvSpPr/>
          <p:nvPr/>
        </p:nvSpPr>
        <p:spPr>
          <a:xfrm>
            <a:off x="9512936" y="6278544"/>
            <a:ext cx="1786009" cy="19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E42152C-D3AC-475F-8840-7B447E8576DA}"/>
              </a:ext>
            </a:extLst>
          </p:cNvPr>
          <p:cNvSpPr/>
          <p:nvPr/>
        </p:nvSpPr>
        <p:spPr>
          <a:xfrm>
            <a:off x="173866" y="160248"/>
            <a:ext cx="39054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6A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Edukacja</a:t>
            </a:r>
            <a:r>
              <a:rPr lang="pl-P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wywiera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silny wpływ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przyszłą karierę.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139AF19-85CC-4BDD-8E5F-45AF6CF598DB}"/>
              </a:ext>
            </a:extLst>
          </p:cNvPr>
          <p:cNvSpPr/>
          <p:nvPr/>
        </p:nvSpPr>
        <p:spPr>
          <a:xfrm>
            <a:off x="3967115" y="160248"/>
            <a:ext cx="44326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6B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Edukacja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silnie</a:t>
            </a:r>
            <a:r>
              <a:rPr lang="pl-PL" sz="3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wpływa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przyszłą karierę.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18730EC-0457-41FA-80FE-27CE9FE95143}"/>
              </a:ext>
            </a:extLst>
          </p:cNvPr>
          <p:cNvSpPr/>
          <p:nvPr/>
        </p:nvSpPr>
        <p:spPr>
          <a:xfrm>
            <a:off x="-72689" y="1805636"/>
            <a:ext cx="43985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7A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Zarobki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realnie</a:t>
            </a:r>
            <a:r>
              <a:rPr lang="pl-PL" sz="3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wpływają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strukturę zakupów.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DE023DB-D0E1-424B-BAEC-DE6D71056B41}"/>
              </a:ext>
            </a:extLst>
          </p:cNvPr>
          <p:cNvSpPr/>
          <p:nvPr/>
        </p:nvSpPr>
        <p:spPr>
          <a:xfrm>
            <a:off x="4239918" y="1820759"/>
            <a:ext cx="42457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7B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Zarobki mają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realny wpływ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strukturę zakupów.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51B45ED-E00D-471A-807A-3C87FC9F03B1}"/>
              </a:ext>
            </a:extLst>
          </p:cNvPr>
          <p:cNvSpPr/>
          <p:nvPr/>
        </p:nvSpPr>
        <p:spPr>
          <a:xfrm>
            <a:off x="173866" y="3375296"/>
            <a:ext cx="835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8A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Nikotyna</a:t>
            </a:r>
            <a:r>
              <a:rPr lang="pl-P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destrukcyjny = niszczący = szkodliwy</a:t>
            </a:r>
            <a:r>
              <a:rPr lang="pl-PL" sz="3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wpływ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komórki płuc.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3813457-0157-4919-A99A-95630AEB915F}"/>
              </a:ext>
            </a:extLst>
          </p:cNvPr>
          <p:cNvSpPr/>
          <p:nvPr/>
        </p:nvSpPr>
        <p:spPr>
          <a:xfrm>
            <a:off x="173866" y="4901797"/>
            <a:ext cx="835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8B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Nikotyna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destrukcyjnie = niszcząco = szkodliwie</a:t>
            </a:r>
            <a:r>
              <a:rPr lang="pl-PL" sz="3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wpływa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komórki płuc.</a:t>
            </a:r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Obraz — symbol zastępczy 104" descr="Obraz zastępczy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i="0" smtClean="0">
                <a:latin typeface="Cambria" panose="02040503050406030204" pitchFamily="18" charset="0"/>
                <a:ea typeface="Cambria" panose="02040503050406030204" pitchFamily="18" charset="0"/>
              </a:rPr>
              <a:pPr rtl="0"/>
              <a:t>8</a:t>
            </a:fld>
            <a:endParaRPr lang="pl-PL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151E1A8C-EC30-4350-A5A4-B735B00A6151}"/>
              </a:ext>
            </a:extLst>
          </p:cNvPr>
          <p:cNvSpPr/>
          <p:nvPr/>
        </p:nvSpPr>
        <p:spPr>
          <a:xfrm>
            <a:off x="6762307" y="496139"/>
            <a:ext cx="4561367" cy="6091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D73E24D7-C573-4E90-B4AC-E7808CAB1805}"/>
              </a:ext>
            </a:extLst>
          </p:cNvPr>
          <p:cNvSpPr/>
          <p:nvPr/>
        </p:nvSpPr>
        <p:spPr>
          <a:xfrm>
            <a:off x="6960881" y="197788"/>
            <a:ext cx="41642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9A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Organizacja ma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znaczny</a:t>
            </a:r>
            <a:r>
              <a:rPr lang="pl-PL" sz="3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wpływ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</a:t>
            </a:r>
            <a:r>
              <a:rPr lang="pl-P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efektywność pracy.</a:t>
            </a:r>
            <a:endParaRPr lang="pl-P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5245EC75-1165-4E22-8C7C-2EF167CD11E4}"/>
              </a:ext>
            </a:extLst>
          </p:cNvPr>
          <p:cNvSpPr/>
          <p:nvPr/>
        </p:nvSpPr>
        <p:spPr>
          <a:xfrm>
            <a:off x="6977416" y="1730673"/>
            <a:ext cx="44326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9B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Organizacja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znacznie</a:t>
            </a:r>
            <a:r>
              <a:rPr lang="pl-PL" sz="3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wpływa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efektywność pracy.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2C9464EC-F30A-48F1-B2A3-15A15D35071A}"/>
              </a:ext>
            </a:extLst>
          </p:cNvPr>
          <p:cNvSpPr/>
          <p:nvPr/>
        </p:nvSpPr>
        <p:spPr>
          <a:xfrm>
            <a:off x="6720619" y="3400434"/>
            <a:ext cx="494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10A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Klimat kraju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pozytywnie</a:t>
            </a:r>
            <a:r>
              <a:rPr lang="pl-PL" sz="3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wpływa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dietę jego mieszkańców.</a:t>
            </a: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FCCBC6C8-D6EF-43BF-A889-BD767375C45C}"/>
              </a:ext>
            </a:extLst>
          </p:cNvPr>
          <p:cNvSpPr/>
          <p:nvPr/>
        </p:nvSpPr>
        <p:spPr>
          <a:xfrm>
            <a:off x="6877613" y="4970094"/>
            <a:ext cx="47279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10B </a:t>
            </a: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Klimat kraju wywiera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pozytywny</a:t>
            </a:r>
            <a:r>
              <a:rPr lang="pl-PL" sz="32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wpływ </a:t>
            </a:r>
            <a:b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</a:t>
            </a:r>
            <a:r>
              <a:rPr lang="pl-P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dietę …</a:t>
            </a:r>
            <a:endParaRPr lang="pl-P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Symbol zastępczy stopki 4">
            <a:extLst>
              <a:ext uri="{FF2B5EF4-FFF2-40B4-BE49-F238E27FC236}">
                <a16:creationId xmlns:a16="http://schemas.microsoft.com/office/drawing/2014/main" id="{0453BF9C-057B-4054-8E18-858EC7E104D0}"/>
              </a:ext>
            </a:extLst>
          </p:cNvPr>
          <p:cNvSpPr>
            <a:spLocks noGrp="1"/>
          </p:cNvSpPr>
          <p:nvPr/>
        </p:nvSpPr>
        <p:spPr>
          <a:xfrm>
            <a:off x="937410" y="6453963"/>
            <a:ext cx="10317180" cy="327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461437" y="2305616"/>
            <a:ext cx="7269126" cy="224676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Rozdział XIII: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Sozologia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pic>
        <p:nvPicPr>
          <p:cNvPr id="2" name="Obraz 1" descr="Wolf, Ślad, Lew, Tygrys, Paw, Zwierząt, Żbik, Predator">
            <a:extLst>
              <a:ext uri="{FF2B5EF4-FFF2-40B4-BE49-F238E27FC236}">
                <a16:creationId xmlns:a16="http://schemas.microsoft.com/office/drawing/2014/main" id="{1790129A-25E8-4679-A440-6DEDE4878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8165881" y="1543615"/>
            <a:ext cx="1460210" cy="1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58A1FA5-E3F5-48B8-938B-4B19DB6CB5C2}"/>
              </a:ext>
            </a:extLst>
          </p:cNvPr>
          <p:cNvSpPr/>
          <p:nvPr/>
        </p:nvSpPr>
        <p:spPr>
          <a:xfrm>
            <a:off x="9512936" y="6278544"/>
            <a:ext cx="1786009" cy="19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48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429_TF16411174.potx" id="{10BFA4E6-8644-4A3C-9F4C-ABDCD870CC66}" vid="{ED7F8967-51C0-4FE8-970B-062E824EED92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</Template>
  <TotalTime>144</TotalTime>
  <Words>464</Words>
  <Application>Microsoft Office PowerPoint</Application>
  <PresentationFormat>Panoramiczny</PresentationFormat>
  <Paragraphs>85</Paragraphs>
  <Slides>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Motyw pakietu Office</vt:lpstr>
      <vt:lpstr>ŁOWCY SŁÓW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ŁOWCY SŁÓW</dc:title>
  <dc:creator>nasser hasna</dc:creator>
  <cp:lastModifiedBy>nasser hasna</cp:lastModifiedBy>
  <cp:revision>23</cp:revision>
  <dcterms:created xsi:type="dcterms:W3CDTF">2021-01-17T12:30:21Z</dcterms:created>
  <dcterms:modified xsi:type="dcterms:W3CDTF">2021-01-17T16:52:41Z</dcterms:modified>
</cp:coreProperties>
</file>