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>
              <a:latin typeface="Calibri" panose="020F0502020204030204" pitchFamily="34" charset="0"/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C780F1-8920-4F70-8928-22D34454FCB3}" type="datetime1">
              <a:rPr lang="pl-PL" smtClean="0">
                <a:latin typeface="Calibri" panose="020F0502020204030204" pitchFamily="34" charset="0"/>
              </a:rPr>
              <a:t>08.12.2020</a:t>
            </a:fld>
            <a:endParaRPr lang="pl-PL">
              <a:latin typeface="Calibri" panose="020F0502020204030204" pitchFamily="34" charset="0"/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>
              <a:latin typeface="Calibri" panose="020F0502020204030204" pitchFamily="34" charset="0"/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pl-PL" smtClean="0">
                <a:latin typeface="Calibri" panose="020F0502020204030204" pitchFamily="34" charset="0"/>
              </a:rPr>
              <a:t>‹#›</a:t>
            </a:fld>
            <a:endParaRPr 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F2AA167-9E3E-49DA-B722-1E96E8602C4C}" type="datetime1">
              <a:rPr lang="pl-PL" noProof="0" smtClean="0"/>
              <a:t>08.12.2020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275029A-2D1E-47A5-9598-4A9AC47B3AC1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029A-2D1E-47A5-9598-4A9AC47B3AC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26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029A-2D1E-47A5-9598-4A9AC47B3AC1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64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F9556C7-5B59-4ABF-88E2-A1B04F8F43BE}" type="datetime1">
              <a:rPr lang="pl-PL" noProof="0" smtClean="0"/>
              <a:t>08.12.2020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4EF4F11-16F0-486C-A4EA-7E355B57B356}" type="datetime1">
              <a:rPr lang="pl-PL" noProof="0" smtClean="0"/>
              <a:t>08.12.2020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A44FC59-7DCB-42CA-8AFA-50EBE22AED89}" type="datetime1">
              <a:rPr lang="pl-PL" noProof="0" smtClean="0"/>
              <a:t>08.12.2020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5881387-9C8F-45FE-B325-4E1FA5B738D2}" type="datetime1">
              <a:rPr lang="pl-PL" noProof="0" smtClean="0"/>
              <a:t>08.12.2020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C3C738D-9413-4B5E-8818-FC954DC43B9B}" type="datetime1">
              <a:rPr lang="pl-PL" noProof="0" smtClean="0"/>
              <a:t>08.12.2020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/>
              <a:t>Kliknij, aby edytować styl wzorca tytułu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A4935C-8393-4814-91A5-4BAAC6FCFFBC}" type="datetime1">
              <a:rPr lang="pl-PL" smtClean="0"/>
              <a:t>08.12.2020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/>
              <a:t>Kliknij, aby edytować styl wzorca tytułu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wzorców tekstu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wzorców tekstu</a:t>
            </a:r>
            <a:endParaRPr lang="pl-PL" dirty="0"/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5EBB1EE-7AB8-4E4E-A182-467683AAF3B0}" type="datetime1">
              <a:rPr lang="pl-PL" smtClean="0"/>
              <a:t>08.12.2020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/>
              <a:t>Dodaj stopkę</a:t>
            </a:r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DC98BF3-BF76-47D3-B122-1164EF346440}" type="datetime1">
              <a:rPr lang="pl-PL" noProof="0" smtClean="0"/>
              <a:t>08.12.2020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BC4B79E-9E26-4623-8E79-F74B7E643FB1}" type="datetime1">
              <a:rPr lang="pl-PL" noProof="0" smtClean="0"/>
              <a:t>08.12.2020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A9F25AB-83F8-48EC-99D8-0AED0C34E7E3}" type="datetime1">
              <a:rPr lang="pl-PL" noProof="0" smtClean="0"/>
              <a:t>08.12.2020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46EF007-2F34-4A97-8666-AEC7967B76D8}" type="datetime1">
              <a:rPr lang="pl-PL" noProof="0" smtClean="0"/>
              <a:t>08.12.2020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4D20D05-EE8A-4CBE-B4C1-0A31186D4990}" type="datetime1">
              <a:rPr lang="pl-PL" noProof="0" smtClean="0"/>
              <a:t>08.12.2020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7200" dirty="0">
                <a:latin typeface="Cambria" panose="02040503050406030204" pitchFamily="18" charset="0"/>
                <a:ea typeface="Cambria" panose="02040503050406030204" pitchFamily="18" charset="0"/>
              </a:rPr>
              <a:t>Emocje </a:t>
            </a:r>
            <a:br>
              <a:rPr lang="pl-PL" sz="7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7200" dirty="0">
                <a:latin typeface="Cambria" panose="02040503050406030204" pitchFamily="18" charset="0"/>
                <a:ea typeface="Cambria" panose="02040503050406030204" pitchFamily="18" charset="0"/>
              </a:rPr>
              <a:t>i stany psychiczne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imiesłowy przymiotnikowe czynne </a:t>
            </a:r>
            <a:b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i bierne </a:t>
            </a:r>
          </a:p>
        </p:txBody>
      </p:sp>
      <p:pic>
        <p:nvPicPr>
          <p:cNvPr id="4" name="Obraz 3" descr="Wolf, Ślad, Lew, Tygrys, Paw, Zwierząt, Żbik, Predator">
            <a:extLst>
              <a:ext uri="{FF2B5EF4-FFF2-40B4-BE49-F238E27FC236}">
                <a16:creationId xmlns:a16="http://schemas.microsoft.com/office/drawing/2014/main" id="{0E2CB113-DDD5-4BF6-9750-63471E255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2939">
            <a:off x="3749748" y="4388862"/>
            <a:ext cx="1460210" cy="19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022BD7E-668E-49F6-BD69-C9B3283D81F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04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przygnębiać - przygnębić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EB075AE-D7AD-436A-BA09-AF0B0D3C2F57}"/>
              </a:ext>
            </a:extLst>
          </p:cNvPr>
          <p:cNvSpPr/>
          <p:nvPr/>
        </p:nvSpPr>
        <p:spPr>
          <a:xfrm>
            <a:off x="1877496" y="1347514"/>
            <a:ext cx="2597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Ona jest …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D7388D2-D761-4D54-9001-25404255C95D}"/>
              </a:ext>
            </a:extLst>
          </p:cNvPr>
          <p:cNvSpPr/>
          <p:nvPr/>
        </p:nvSpPr>
        <p:spPr>
          <a:xfrm>
            <a:off x="935949" y="5655400"/>
            <a:ext cx="4758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przygnębio</a:t>
            </a:r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pl-PL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bo …</a:t>
            </a:r>
            <a:endParaRPr lang="pl-PL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7CF0D78-F65F-42DB-8AF8-46CB00D9ED6D}"/>
              </a:ext>
            </a:extLst>
          </p:cNvPr>
          <p:cNvSpPr/>
          <p:nvPr/>
        </p:nvSpPr>
        <p:spPr>
          <a:xfrm>
            <a:off x="5694816" y="1348635"/>
            <a:ext cx="58160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konflikty z mężem są ...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5EBDA8-64B5-4C21-8A7E-DDAB719B9448}"/>
              </a:ext>
            </a:extLst>
          </p:cNvPr>
          <p:cNvSpPr/>
          <p:nvPr/>
        </p:nvSpPr>
        <p:spPr>
          <a:xfrm>
            <a:off x="6629119" y="5655400"/>
            <a:ext cx="3999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przygnębiaj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ące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CE5D2C6-B162-4B8B-A9E0-9A9154690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0"/>
          <a:stretch/>
        </p:blipFill>
        <p:spPr>
          <a:xfrm>
            <a:off x="1122028" y="2055400"/>
            <a:ext cx="4062446" cy="3600000"/>
          </a:xfrm>
          <a:prstGeom prst="round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AC49AE5-EDA6-4C9E-8216-568F27E34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34" y="2055400"/>
            <a:ext cx="5404317" cy="3600000"/>
          </a:xfrm>
          <a:prstGeom prst="roundRect">
            <a:avLst/>
          </a:prstGeom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63122DE6-86BE-49C1-AFCE-BDBD67B323BB}"/>
              </a:ext>
            </a:extLst>
          </p:cNvPr>
          <p:cNvSpPr>
            <a:spLocks noGrp="1"/>
          </p:cNvSpPr>
          <p:nvPr/>
        </p:nvSpPr>
        <p:spPr>
          <a:xfrm>
            <a:off x="937410" y="6470853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022BD7E-668E-49F6-BD69-C9B3283D81F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04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relaksować – zrelaksować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EB075AE-D7AD-436A-BA09-AF0B0D3C2F57}"/>
              </a:ext>
            </a:extLst>
          </p:cNvPr>
          <p:cNvSpPr/>
          <p:nvPr/>
        </p:nvSpPr>
        <p:spPr>
          <a:xfrm>
            <a:off x="1854658" y="1264525"/>
            <a:ext cx="2597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Ona jest …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D7388D2-D761-4D54-9001-25404255C95D}"/>
              </a:ext>
            </a:extLst>
          </p:cNvPr>
          <p:cNvSpPr/>
          <p:nvPr/>
        </p:nvSpPr>
        <p:spPr>
          <a:xfrm>
            <a:off x="998316" y="5687427"/>
            <a:ext cx="4775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zrelaksowa</a:t>
            </a:r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pl-PL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bo …</a:t>
            </a:r>
            <a:endParaRPr lang="pl-PL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7CF0D78-F65F-42DB-8AF8-46CB00D9ED6D}"/>
              </a:ext>
            </a:extLst>
          </p:cNvPr>
          <p:cNvSpPr/>
          <p:nvPr/>
        </p:nvSpPr>
        <p:spPr>
          <a:xfrm>
            <a:off x="6692677" y="1286327"/>
            <a:ext cx="4331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ten masaż jest ...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5EBDA8-64B5-4C21-8A7E-DDAB719B9448}"/>
              </a:ext>
            </a:extLst>
          </p:cNvPr>
          <p:cNvSpPr/>
          <p:nvPr/>
        </p:nvSpPr>
        <p:spPr>
          <a:xfrm>
            <a:off x="7201509" y="5685106"/>
            <a:ext cx="30903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relaksuj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ący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729942D-F228-40EA-AA72-4779DCD89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2"/>
          <a:stretch/>
        </p:blipFill>
        <p:spPr>
          <a:xfrm>
            <a:off x="918915" y="2055400"/>
            <a:ext cx="4854555" cy="3600000"/>
          </a:xfrm>
          <a:prstGeom prst="round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82AB4C4-9870-4518-B338-2F4EAFFBD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26"/>
          <a:stretch/>
        </p:blipFill>
        <p:spPr>
          <a:xfrm>
            <a:off x="6753205" y="2055400"/>
            <a:ext cx="3986943" cy="3600000"/>
          </a:xfrm>
          <a:prstGeom prst="roundRect">
            <a:avLst/>
          </a:prstGeom>
        </p:spPr>
      </p:pic>
      <p:sp>
        <p:nvSpPr>
          <p:cNvPr id="11" name="Symbol zastępczy stopki 4">
            <a:extLst>
              <a:ext uri="{FF2B5EF4-FFF2-40B4-BE49-F238E27FC236}">
                <a16:creationId xmlns:a16="http://schemas.microsoft.com/office/drawing/2014/main" id="{6F9816B5-C16D-4546-BF0B-202CF4520086}"/>
              </a:ext>
            </a:extLst>
          </p:cNvPr>
          <p:cNvSpPr>
            <a:spLocks noGrp="1"/>
          </p:cNvSpPr>
          <p:nvPr/>
        </p:nvSpPr>
        <p:spPr>
          <a:xfrm>
            <a:off x="937410" y="6470853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022BD7E-668E-49F6-BD69-C9B3283D81F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04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stresować – zestresować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EB075AE-D7AD-436A-BA09-AF0B0D3C2F57}"/>
              </a:ext>
            </a:extLst>
          </p:cNvPr>
          <p:cNvSpPr/>
          <p:nvPr/>
        </p:nvSpPr>
        <p:spPr>
          <a:xfrm>
            <a:off x="1991715" y="1320340"/>
            <a:ext cx="2323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 jest …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D7388D2-D761-4D54-9001-25404255C95D}"/>
              </a:ext>
            </a:extLst>
          </p:cNvPr>
          <p:cNvSpPr/>
          <p:nvPr/>
        </p:nvSpPr>
        <p:spPr>
          <a:xfrm>
            <a:off x="1026301" y="5709749"/>
            <a:ext cx="47350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zestresowa</a:t>
            </a:r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ny</a:t>
            </a:r>
            <a:r>
              <a:rPr lang="pl-PL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bo …</a:t>
            </a:r>
            <a:endParaRPr lang="pl-PL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7CF0D78-F65F-42DB-8AF8-46CB00D9ED6D}"/>
              </a:ext>
            </a:extLst>
          </p:cNvPr>
          <p:cNvSpPr/>
          <p:nvPr/>
        </p:nvSpPr>
        <p:spPr>
          <a:xfrm>
            <a:off x="6634183" y="1320339"/>
            <a:ext cx="4331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jego praca jest ...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5EBDA8-64B5-4C21-8A7E-DDAB719B9448}"/>
              </a:ext>
            </a:extLst>
          </p:cNvPr>
          <p:cNvSpPr/>
          <p:nvPr/>
        </p:nvSpPr>
        <p:spPr>
          <a:xfrm>
            <a:off x="6576558" y="5743824"/>
            <a:ext cx="4589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bardzo stresuj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ąca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2F4FFD5-3BE4-45BA-AF3F-BE8B4C17E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3"/>
          <a:stretch/>
        </p:blipFill>
        <p:spPr>
          <a:xfrm>
            <a:off x="6322474" y="2143824"/>
            <a:ext cx="5031326" cy="3600000"/>
          </a:xfrm>
          <a:prstGeom prst="round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FBE5F37-56FD-4D75-9D10-8E5E317F5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7995" r="16284" b="10156"/>
          <a:stretch/>
        </p:blipFill>
        <p:spPr>
          <a:xfrm>
            <a:off x="1655666" y="2068987"/>
            <a:ext cx="2995170" cy="3600000"/>
          </a:xfrm>
          <a:prstGeom prst="rect">
            <a:avLst/>
          </a:prstGeom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F94586B9-F43C-484E-BED2-A75D2812DD40}"/>
              </a:ext>
            </a:extLst>
          </p:cNvPr>
          <p:cNvSpPr>
            <a:spLocks noGrp="1"/>
          </p:cNvSpPr>
          <p:nvPr/>
        </p:nvSpPr>
        <p:spPr>
          <a:xfrm>
            <a:off x="937410" y="6470853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022BD7E-668E-49F6-BD69-C9B3283D81F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04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zadowalać – zadowolić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EB075AE-D7AD-436A-BA09-AF0B0D3C2F57}"/>
              </a:ext>
            </a:extLst>
          </p:cNvPr>
          <p:cNvSpPr/>
          <p:nvPr/>
        </p:nvSpPr>
        <p:spPr>
          <a:xfrm>
            <a:off x="1920156" y="1280743"/>
            <a:ext cx="21435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Oni są …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D7388D2-D761-4D54-9001-25404255C95D}"/>
              </a:ext>
            </a:extLst>
          </p:cNvPr>
          <p:cNvSpPr/>
          <p:nvPr/>
        </p:nvSpPr>
        <p:spPr>
          <a:xfrm>
            <a:off x="937410" y="5677139"/>
            <a:ext cx="4346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zadowol</a:t>
            </a:r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pl-PL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bo …</a:t>
            </a:r>
            <a:endParaRPr lang="pl-PL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7CF0D78-F65F-42DB-8AF8-46CB00D9ED6D}"/>
              </a:ext>
            </a:extLst>
          </p:cNvPr>
          <p:cNvSpPr/>
          <p:nvPr/>
        </p:nvSpPr>
        <p:spPr>
          <a:xfrm>
            <a:off x="4455042" y="1302718"/>
            <a:ext cx="77617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udało im się skończyć studia ...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5EBDA8-64B5-4C21-8A7E-DDAB719B9448}"/>
              </a:ext>
            </a:extLst>
          </p:cNvPr>
          <p:cNvSpPr/>
          <p:nvPr/>
        </p:nvSpPr>
        <p:spPr>
          <a:xfrm>
            <a:off x="6357339" y="5697925"/>
            <a:ext cx="53452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 to jest zadowalaj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ące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A411246-4A31-4877-85C6-FA3303574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1" y="2032884"/>
            <a:ext cx="5404317" cy="3600000"/>
          </a:xfrm>
          <a:prstGeom prst="round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1BFF168-34F1-4B96-BB9A-757B6E0DD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39" y="2032884"/>
            <a:ext cx="5087133" cy="3600000"/>
          </a:xfrm>
          <a:prstGeom prst="roundRect">
            <a:avLst/>
          </a:prstGeom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C9851C1C-F7CF-4978-BAC0-02DFF9268B26}"/>
              </a:ext>
            </a:extLst>
          </p:cNvPr>
          <p:cNvSpPr/>
          <p:nvPr/>
        </p:nvSpPr>
        <p:spPr>
          <a:xfrm>
            <a:off x="747528" y="3832884"/>
            <a:ext cx="4068000" cy="1562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On jest 	………..</a:t>
            </a:r>
            <a:r>
              <a:rPr lang="pl-PL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pl-PL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ny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Ona jest  	………..</a:t>
            </a:r>
            <a:r>
              <a:rPr lang="pl-PL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na.</a:t>
            </a:r>
          </a:p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Oni są     	……….. </a:t>
            </a:r>
            <a:r>
              <a:rPr lang="pl-PL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pl-PL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11" name="Symbol zastępczy stopki 4">
            <a:extLst>
              <a:ext uri="{FF2B5EF4-FFF2-40B4-BE49-F238E27FC236}">
                <a16:creationId xmlns:a16="http://schemas.microsoft.com/office/drawing/2014/main" id="{FDF6ABDB-D9D0-4EC1-9C9C-2D836D030A81}"/>
              </a:ext>
            </a:extLst>
          </p:cNvPr>
          <p:cNvSpPr>
            <a:spLocks noGrp="1"/>
          </p:cNvSpPr>
          <p:nvPr/>
        </p:nvSpPr>
        <p:spPr>
          <a:xfrm>
            <a:off x="937410" y="6470853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2" grpId="0"/>
      <p:bldP spid="1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2">
            <a:extLst>
              <a:ext uri="{FF2B5EF4-FFF2-40B4-BE49-F238E27FC236}">
                <a16:creationId xmlns:a16="http://schemas.microsoft.com/office/drawing/2014/main" id="{5AFFE069-22AB-48A6-BE3B-D50DD26F65CB}"/>
              </a:ext>
            </a:extLst>
          </p:cNvPr>
          <p:cNvSpPr txBox="1"/>
          <p:nvPr/>
        </p:nvSpPr>
        <p:spPr>
          <a:xfrm>
            <a:off x="2821172" y="2305616"/>
            <a:ext cx="6549656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Podręcznik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Rozdział VIII: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Psychologia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Grafika: freepik.com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Więcej prezentacji na stronie podręcznika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</a:p>
        </p:txBody>
      </p:sp>
      <p:pic>
        <p:nvPicPr>
          <p:cNvPr id="2" name="Obraz 1" descr="Wolf, Ślad, Lew, Tygrys, Paw, Zwierząt, Żbik, Predator">
            <a:extLst>
              <a:ext uri="{FF2B5EF4-FFF2-40B4-BE49-F238E27FC236}">
                <a16:creationId xmlns:a16="http://schemas.microsoft.com/office/drawing/2014/main" id="{1790129A-25E8-4679-A440-6DEDE4878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8219044" y="1475232"/>
            <a:ext cx="1460210" cy="19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48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DDF82CA-1848-48CD-89A9-0FFC86C37768}"/>
              </a:ext>
            </a:extLst>
          </p:cNvPr>
          <p:cNvSpPr txBox="1"/>
          <p:nvPr/>
        </p:nvSpPr>
        <p:spPr>
          <a:xfrm>
            <a:off x="2352010" y="6155391"/>
            <a:ext cx="74879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Autodesignanalytik</a:t>
            </a:r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, praca własna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CC BY-SA 4.0,</a:t>
            </a:r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commons.wikimedia.org</a:t>
            </a:r>
            <a:endParaRPr lang="pl-PL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A4D1799-7554-4808-9A78-257CAE6C2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38224"/>
            <a:ext cx="10363200" cy="226695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6609722-2293-41FA-B6C2-34DEDD4B311E}"/>
              </a:ext>
            </a:extLst>
          </p:cNvPr>
          <p:cNvSpPr txBox="1"/>
          <p:nvPr/>
        </p:nvSpPr>
        <p:spPr>
          <a:xfrm>
            <a:off x="1148317" y="4748417"/>
            <a:ext cx="9431078" cy="53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6181DB6-FA31-48DD-8E93-470AC18E34B4}"/>
              </a:ext>
            </a:extLst>
          </p:cNvPr>
          <p:cNvSpPr txBox="1"/>
          <p:nvPr/>
        </p:nvSpPr>
        <p:spPr>
          <a:xfrm>
            <a:off x="531628" y="329963"/>
            <a:ext cx="10206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pl-PL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Paul Ekman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to amerykański psycholog emocji, który przez 30 lat badał </a:t>
            </a:r>
            <a:b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zachowania niewerbalne w USA, Japonii, Izraelu, na Nowej Gwinei, w Rosji i in. </a:t>
            </a: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    Odkrył, że istnieje grupa emocji uniwersalnych dla różnych kultur. </a:t>
            </a: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    Ich ekspresja oraz występowanie są bardzo podobne.  </a:t>
            </a: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    Tak wygląda lista sześciu podstawowych emocji opisana przez Ekmana. 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E5E33DD-EE39-492E-A4E8-909A5F033FC4}"/>
              </a:ext>
            </a:extLst>
          </p:cNvPr>
          <p:cNvSpPr/>
          <p:nvPr/>
        </p:nvSpPr>
        <p:spPr>
          <a:xfrm>
            <a:off x="531628" y="2448638"/>
            <a:ext cx="1476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szczęście 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053D8DC-B2DA-4148-A542-BC3498FE2BB7}"/>
              </a:ext>
            </a:extLst>
          </p:cNvPr>
          <p:cNvSpPr/>
          <p:nvPr/>
        </p:nvSpPr>
        <p:spPr>
          <a:xfrm>
            <a:off x="2352010" y="2448638"/>
            <a:ext cx="1224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wstręt 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C16CF369-6211-4210-9050-0CBDB367DDB1}"/>
              </a:ext>
            </a:extLst>
          </p:cNvPr>
          <p:cNvSpPr/>
          <p:nvPr/>
        </p:nvSpPr>
        <p:spPr>
          <a:xfrm>
            <a:off x="4111155" y="2437275"/>
            <a:ext cx="1224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strach  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7F72371-8620-4F45-9096-39209DEA264F}"/>
              </a:ext>
            </a:extLst>
          </p:cNvPr>
          <p:cNvSpPr/>
          <p:nvPr/>
        </p:nvSpPr>
        <p:spPr>
          <a:xfrm>
            <a:off x="5885432" y="2448638"/>
            <a:ext cx="1260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smutek 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45EBE179-4BB9-4310-BA04-52323D4AE9B7}"/>
              </a:ext>
            </a:extLst>
          </p:cNvPr>
          <p:cNvSpPr/>
          <p:nvPr/>
        </p:nvSpPr>
        <p:spPr>
          <a:xfrm>
            <a:off x="7628853" y="2435184"/>
            <a:ext cx="1944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zaskoczenie 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AF53F498-B984-4024-B436-A65D596CBC6B}"/>
              </a:ext>
            </a:extLst>
          </p:cNvPr>
          <p:cNvSpPr/>
          <p:nvPr/>
        </p:nvSpPr>
        <p:spPr>
          <a:xfrm>
            <a:off x="10107998" y="2412759"/>
            <a:ext cx="1260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>
                <a:latin typeface="Cambria" panose="02040503050406030204" pitchFamily="18" charset="0"/>
                <a:ea typeface="Cambria" panose="02040503050406030204" pitchFamily="18" charset="0"/>
              </a:rPr>
              <a:t>złość</a:t>
            </a:r>
            <a:endParaRPr lang="pl-P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2AE6CDF4-2233-4C2E-B7EA-0A2691793579}"/>
              </a:ext>
            </a:extLst>
          </p:cNvPr>
          <p:cNvSpPr/>
          <p:nvPr/>
        </p:nvSpPr>
        <p:spPr>
          <a:xfrm>
            <a:off x="1392865" y="5713875"/>
            <a:ext cx="348949" cy="365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6FC530E4-853F-44C3-AE3D-B9A199EE9EF7}"/>
              </a:ext>
            </a:extLst>
          </p:cNvPr>
          <p:cNvSpPr/>
          <p:nvPr/>
        </p:nvSpPr>
        <p:spPr>
          <a:xfrm>
            <a:off x="3227061" y="5713874"/>
            <a:ext cx="348949" cy="365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2290C1C-240B-40B0-9A2C-706FE335EE1B}"/>
              </a:ext>
            </a:extLst>
          </p:cNvPr>
          <p:cNvSpPr/>
          <p:nvPr/>
        </p:nvSpPr>
        <p:spPr>
          <a:xfrm>
            <a:off x="4986206" y="5713873"/>
            <a:ext cx="348949" cy="365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51738C14-6CFF-4D32-98E0-8D95A8865A75}"/>
              </a:ext>
            </a:extLst>
          </p:cNvPr>
          <p:cNvSpPr/>
          <p:nvPr/>
        </p:nvSpPr>
        <p:spPr>
          <a:xfrm>
            <a:off x="6771592" y="5713872"/>
            <a:ext cx="348949" cy="365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023DB347-65E6-4D69-83D8-DBBA511090B5}"/>
              </a:ext>
            </a:extLst>
          </p:cNvPr>
          <p:cNvSpPr/>
          <p:nvPr/>
        </p:nvSpPr>
        <p:spPr>
          <a:xfrm>
            <a:off x="8567182" y="5713871"/>
            <a:ext cx="348949" cy="365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2CE64275-31DF-4B05-93A9-649E1ECF82F2}"/>
              </a:ext>
            </a:extLst>
          </p:cNvPr>
          <p:cNvSpPr/>
          <p:nvPr/>
        </p:nvSpPr>
        <p:spPr>
          <a:xfrm>
            <a:off x="10401378" y="5713870"/>
            <a:ext cx="348949" cy="365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8" name="Symbol zastępczy stopki 4">
            <a:extLst>
              <a:ext uri="{FF2B5EF4-FFF2-40B4-BE49-F238E27FC236}">
                <a16:creationId xmlns:a16="http://schemas.microsoft.com/office/drawing/2014/main" id="{728522AA-4FF2-4485-82CF-C62914EB4512}"/>
              </a:ext>
            </a:extLst>
          </p:cNvPr>
          <p:cNvSpPr>
            <a:spLocks noGrp="1"/>
          </p:cNvSpPr>
          <p:nvPr/>
        </p:nvSpPr>
        <p:spPr>
          <a:xfrm>
            <a:off x="937410" y="6470853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1797 0.1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7292 0.1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0185 L 0.48034 0.10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3334 0.112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43138 0.111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8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75482 0.11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4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F633C1F-71CF-46AE-AF8F-BFBA70134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r="9288"/>
          <a:stretch/>
        </p:blipFill>
        <p:spPr>
          <a:xfrm>
            <a:off x="945722" y="2028867"/>
            <a:ext cx="3739362" cy="3600000"/>
          </a:xfrm>
          <a:prstGeom prst="round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58195BF-EB98-4E62-8001-8379DB95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456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irytować – poirytować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F344FFF-D53A-4078-827A-5BE6DFADBF94}"/>
              </a:ext>
            </a:extLst>
          </p:cNvPr>
          <p:cNvSpPr/>
          <p:nvPr/>
        </p:nvSpPr>
        <p:spPr>
          <a:xfrm>
            <a:off x="1573501" y="1213281"/>
            <a:ext cx="2323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 jest …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A3FF5B-2511-4DF6-80E1-D93DBE6A4188}"/>
              </a:ext>
            </a:extLst>
          </p:cNvPr>
          <p:cNvSpPr/>
          <p:nvPr/>
        </p:nvSpPr>
        <p:spPr>
          <a:xfrm>
            <a:off x="784366" y="5673424"/>
            <a:ext cx="4400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poirytowa</a:t>
            </a:r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ny</a:t>
            </a:r>
            <a:r>
              <a:rPr lang="pl-PL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bo …</a:t>
            </a:r>
            <a:endParaRPr lang="pl-PL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6A4359F-E219-4FC7-81CC-D8FFA5BB2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87" y="2115276"/>
            <a:ext cx="5404316" cy="3600000"/>
          </a:xfrm>
          <a:prstGeom prst="round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65044807-2C25-45B6-8E68-FD9BB681EDA1}"/>
              </a:ext>
            </a:extLst>
          </p:cNvPr>
          <p:cNvSpPr/>
          <p:nvPr/>
        </p:nvSpPr>
        <p:spPr>
          <a:xfrm>
            <a:off x="4685084" y="1213281"/>
            <a:ext cx="7044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to, co mówi ten polityk, jest ...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C40B8E2-2079-422A-ADC8-19B821C8E826}"/>
              </a:ext>
            </a:extLst>
          </p:cNvPr>
          <p:cNvSpPr/>
          <p:nvPr/>
        </p:nvSpPr>
        <p:spPr>
          <a:xfrm>
            <a:off x="7129857" y="5676059"/>
            <a:ext cx="2515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irytuj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ące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141C540F-834F-433F-B1C3-28B0FFE01FFD}"/>
              </a:ext>
            </a:extLst>
          </p:cNvPr>
          <p:cNvSpPr>
            <a:spLocks noGrp="1"/>
          </p:cNvSpPr>
          <p:nvPr/>
        </p:nvSpPr>
        <p:spPr>
          <a:xfrm>
            <a:off x="937410" y="6470853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D8B83C2-5727-4CF6-AB50-EE78EA28A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r="13304"/>
          <a:stretch/>
        </p:blipFill>
        <p:spPr>
          <a:xfrm>
            <a:off x="1140509" y="1948092"/>
            <a:ext cx="4055088" cy="3600000"/>
          </a:xfrm>
          <a:prstGeom prst="round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2022BD7E-668E-49F6-BD69-C9B3283D81F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04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przerażać – przerazić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13FF66E-2815-4376-AC0B-89E19982A1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9619" r="9471" b="6572"/>
          <a:stretch/>
        </p:blipFill>
        <p:spPr>
          <a:xfrm>
            <a:off x="5989675" y="1948092"/>
            <a:ext cx="5061816" cy="3600000"/>
          </a:xfrm>
          <a:prstGeom prst="round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0EB075AE-D7AD-436A-BA09-AF0B0D3C2F57}"/>
              </a:ext>
            </a:extLst>
          </p:cNvPr>
          <p:cNvSpPr/>
          <p:nvPr/>
        </p:nvSpPr>
        <p:spPr>
          <a:xfrm>
            <a:off x="1917286" y="1240206"/>
            <a:ext cx="2323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 jest …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D7388D2-D761-4D54-9001-25404255C95D}"/>
              </a:ext>
            </a:extLst>
          </p:cNvPr>
          <p:cNvSpPr/>
          <p:nvPr/>
        </p:nvSpPr>
        <p:spPr>
          <a:xfrm>
            <a:off x="1170933" y="5540188"/>
            <a:ext cx="41195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przerażo</a:t>
            </a:r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ny</a:t>
            </a:r>
            <a:r>
              <a:rPr lang="pl-PL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bo …</a:t>
            </a:r>
            <a:endParaRPr lang="pl-PL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7CF0D78-F65F-42DB-8AF8-46CB00D9ED6D}"/>
              </a:ext>
            </a:extLst>
          </p:cNvPr>
          <p:cNvSpPr/>
          <p:nvPr/>
        </p:nvSpPr>
        <p:spPr>
          <a:xfrm>
            <a:off x="6581020" y="1234201"/>
            <a:ext cx="4331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ryczący lew jest ...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5EBDA8-64B5-4C21-8A7E-DDAB719B9448}"/>
              </a:ext>
            </a:extLst>
          </p:cNvPr>
          <p:cNvSpPr/>
          <p:nvPr/>
        </p:nvSpPr>
        <p:spPr>
          <a:xfrm>
            <a:off x="6901542" y="5540188"/>
            <a:ext cx="34329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przerażaj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ący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864831-286A-4CA6-B0A7-3A901D5A17B4}"/>
              </a:ext>
            </a:extLst>
          </p:cNvPr>
          <p:cNvSpPr>
            <a:spLocks noGrp="1"/>
          </p:cNvSpPr>
          <p:nvPr/>
        </p:nvSpPr>
        <p:spPr>
          <a:xfrm>
            <a:off x="937410" y="6470853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022BD7E-668E-49F6-BD69-C9B3283D81F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04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zaskakiwać – zaskoczyć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EB075AE-D7AD-436A-BA09-AF0B0D3C2F57}"/>
              </a:ext>
            </a:extLst>
          </p:cNvPr>
          <p:cNvSpPr/>
          <p:nvPr/>
        </p:nvSpPr>
        <p:spPr>
          <a:xfrm>
            <a:off x="1854658" y="1172894"/>
            <a:ext cx="2597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Ona jest …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D7388D2-D761-4D54-9001-25404255C95D}"/>
              </a:ext>
            </a:extLst>
          </p:cNvPr>
          <p:cNvSpPr/>
          <p:nvPr/>
        </p:nvSpPr>
        <p:spPr>
          <a:xfrm>
            <a:off x="1233232" y="5615404"/>
            <a:ext cx="4220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zaskoczo</a:t>
            </a:r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pl-PL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bo …</a:t>
            </a:r>
            <a:endParaRPr lang="pl-PL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7CF0D78-F65F-42DB-8AF8-46CB00D9ED6D}"/>
              </a:ext>
            </a:extLst>
          </p:cNvPr>
          <p:cNvSpPr/>
          <p:nvPr/>
        </p:nvSpPr>
        <p:spPr>
          <a:xfrm>
            <a:off x="6581020" y="1172894"/>
            <a:ext cx="4331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ten prezent jest ...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5EBDA8-64B5-4C21-8A7E-DDAB719B9448}"/>
              </a:ext>
            </a:extLst>
          </p:cNvPr>
          <p:cNvSpPr/>
          <p:nvPr/>
        </p:nvSpPr>
        <p:spPr>
          <a:xfrm>
            <a:off x="7099501" y="5615404"/>
            <a:ext cx="32404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zaskakuj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ący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639858E-8AD0-4AE5-9789-DDA674467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r="16714"/>
          <a:stretch/>
        </p:blipFill>
        <p:spPr>
          <a:xfrm>
            <a:off x="1346324" y="1948092"/>
            <a:ext cx="3613854" cy="3600000"/>
          </a:xfrm>
          <a:prstGeom prst="round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A7A870C-28D1-4770-A50B-37F8D4043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1"/>
          <a:stretch/>
        </p:blipFill>
        <p:spPr>
          <a:xfrm>
            <a:off x="7099501" y="1948092"/>
            <a:ext cx="2994479" cy="3600000"/>
          </a:xfrm>
          <a:prstGeom prst="roundRect">
            <a:avLst/>
          </a:prstGeom>
        </p:spPr>
      </p:pic>
      <p:sp>
        <p:nvSpPr>
          <p:cNvPr id="11" name="Symbol zastępczy stopki 4">
            <a:extLst>
              <a:ext uri="{FF2B5EF4-FFF2-40B4-BE49-F238E27FC236}">
                <a16:creationId xmlns:a16="http://schemas.microsoft.com/office/drawing/2014/main" id="{D1326ABD-4529-4065-A728-A4E1109CDFE8}"/>
              </a:ext>
            </a:extLst>
          </p:cNvPr>
          <p:cNvSpPr>
            <a:spLocks noGrp="1"/>
          </p:cNvSpPr>
          <p:nvPr/>
        </p:nvSpPr>
        <p:spPr>
          <a:xfrm>
            <a:off x="937410" y="6470853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022BD7E-668E-49F6-BD69-C9B3283D81F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04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martwić – zmartwić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EB075AE-D7AD-436A-BA09-AF0B0D3C2F57}"/>
              </a:ext>
            </a:extLst>
          </p:cNvPr>
          <p:cNvSpPr/>
          <p:nvPr/>
        </p:nvSpPr>
        <p:spPr>
          <a:xfrm>
            <a:off x="1825696" y="1289852"/>
            <a:ext cx="2597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Ona jest …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D7388D2-D761-4D54-9001-25404255C95D}"/>
              </a:ext>
            </a:extLst>
          </p:cNvPr>
          <p:cNvSpPr/>
          <p:nvPr/>
        </p:nvSpPr>
        <p:spPr>
          <a:xfrm>
            <a:off x="1203243" y="5685106"/>
            <a:ext cx="4365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zmartwio</a:t>
            </a:r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pl-PL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bo …</a:t>
            </a:r>
            <a:endParaRPr lang="pl-PL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7CF0D78-F65F-42DB-8AF8-46CB00D9ED6D}"/>
              </a:ext>
            </a:extLst>
          </p:cNvPr>
          <p:cNvSpPr/>
          <p:nvPr/>
        </p:nvSpPr>
        <p:spPr>
          <a:xfrm>
            <a:off x="5241482" y="1313858"/>
            <a:ext cx="64755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wyniki badań nie są dobre.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F0EA6DB-0234-4A2D-962F-6C0F98D3C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60" y="2055400"/>
            <a:ext cx="2674122" cy="3600000"/>
          </a:xfrm>
          <a:prstGeom prst="round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8DE0BA5-5B25-4DD7-8161-AE31336B3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128201" y="2103412"/>
            <a:ext cx="2702158" cy="3600000"/>
          </a:xfrm>
          <a:prstGeom prst="roundRect">
            <a:avLst/>
          </a:prstGeom>
        </p:spPr>
      </p:pic>
      <p:sp>
        <p:nvSpPr>
          <p:cNvPr id="15" name="Znak „niedozwolone” 14">
            <a:extLst>
              <a:ext uri="{FF2B5EF4-FFF2-40B4-BE49-F238E27FC236}">
                <a16:creationId xmlns:a16="http://schemas.microsoft.com/office/drawing/2014/main" id="{6259F12C-AC37-4694-8EBB-06A00023A974}"/>
              </a:ext>
            </a:extLst>
          </p:cNvPr>
          <p:cNvSpPr/>
          <p:nvPr/>
        </p:nvSpPr>
        <p:spPr>
          <a:xfrm>
            <a:off x="4360664" y="260190"/>
            <a:ext cx="972000" cy="972000"/>
          </a:xfrm>
          <a:prstGeom prst="noSmoking">
            <a:avLst>
              <a:gd name="adj" fmla="val 12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46FCE82E-2122-4F02-979E-7ED81EE425D3}"/>
              </a:ext>
            </a:extLst>
          </p:cNvPr>
          <p:cNvSpPr>
            <a:spLocks noGrp="1"/>
          </p:cNvSpPr>
          <p:nvPr/>
        </p:nvSpPr>
        <p:spPr>
          <a:xfrm>
            <a:off x="937410" y="6470853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022BD7E-668E-49F6-BD69-C9B3283D81F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04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nudzić – znudzić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EB075AE-D7AD-436A-BA09-AF0B0D3C2F57}"/>
              </a:ext>
            </a:extLst>
          </p:cNvPr>
          <p:cNvSpPr/>
          <p:nvPr/>
        </p:nvSpPr>
        <p:spPr>
          <a:xfrm>
            <a:off x="1991715" y="1172894"/>
            <a:ext cx="2323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 jest …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D7388D2-D761-4D54-9001-25404255C95D}"/>
              </a:ext>
            </a:extLst>
          </p:cNvPr>
          <p:cNvSpPr/>
          <p:nvPr/>
        </p:nvSpPr>
        <p:spPr>
          <a:xfrm>
            <a:off x="1283059" y="5609701"/>
            <a:ext cx="37403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znudzo</a:t>
            </a:r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ny</a:t>
            </a:r>
            <a:r>
              <a:rPr lang="pl-PL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bo …</a:t>
            </a:r>
            <a:endParaRPr lang="pl-PL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7CF0D78-F65F-42DB-8AF8-46CB00D9ED6D}"/>
              </a:ext>
            </a:extLst>
          </p:cNvPr>
          <p:cNvSpPr/>
          <p:nvPr/>
        </p:nvSpPr>
        <p:spPr>
          <a:xfrm>
            <a:off x="6096001" y="1172894"/>
            <a:ext cx="51213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ten stary film jest …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5EBDA8-64B5-4C21-8A7E-DDAB719B9448}"/>
              </a:ext>
            </a:extLst>
          </p:cNvPr>
          <p:cNvSpPr/>
          <p:nvPr/>
        </p:nvSpPr>
        <p:spPr>
          <a:xfrm>
            <a:off x="7819051" y="5609701"/>
            <a:ext cx="1855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nudny.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BE0D18D-314F-457A-B2E0-5D8E5A7E6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2" r="20458"/>
          <a:stretch/>
        </p:blipFill>
        <p:spPr>
          <a:xfrm>
            <a:off x="1507810" y="1948092"/>
            <a:ext cx="2719442" cy="3600000"/>
          </a:xfrm>
          <a:prstGeom prst="round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0FC44B2-5714-4FA1-931C-E85E7396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13" y="1948092"/>
            <a:ext cx="5391387" cy="3600000"/>
          </a:xfrm>
          <a:prstGeom prst="roundRect">
            <a:avLst/>
          </a:prstGeom>
        </p:spPr>
      </p:pic>
      <p:sp>
        <p:nvSpPr>
          <p:cNvPr id="15" name="Znak „niedozwolone” 14">
            <a:extLst>
              <a:ext uri="{FF2B5EF4-FFF2-40B4-BE49-F238E27FC236}">
                <a16:creationId xmlns:a16="http://schemas.microsoft.com/office/drawing/2014/main" id="{D1B9372E-8F85-4586-AF68-F620C0128957}"/>
              </a:ext>
            </a:extLst>
          </p:cNvPr>
          <p:cNvSpPr/>
          <p:nvPr/>
        </p:nvSpPr>
        <p:spPr>
          <a:xfrm>
            <a:off x="4529068" y="249354"/>
            <a:ext cx="972000" cy="972000"/>
          </a:xfrm>
          <a:prstGeom prst="noSmoking">
            <a:avLst>
              <a:gd name="adj" fmla="val 12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00B5B642-8A3B-4468-833E-999DC8AA372C}"/>
              </a:ext>
            </a:extLst>
          </p:cNvPr>
          <p:cNvSpPr>
            <a:spLocks noGrp="1"/>
          </p:cNvSpPr>
          <p:nvPr/>
        </p:nvSpPr>
        <p:spPr>
          <a:xfrm>
            <a:off x="937410" y="6470853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2" grpId="0"/>
      <p:bldP spid="1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022BD7E-668E-49F6-BD69-C9B3283D81F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04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interesować – zainteresować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EB075AE-D7AD-436A-BA09-AF0B0D3C2F57}"/>
              </a:ext>
            </a:extLst>
          </p:cNvPr>
          <p:cNvSpPr/>
          <p:nvPr/>
        </p:nvSpPr>
        <p:spPr>
          <a:xfrm>
            <a:off x="1800329" y="1341783"/>
            <a:ext cx="2323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 jest …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D7388D2-D761-4D54-9001-25404255C95D}"/>
              </a:ext>
            </a:extLst>
          </p:cNvPr>
          <p:cNvSpPr/>
          <p:nvPr/>
        </p:nvSpPr>
        <p:spPr>
          <a:xfrm>
            <a:off x="811301" y="5682227"/>
            <a:ext cx="5237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zainteresowa</a:t>
            </a:r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ny</a:t>
            </a:r>
            <a:r>
              <a:rPr lang="pl-PL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bo …</a:t>
            </a:r>
            <a:endParaRPr lang="pl-PL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7CF0D78-F65F-42DB-8AF8-46CB00D9ED6D}"/>
              </a:ext>
            </a:extLst>
          </p:cNvPr>
          <p:cNvSpPr/>
          <p:nvPr/>
        </p:nvSpPr>
        <p:spPr>
          <a:xfrm>
            <a:off x="4795289" y="1333971"/>
            <a:ext cx="70992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 świątynia jest naprawdę ...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5EBDA8-64B5-4C21-8A7E-DDAB719B9448}"/>
              </a:ext>
            </a:extLst>
          </p:cNvPr>
          <p:cNvSpPr/>
          <p:nvPr/>
        </p:nvSpPr>
        <p:spPr>
          <a:xfrm>
            <a:off x="6956975" y="5663243"/>
            <a:ext cx="3318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interesuj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ąca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539D972-B48C-4299-AFE2-1A501A479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04" y="2082227"/>
            <a:ext cx="5404317" cy="3600000"/>
          </a:xfrm>
          <a:prstGeom prst="round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D325D1F-4718-48F1-9D34-5AB07CB6A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/>
          <a:stretch/>
        </p:blipFill>
        <p:spPr>
          <a:xfrm>
            <a:off x="779560" y="1992702"/>
            <a:ext cx="4747382" cy="3600000"/>
          </a:xfrm>
          <a:prstGeom prst="roundRect">
            <a:avLst/>
          </a:prstGeom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EAAB2E7A-1E16-4698-9066-A66CD3F89419}"/>
              </a:ext>
            </a:extLst>
          </p:cNvPr>
          <p:cNvSpPr>
            <a:spLocks noGrp="1"/>
          </p:cNvSpPr>
          <p:nvPr/>
        </p:nvSpPr>
        <p:spPr>
          <a:xfrm>
            <a:off x="937410" y="6470853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022BD7E-668E-49F6-BD69-C9B3283D81F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04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ekscytować – podekscytować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EB075AE-D7AD-436A-BA09-AF0B0D3C2F57}"/>
              </a:ext>
            </a:extLst>
          </p:cNvPr>
          <p:cNvSpPr/>
          <p:nvPr/>
        </p:nvSpPr>
        <p:spPr>
          <a:xfrm>
            <a:off x="1854657" y="1345257"/>
            <a:ext cx="2597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Ona jest …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D7388D2-D761-4D54-9001-25404255C95D}"/>
              </a:ext>
            </a:extLst>
          </p:cNvPr>
          <p:cNvSpPr/>
          <p:nvPr/>
        </p:nvSpPr>
        <p:spPr>
          <a:xfrm>
            <a:off x="631042" y="5659914"/>
            <a:ext cx="54649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podekscytowa</a:t>
            </a:r>
            <a:r>
              <a:rPr lang="pl-PL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pl-PL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bo …</a:t>
            </a:r>
            <a:endParaRPr lang="pl-PL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7CF0D78-F65F-42DB-8AF8-46CB00D9ED6D}"/>
              </a:ext>
            </a:extLst>
          </p:cNvPr>
          <p:cNvSpPr/>
          <p:nvPr/>
        </p:nvSpPr>
        <p:spPr>
          <a:xfrm>
            <a:off x="5157107" y="1345257"/>
            <a:ext cx="69005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zbliżająca się podróż jest ...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D5EBDA8-64B5-4C21-8A7E-DDAB719B9448}"/>
              </a:ext>
            </a:extLst>
          </p:cNvPr>
          <p:cNvSpPr/>
          <p:nvPr/>
        </p:nvSpPr>
        <p:spPr>
          <a:xfrm>
            <a:off x="7157940" y="5659914"/>
            <a:ext cx="3177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ekscytuj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ąca</a:t>
            </a:r>
            <a:r>
              <a:rPr 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5D51186-3F0F-4E3B-BA41-B06699EFA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r="7657"/>
          <a:stretch/>
        </p:blipFill>
        <p:spPr>
          <a:xfrm>
            <a:off x="1463152" y="2055400"/>
            <a:ext cx="3380197" cy="3600000"/>
          </a:xfrm>
          <a:prstGeom prst="round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8D5068C-70E1-4F27-9A96-B2A3D8DDF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83" y="2055400"/>
            <a:ext cx="5391388" cy="3600000"/>
          </a:xfrm>
          <a:prstGeom prst="roundRect">
            <a:avLst/>
          </a:prstGeom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4901E0C1-38CA-46EB-81FE-E11E88D5EC7D}"/>
              </a:ext>
            </a:extLst>
          </p:cNvPr>
          <p:cNvSpPr>
            <a:spLocks noGrp="1"/>
          </p:cNvSpPr>
          <p:nvPr/>
        </p:nvSpPr>
        <p:spPr>
          <a:xfrm>
            <a:off x="937410" y="6470853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Szablon projektu Melancholijny abstrakcyjn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755_TF03460530" id="{13B86502-A913-49D5-A125-DF30B1045169}" vid="{17C89B76-746D-4DD8-91AD-0267AB5E4BC7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Slajdy projektu Melancholijny abstrakcyjny</Template>
  <TotalTime>177</TotalTime>
  <Words>616</Words>
  <Application>Microsoft Office PowerPoint</Application>
  <PresentationFormat>Panoramiczny</PresentationFormat>
  <Paragraphs>96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Szablon projektu Melancholijny abstrakcyjny</vt:lpstr>
      <vt:lpstr>Emocje  i stany psychiczne</vt:lpstr>
      <vt:lpstr>Prezentacja programu PowerPoint</vt:lpstr>
      <vt:lpstr>irytować – poirytować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Emocje  i stany psychiczne</dc:title>
  <dc:creator>nasser hasna</dc:creator>
  <cp:lastModifiedBy>nasser hasna</cp:lastModifiedBy>
  <cp:revision>36</cp:revision>
  <dcterms:created xsi:type="dcterms:W3CDTF">2020-11-21T17:03:51Z</dcterms:created>
  <dcterms:modified xsi:type="dcterms:W3CDTF">2020-12-08T10:24:39Z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