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1"/>
  </p:notesMasterIdLst>
  <p:handoutMasterIdLst>
    <p:handoutMasterId r:id="rId12"/>
  </p:handoutMasterIdLst>
  <p:sldIdLst>
    <p:sldId id="404" r:id="rId5"/>
    <p:sldId id="411" r:id="rId6"/>
    <p:sldId id="412" r:id="rId7"/>
    <p:sldId id="414" r:id="rId8"/>
    <p:sldId id="413" r:id="rId9"/>
    <p:sldId id="260" r:id="rId1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208" autoAdjust="0"/>
  </p:normalViewPr>
  <p:slideViewPr>
    <p:cSldViewPr snapToGrid="0">
      <p:cViewPr varScale="1">
        <p:scale>
          <a:sx n="79" d="100"/>
          <a:sy n="79" d="100"/>
        </p:scale>
        <p:origin x="120" y="336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E207F8-7B53-4A6D-8994-97FC102F4701}" type="datetime1">
              <a:rPr lang="pl-PL" smtClean="0"/>
              <a:t>01.12.2020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D35F0-82BF-4711-A2FE-537DD65FF984}" type="datetime1">
              <a:rPr lang="pl-PL" smtClean="0"/>
              <a:pPr/>
              <a:t>01.12.2020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52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olny kształt: Kształt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 — 3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: Kształt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1" name="Tekst — symbol zastępczy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2" name="Zawartość — symbol zastępczy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— 2 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raz — symbol zastępczy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6" name="Obraz — symbol zastępczy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kni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raz — symbol zastępczy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8" name="Obraz — symbol zastępczy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8" name="Tekst — symbol zastępczy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9" name="Tekst — symbol zastępczy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fika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olny kształt: Kształt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a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— 4 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raz — symbol zastępczy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Obraz — symbol zastępczy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pl-PL" noProof="0"/>
              <a:t>Tytuł prezentacji</a:t>
            </a:r>
          </a:p>
        </p:txBody>
      </p:sp>
      <p:sp>
        <p:nvSpPr>
          <p:cNvPr id="19" name="Obraz — symbol zastępczy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0" name="Obraz — symbol zastępczy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ładkie przejś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olny kształt: Kształt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Zawartość — symbol zastępczy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— 2 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raz — symbol zastępczy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5" name="Obraz — symbol zastępczy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pl-PL" noProof="0"/>
              <a:t>Miejsce na tytuł</a:t>
            </a:r>
          </a:p>
        </p:txBody>
      </p:sp>
      <p:sp>
        <p:nvSpPr>
          <p:cNvPr id="18" name="Podtytuł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Podtytuł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: Kształt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a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raz — symbol zastępczy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2" name="Obraz — symbol zastępczy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3" name="Obraz — symbol zastępczy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4" name="Obraz — symbol zastępczy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5" name="Obraz — symbol zastępczy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1" name="Tekst — symbol zastępczy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Imię i nazwisko</a:t>
            </a:r>
          </a:p>
        </p:txBody>
      </p:sp>
      <p:sp>
        <p:nvSpPr>
          <p:cNvPr id="62" name="Tekst — symbol zastępczy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63" name="Tekst — symbol zastępczy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Imię i nazwisko</a:t>
            </a:r>
          </a:p>
        </p:txBody>
      </p:sp>
      <p:sp>
        <p:nvSpPr>
          <p:cNvPr id="64" name="Tekst — symbol zastępczy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65" name="Tekst — symbol zastępczy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Imię i nazwisko</a:t>
            </a:r>
          </a:p>
        </p:txBody>
      </p:sp>
      <p:sp>
        <p:nvSpPr>
          <p:cNvPr id="66" name="Tekst — symbol zastępczy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67" name="Tekst — symbol zastępczy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Imię i nazwisko</a:t>
            </a:r>
          </a:p>
        </p:txBody>
      </p:sp>
      <p:sp>
        <p:nvSpPr>
          <p:cNvPr id="68" name="Tekst — symbol zastępczy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69" name="Tekst — symbol zastępczy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 dirty="0"/>
              <a:t>Imię i nazwisko</a:t>
            </a:r>
          </a:p>
        </p:txBody>
      </p:sp>
      <p:sp>
        <p:nvSpPr>
          <p:cNvPr id="70" name="Tekst — symbol zastępczy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pl-PL" noProof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olny kształt: Kształt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: Kształt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20XX-09-03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l-PL" b="0" i="0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  <a:br>
              <a:rPr lang="pl-PL" b="0" i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b="0" i="0" dirty="0">
                <a:latin typeface="Cambria" panose="02040503050406030204" pitchFamily="18" charset="0"/>
                <a:ea typeface="Cambria" panose="02040503050406030204" pitchFamily="18" charset="0"/>
              </a:rPr>
              <a:t>VII: JĘZYKOZNAWSTWO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2600" dirty="0">
                <a:latin typeface="Cambria" panose="02040503050406030204" pitchFamily="18" charset="0"/>
                <a:ea typeface="Cambria" panose="02040503050406030204" pitchFamily="18" charset="0"/>
              </a:rPr>
              <a:t>Myślenie naukowe: KLASYFIKOWANIE</a:t>
            </a:r>
          </a:p>
        </p:txBody>
      </p:sp>
      <p:pic>
        <p:nvPicPr>
          <p:cNvPr id="13" name="Symbol zastępczy obrazu 12">
            <a:extLst>
              <a:ext uri="{FF2B5EF4-FFF2-40B4-BE49-F238E27FC236}">
                <a16:creationId xmlns:a16="http://schemas.microsoft.com/office/drawing/2014/main" id="{0316C7A8-E8AC-4720-81CD-03CB9420D1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413" r="17413"/>
          <a:stretch>
            <a:fillRect/>
          </a:stretch>
        </p:blipFill>
        <p:spPr/>
      </p:pic>
      <p:pic>
        <p:nvPicPr>
          <p:cNvPr id="15" name="Symbol zastępczy obrazu 14">
            <a:extLst>
              <a:ext uri="{FF2B5EF4-FFF2-40B4-BE49-F238E27FC236}">
                <a16:creationId xmlns:a16="http://schemas.microsoft.com/office/drawing/2014/main" id="{E9B41AD9-C3FD-409E-B028-69B5E32E23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7559" r="7559"/>
          <a:stretch>
            <a:fillRect/>
          </a:stretch>
        </p:blipFill>
        <p:spPr/>
      </p:pic>
      <p:pic>
        <p:nvPicPr>
          <p:cNvPr id="6" name="Obraz 5" descr="Wolf, Ślad, Lew, Tygrys, Paw, Zwierząt, Żbik, Predator">
            <a:extLst>
              <a:ext uri="{FF2B5EF4-FFF2-40B4-BE49-F238E27FC236}">
                <a16:creationId xmlns:a16="http://schemas.microsoft.com/office/drawing/2014/main" id="{0E2CB113-DDD5-4BF6-9750-63471E255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5780565" y="3059422"/>
            <a:ext cx="1460210" cy="19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7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1A2DC3FC-B64B-4860-A404-149613F5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98" y="280885"/>
            <a:ext cx="3292398" cy="73152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l-PL" sz="4000" i="0" dirty="0">
                <a:latin typeface="Cambria" panose="02040503050406030204" pitchFamily="18" charset="0"/>
                <a:ea typeface="Cambria" panose="02040503050406030204" pitchFamily="18" charset="0"/>
              </a:rPr>
              <a:t>Podział gór</a:t>
            </a:r>
          </a:p>
        </p:txBody>
      </p:sp>
      <p:pic>
        <p:nvPicPr>
          <p:cNvPr id="32" name="Symbol zastępczy obrazu 31">
            <a:extLst>
              <a:ext uri="{FF2B5EF4-FFF2-40B4-BE49-F238E27FC236}">
                <a16:creationId xmlns:a16="http://schemas.microsoft.com/office/drawing/2014/main" id="{90C461C8-9947-47E6-8A65-AFD43E7E7EB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8670" r="8670"/>
          <a:stretch>
            <a:fillRect/>
          </a:stretch>
        </p:blipFill>
        <p:spPr>
          <a:xfrm>
            <a:off x="4131193" y="1263954"/>
            <a:ext cx="2052637" cy="1662113"/>
          </a:xfrm>
        </p:spPr>
      </p:pic>
      <p:pic>
        <p:nvPicPr>
          <p:cNvPr id="35" name="Symbol zastępczy obrazu 34">
            <a:extLst>
              <a:ext uri="{FF2B5EF4-FFF2-40B4-BE49-F238E27FC236}">
                <a16:creationId xmlns:a16="http://schemas.microsoft.com/office/drawing/2014/main" id="{5F0F2BD9-B537-4113-9945-2E61671305C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3689" r="3689"/>
          <a:stretch>
            <a:fillRect/>
          </a:stretch>
        </p:blipFill>
        <p:spPr>
          <a:xfrm>
            <a:off x="7908925" y="1187450"/>
            <a:ext cx="2052638" cy="1662113"/>
          </a:xfrm>
        </p:spPr>
      </p:pic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9A57AFE3-A5B2-4B22-ADBF-1CD4D6E0E4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87997" y="1187948"/>
            <a:ext cx="2057400" cy="731520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wysokie</a:t>
            </a:r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0648ABFA-8D5B-4210-8F83-E169EA50F6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73198" y="1930497"/>
            <a:ext cx="2057400" cy="644525"/>
          </a:xfrm>
        </p:spPr>
        <p:txBody>
          <a:bodyPr>
            <a:normAutofit/>
          </a:bodyPr>
          <a:lstStyle/>
          <a:p>
            <a:r>
              <a:rPr lang="pl-PL" sz="2200" dirty="0"/>
              <a:t>Tatry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17264514-213F-4F93-9861-E7A89677A4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61763" y="1187948"/>
            <a:ext cx="2057400" cy="731520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niskie</a:t>
            </a:r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393E6948-0C61-4B2D-8713-F307ECE016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61763" y="1942319"/>
            <a:ext cx="2057400" cy="644525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/>
              <a:t>Góry Świętokrzyskie</a:t>
            </a:r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BB064F5F-84FF-42DB-B9B9-FA30DC09C6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01882" y="1198977"/>
            <a:ext cx="2057400" cy="731520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średnie</a:t>
            </a:r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3390CBBD-3E43-4F83-825C-C753EFAB87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06645" y="1773358"/>
            <a:ext cx="2057400" cy="1071576"/>
          </a:xfrm>
        </p:spPr>
        <p:txBody>
          <a:bodyPr>
            <a:normAutofit/>
          </a:bodyPr>
          <a:lstStyle/>
          <a:p>
            <a:r>
              <a:rPr lang="pl-PL" sz="2200" dirty="0"/>
              <a:t>Pieniny</a:t>
            </a:r>
          </a:p>
          <a:p>
            <a:r>
              <a:rPr lang="pl-PL" sz="2200" dirty="0"/>
              <a:t>Beskidy</a:t>
            </a:r>
          </a:p>
        </p:txBody>
      </p:sp>
      <p:pic>
        <p:nvPicPr>
          <p:cNvPr id="30" name="Symbol zastępczy obrazu 29">
            <a:extLst>
              <a:ext uri="{FF2B5EF4-FFF2-40B4-BE49-F238E27FC236}">
                <a16:creationId xmlns:a16="http://schemas.microsoft.com/office/drawing/2014/main" id="{D2921439-73AB-4A2F-A511-15E8C7A419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8868" r="8868"/>
          <a:stretch>
            <a:fillRect/>
          </a:stretch>
        </p:blipFill>
        <p:spPr>
          <a:xfrm>
            <a:off x="331512" y="1187450"/>
            <a:ext cx="2053232" cy="1662194"/>
          </a:xfrm>
        </p:spPr>
      </p:pic>
      <p:sp>
        <p:nvSpPr>
          <p:cNvPr id="33" name="Tytuł 8">
            <a:extLst>
              <a:ext uri="{FF2B5EF4-FFF2-40B4-BE49-F238E27FC236}">
                <a16:creationId xmlns:a16="http://schemas.microsoft.com/office/drawing/2014/main" id="{40814BCC-B2B0-41C3-8685-91DE87C893F2}"/>
              </a:ext>
            </a:extLst>
          </p:cNvPr>
          <p:cNvSpPr txBox="1">
            <a:spLocks/>
          </p:cNvSpPr>
          <p:nvPr/>
        </p:nvSpPr>
        <p:spPr>
          <a:xfrm>
            <a:off x="5426486" y="268384"/>
            <a:ext cx="5307419" cy="731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pl-PL" sz="4000" i="0" dirty="0">
                <a:latin typeface="Cambria" panose="02040503050406030204" pitchFamily="18" charset="0"/>
                <a:ea typeface="Cambria" panose="02040503050406030204" pitchFamily="18" charset="0"/>
              </a:rPr>
              <a:t>kryterium wysokości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BAEEAD09-3481-4B95-8138-7DD2612750B2}"/>
              </a:ext>
            </a:extLst>
          </p:cNvPr>
          <p:cNvSpPr/>
          <p:nvPr/>
        </p:nvSpPr>
        <p:spPr>
          <a:xfrm>
            <a:off x="423238" y="1541452"/>
            <a:ext cx="18565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powyżej </a:t>
            </a:r>
            <a:br>
              <a:rPr lang="pl-PL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pl-PL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1500 m n.p.m.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D7DE15F1-94B5-4528-AD64-9CF3ADB797CF}"/>
              </a:ext>
            </a:extLst>
          </p:cNvPr>
          <p:cNvSpPr/>
          <p:nvPr/>
        </p:nvSpPr>
        <p:spPr>
          <a:xfrm>
            <a:off x="8249800" y="1617956"/>
            <a:ext cx="13708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500-600 </a:t>
            </a:r>
            <a:br>
              <a:rPr lang="pl-PL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pl-PL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m n.p.m.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668876DF-8789-4A1A-8FB0-8F0CCA1886FE}"/>
              </a:ext>
            </a:extLst>
          </p:cNvPr>
          <p:cNvSpPr txBox="1"/>
          <p:nvPr/>
        </p:nvSpPr>
        <p:spPr>
          <a:xfrm>
            <a:off x="242484" y="3234707"/>
            <a:ext cx="547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Ze względu na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kryterium wysokości … = </a:t>
            </a:r>
          </a:p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oparciu o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kryterium wysokości … =</a:t>
            </a:r>
          </a:p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Według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kryterium wysokości …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4F1CBE9D-EEA2-4DD5-8545-CE4CFA701C48}"/>
              </a:ext>
            </a:extLst>
          </p:cNvPr>
          <p:cNvSpPr txBox="1"/>
          <p:nvPr/>
        </p:nvSpPr>
        <p:spPr>
          <a:xfrm>
            <a:off x="6217711" y="3257130"/>
            <a:ext cx="3158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góry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dzielą się na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… = </a:t>
            </a:r>
          </a:p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góry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dzieli się na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… = </a:t>
            </a:r>
          </a:p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góry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dzielimy na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3D37002F-D2BD-45B7-A354-193D33A0D0FC}"/>
              </a:ext>
            </a:extLst>
          </p:cNvPr>
          <p:cNvSpPr txBox="1"/>
          <p:nvPr/>
        </p:nvSpPr>
        <p:spPr>
          <a:xfrm>
            <a:off x="9873161" y="3234706"/>
            <a:ext cx="1405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wysokie,</a:t>
            </a:r>
          </a:p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średnie </a:t>
            </a:r>
          </a:p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i niskie. 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1095898F-6AB1-4D3F-B2AF-EB0AA1D24CBC}"/>
              </a:ext>
            </a:extLst>
          </p:cNvPr>
          <p:cNvSpPr txBox="1"/>
          <p:nvPr/>
        </p:nvSpPr>
        <p:spPr>
          <a:xfrm>
            <a:off x="161161" y="4460749"/>
            <a:ext cx="4995635" cy="80021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Tatry </a:t>
            </a:r>
            <a:r>
              <a:rPr lang="pl-PL" sz="23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należą do 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wysokich gór.=</a:t>
            </a:r>
          </a:p>
          <a:p>
            <a:r>
              <a:rPr lang="pl-PL" sz="23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Przykład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 wysokich gór </a:t>
            </a:r>
            <a:r>
              <a:rPr lang="pl-PL" sz="23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stanowią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 Tatry.  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C1D76C9B-3EBE-4FD8-B283-A24D9E9E0BF9}"/>
              </a:ext>
            </a:extLst>
          </p:cNvPr>
          <p:cNvSpPr txBox="1"/>
          <p:nvPr/>
        </p:nvSpPr>
        <p:spPr>
          <a:xfrm>
            <a:off x="2835329" y="5673165"/>
            <a:ext cx="6414997" cy="80021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Pieniny i Beskidy </a:t>
            </a:r>
            <a:r>
              <a:rPr lang="pl-PL" sz="23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należą do 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średnich gór.=</a:t>
            </a:r>
          </a:p>
          <a:p>
            <a:r>
              <a:rPr lang="pl-PL" sz="23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Przykład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 średnich gór </a:t>
            </a:r>
            <a:r>
              <a:rPr lang="pl-PL" sz="23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stanowią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 Pieniny i Beskidy.  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7DF67A3B-1919-4BEA-92B5-E26BBC3EDE6C}"/>
              </a:ext>
            </a:extLst>
          </p:cNvPr>
          <p:cNvSpPr txBox="1"/>
          <p:nvPr/>
        </p:nvSpPr>
        <p:spPr>
          <a:xfrm>
            <a:off x="5274470" y="4773923"/>
            <a:ext cx="6744694" cy="80021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Góry Świętokrzyskie </a:t>
            </a:r>
            <a:r>
              <a:rPr lang="pl-PL" sz="23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należą do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 niskich gór.=</a:t>
            </a:r>
          </a:p>
          <a:p>
            <a:r>
              <a:rPr lang="pl-PL" sz="23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Przykład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 niskich gór </a:t>
            </a:r>
            <a:r>
              <a:rPr lang="pl-PL" sz="23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stanowią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 Góry Świętokrzyskie.  </a:t>
            </a:r>
          </a:p>
        </p:txBody>
      </p:sp>
      <p:sp>
        <p:nvSpPr>
          <p:cNvPr id="23" name="Symbol zastępczy stopki 4">
            <a:extLst>
              <a:ext uri="{FF2B5EF4-FFF2-40B4-BE49-F238E27FC236}">
                <a16:creationId xmlns:a16="http://schemas.microsoft.com/office/drawing/2014/main" id="{728522AA-4FF2-4485-82CF-C62914EB4512}"/>
              </a:ext>
            </a:extLst>
          </p:cNvPr>
          <p:cNvSpPr>
            <a:spLocks noGrp="1"/>
          </p:cNvSpPr>
          <p:nvPr/>
        </p:nvSpPr>
        <p:spPr>
          <a:xfrm>
            <a:off x="937410" y="6474671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7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build="p"/>
      <p:bldP spid="16" grpId="0" build="p"/>
      <p:bldP spid="17" grpId="0" build="p"/>
      <p:bldP spid="18" grpId="0" build="p"/>
      <p:bldP spid="21" grpId="0" build="p"/>
      <p:bldP spid="22" grpId="0" build="p"/>
      <p:bldP spid="33" grpId="0" animBg="1"/>
      <p:bldP spid="36" grpId="0"/>
      <p:bldP spid="37" grpId="0"/>
      <p:bldP spid="38" grpId="0" uiExpand="1" build="p"/>
      <p:bldP spid="39" grpId="0" build="p"/>
      <p:bldP spid="40" grpId="0" build="p"/>
      <p:bldP spid="41" grpId="0" build="p" animBg="1"/>
      <p:bldP spid="42" grpId="0" build="p" animBg="1"/>
      <p:bldP spid="4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86713ACE-A7DC-4449-A717-70026D53A7C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3689" r="3689"/>
          <a:stretch>
            <a:fillRect/>
          </a:stretch>
        </p:blipFill>
        <p:spPr>
          <a:xfrm>
            <a:off x="7901847" y="1288691"/>
            <a:ext cx="2053232" cy="1662194"/>
          </a:xfrm>
        </p:spPr>
      </p:pic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92299A21-94AD-4712-A9C0-CA807CDEF4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810" r="3810"/>
          <a:stretch>
            <a:fillRect/>
          </a:stretch>
        </p:blipFill>
        <p:spPr>
          <a:xfrm>
            <a:off x="389542" y="1215578"/>
            <a:ext cx="2053232" cy="1662194"/>
          </a:xfr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1A2DC3FC-B64B-4860-A404-149613F5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98" y="280885"/>
            <a:ext cx="3292398" cy="73152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l-PL" sz="4000" i="0" dirty="0">
                <a:latin typeface="Cambria" panose="02040503050406030204" pitchFamily="18" charset="0"/>
                <a:ea typeface="Cambria" panose="02040503050406030204" pitchFamily="18" charset="0"/>
              </a:rPr>
              <a:t>Podział rzek</a:t>
            </a: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9A57AFE3-A5B2-4B22-ADBF-1CD4D6E0E4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87997" y="1187948"/>
            <a:ext cx="2057400" cy="731520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duże</a:t>
            </a:r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0648ABFA-8D5B-4210-8F83-E169EA50F6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73198" y="1930497"/>
            <a:ext cx="2057400" cy="644525"/>
          </a:xfrm>
        </p:spPr>
        <p:txBody>
          <a:bodyPr>
            <a:normAutofit/>
          </a:bodyPr>
          <a:lstStyle/>
          <a:p>
            <a:r>
              <a:rPr lang="pl-PL" sz="2200" dirty="0"/>
              <a:t>Wisła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17264514-213F-4F93-9861-E7A89677A4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61763" y="1187948"/>
            <a:ext cx="2057400" cy="731520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małe</a:t>
            </a:r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393E6948-0C61-4B2D-8713-F307ECE016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39551" y="1887252"/>
            <a:ext cx="2057400" cy="1008566"/>
          </a:xfrm>
        </p:spPr>
        <p:txBody>
          <a:bodyPr>
            <a:normAutofit/>
          </a:bodyPr>
          <a:lstStyle/>
          <a:p>
            <a:r>
              <a:rPr lang="pl-PL" sz="2200" dirty="0"/>
              <a:t>Wda</a:t>
            </a:r>
          </a:p>
          <a:p>
            <a:r>
              <a:rPr lang="pl-PL" sz="2200" dirty="0"/>
              <a:t>Raba</a:t>
            </a:r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BB064F5F-84FF-42DB-B9B9-FA30DC09C6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01882" y="1198977"/>
            <a:ext cx="2057400" cy="731520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średnie</a:t>
            </a:r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3390CBBD-3E43-4F83-825C-C753EFAB87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06645" y="1773358"/>
            <a:ext cx="2057400" cy="1071576"/>
          </a:xfrm>
        </p:spPr>
        <p:txBody>
          <a:bodyPr>
            <a:normAutofit/>
          </a:bodyPr>
          <a:lstStyle/>
          <a:p>
            <a:r>
              <a:rPr lang="pl-PL" sz="2200" dirty="0"/>
              <a:t>Dunajec </a:t>
            </a:r>
          </a:p>
        </p:txBody>
      </p:sp>
      <p:sp>
        <p:nvSpPr>
          <p:cNvPr id="33" name="Tytuł 8">
            <a:extLst>
              <a:ext uri="{FF2B5EF4-FFF2-40B4-BE49-F238E27FC236}">
                <a16:creationId xmlns:a16="http://schemas.microsoft.com/office/drawing/2014/main" id="{40814BCC-B2B0-41C3-8685-91DE87C893F2}"/>
              </a:ext>
            </a:extLst>
          </p:cNvPr>
          <p:cNvSpPr txBox="1">
            <a:spLocks/>
          </p:cNvSpPr>
          <p:nvPr/>
        </p:nvSpPr>
        <p:spPr>
          <a:xfrm>
            <a:off x="5426486" y="268384"/>
            <a:ext cx="5307419" cy="731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pl-PL" sz="4000" i="0" dirty="0">
                <a:latin typeface="Cambria" panose="02040503050406030204" pitchFamily="18" charset="0"/>
                <a:ea typeface="Cambria" panose="02040503050406030204" pitchFamily="18" charset="0"/>
              </a:rPr>
              <a:t>kryterium długości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BAEEAD09-3481-4B95-8138-7DD2612750B2}"/>
              </a:ext>
            </a:extLst>
          </p:cNvPr>
          <p:cNvSpPr/>
          <p:nvPr/>
        </p:nvSpPr>
        <p:spPr>
          <a:xfrm>
            <a:off x="532245" y="1541452"/>
            <a:ext cx="16385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co najmniej </a:t>
            </a:r>
            <a:br>
              <a:rPr lang="pl-PL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pl-PL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500 km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D7DE15F1-94B5-4528-AD64-9CF3ADB797CF}"/>
              </a:ext>
            </a:extLst>
          </p:cNvPr>
          <p:cNvSpPr/>
          <p:nvPr/>
        </p:nvSpPr>
        <p:spPr>
          <a:xfrm>
            <a:off x="8112743" y="1833400"/>
            <a:ext cx="16450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pl-PL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00-200 km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668876DF-8789-4A1A-8FB0-8F0CCA1886FE}"/>
              </a:ext>
            </a:extLst>
          </p:cNvPr>
          <p:cNvSpPr txBox="1"/>
          <p:nvPr/>
        </p:nvSpPr>
        <p:spPr>
          <a:xfrm>
            <a:off x="242484" y="3234707"/>
            <a:ext cx="547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Ze względu na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kryterium długości … = </a:t>
            </a:r>
          </a:p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oparciu o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kryterium długości … =</a:t>
            </a:r>
          </a:p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Według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kryterium długości …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4F1CBE9D-EEA2-4DD5-8545-CE4CFA701C48}"/>
              </a:ext>
            </a:extLst>
          </p:cNvPr>
          <p:cNvSpPr txBox="1"/>
          <p:nvPr/>
        </p:nvSpPr>
        <p:spPr>
          <a:xfrm>
            <a:off x="6217711" y="3257130"/>
            <a:ext cx="3158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rzeki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dzielą się na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… = </a:t>
            </a:r>
          </a:p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rzeki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dzieli się na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… = </a:t>
            </a:r>
          </a:p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rzeki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dzielimy na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3D37002F-D2BD-45B7-A354-193D33A0D0FC}"/>
              </a:ext>
            </a:extLst>
          </p:cNvPr>
          <p:cNvSpPr txBox="1"/>
          <p:nvPr/>
        </p:nvSpPr>
        <p:spPr>
          <a:xfrm>
            <a:off x="9873161" y="3234706"/>
            <a:ext cx="1405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duże,</a:t>
            </a:r>
          </a:p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średnie </a:t>
            </a:r>
          </a:p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i małe. 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1095898F-6AB1-4D3F-B2AF-EB0AA1D24CBC}"/>
              </a:ext>
            </a:extLst>
          </p:cNvPr>
          <p:cNvSpPr txBox="1"/>
          <p:nvPr/>
        </p:nvSpPr>
        <p:spPr>
          <a:xfrm>
            <a:off x="532245" y="4614657"/>
            <a:ext cx="4873628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Wisła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należy do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dużych rzek.=</a:t>
            </a:r>
          </a:p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Przykład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dużej rzeki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stanowi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Wisła.  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C1D76C9B-3EBE-4FD8-B283-A24D9E9E0BF9}"/>
              </a:ext>
            </a:extLst>
          </p:cNvPr>
          <p:cNvSpPr txBox="1"/>
          <p:nvPr/>
        </p:nvSpPr>
        <p:spPr>
          <a:xfrm>
            <a:off x="3266125" y="5672554"/>
            <a:ext cx="5659750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Dunajec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należy do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średnich rzek.=</a:t>
            </a:r>
          </a:p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Przykład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średniej rzeki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stanowi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Dunajec.  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7DF67A3B-1919-4BEA-92B5-E26BBC3EDE6C}"/>
              </a:ext>
            </a:extLst>
          </p:cNvPr>
          <p:cNvSpPr txBox="1"/>
          <p:nvPr/>
        </p:nvSpPr>
        <p:spPr>
          <a:xfrm>
            <a:off x="5901882" y="4713667"/>
            <a:ext cx="5910982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Wda i Raba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należą do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małych rzek.=</a:t>
            </a:r>
          </a:p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Przykład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małych rzek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stanowią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Wda i Raba.  </a:t>
            </a:r>
          </a:p>
        </p:txBody>
      </p:sp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id="{E0EDBAC0-AB6F-4E4F-82AB-CEA9525963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5886" r="5886"/>
          <a:stretch>
            <a:fillRect/>
          </a:stretch>
        </p:blipFill>
        <p:spPr>
          <a:xfrm>
            <a:off x="3982225" y="1215578"/>
            <a:ext cx="2053231" cy="1662194"/>
          </a:xfrm>
        </p:spPr>
      </p:pic>
      <p:sp>
        <p:nvSpPr>
          <p:cNvPr id="23" name="Symbol zastępczy stopki 4">
            <a:extLst>
              <a:ext uri="{FF2B5EF4-FFF2-40B4-BE49-F238E27FC236}">
                <a16:creationId xmlns:a16="http://schemas.microsoft.com/office/drawing/2014/main" id="{4FCBE3D8-5FD5-43F6-9F93-1C780123DF46}"/>
              </a:ext>
            </a:extLst>
          </p:cNvPr>
          <p:cNvSpPr>
            <a:spLocks noGrp="1"/>
          </p:cNvSpPr>
          <p:nvPr/>
        </p:nvSpPr>
        <p:spPr>
          <a:xfrm>
            <a:off x="937410" y="6474671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build="p"/>
      <p:bldP spid="16" grpId="0" build="p"/>
      <p:bldP spid="17" grpId="0" build="p"/>
      <p:bldP spid="18" grpId="0" build="p"/>
      <p:bldP spid="21" grpId="0" build="p"/>
      <p:bldP spid="22" grpId="0" build="p"/>
      <p:bldP spid="33" grpId="0" animBg="1"/>
      <p:bldP spid="36" grpId="0"/>
      <p:bldP spid="37" grpId="0"/>
      <p:bldP spid="38" grpId="0" build="p"/>
      <p:bldP spid="39" grpId="0" build="p"/>
      <p:bldP spid="40" grpId="0" build="p"/>
      <p:bldP spid="41" grpId="0" build="p" animBg="1"/>
      <p:bldP spid="42" grpId="0" build="p" animBg="1"/>
      <p:bldP spid="4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1A2DC3FC-B64B-4860-A404-149613F5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91" y="278696"/>
            <a:ext cx="4520412" cy="73152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pl-PL" sz="4000" i="0" dirty="0">
                <a:latin typeface="Cambria" panose="02040503050406030204" pitchFamily="18" charset="0"/>
                <a:ea typeface="Cambria" panose="02040503050406030204" pitchFamily="18" charset="0"/>
              </a:rPr>
              <a:t>Klasyfikacja lasów</a:t>
            </a: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9A57AFE3-A5B2-4B22-ADBF-1CD4D6E0E4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66298" y="1184693"/>
            <a:ext cx="2057400" cy="731520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iglaste</a:t>
            </a:r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0648ABFA-8D5B-4210-8F83-E169EA50F6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49422" y="1864456"/>
            <a:ext cx="2057400" cy="921997"/>
          </a:xfrm>
        </p:spPr>
        <p:txBody>
          <a:bodyPr>
            <a:normAutofit/>
          </a:bodyPr>
          <a:lstStyle/>
          <a:p>
            <a:r>
              <a:rPr lang="pl-PL" sz="2200" dirty="0"/>
              <a:t>las </a:t>
            </a:r>
            <a:br>
              <a:rPr lang="pl-PL" sz="2200" dirty="0"/>
            </a:br>
            <a:r>
              <a:rPr lang="pl-PL" sz="2200" dirty="0"/>
              <a:t>świerkowy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17264514-213F-4F93-9861-E7A89677A4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34560" y="1234308"/>
            <a:ext cx="2057400" cy="731520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mieszane</a:t>
            </a:r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393E6948-0C61-4B2D-8713-F307ECE016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18584" y="1863855"/>
            <a:ext cx="2057400" cy="1008566"/>
          </a:xfrm>
        </p:spPr>
        <p:txBody>
          <a:bodyPr>
            <a:normAutofit/>
          </a:bodyPr>
          <a:lstStyle/>
          <a:p>
            <a:r>
              <a:rPr lang="pl-PL" sz="2200" dirty="0"/>
              <a:t>las dębowo-sosnowy</a:t>
            </a:r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BB064F5F-84FF-42DB-B9B9-FA30DC09C6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139" y="1188912"/>
            <a:ext cx="2057400" cy="731520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liściaste</a:t>
            </a:r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3390CBBD-3E43-4F83-825C-C753EFAB87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4870" y="1783245"/>
            <a:ext cx="2057400" cy="1071576"/>
          </a:xfrm>
        </p:spPr>
        <p:txBody>
          <a:bodyPr>
            <a:normAutofit/>
          </a:bodyPr>
          <a:lstStyle/>
          <a:p>
            <a:r>
              <a:rPr lang="pl-PL" sz="2200" dirty="0"/>
              <a:t>las </a:t>
            </a:r>
            <a:br>
              <a:rPr lang="pl-PL" sz="2200" dirty="0"/>
            </a:br>
            <a:r>
              <a:rPr lang="pl-PL" sz="2200" dirty="0"/>
              <a:t>bukowy </a:t>
            </a:r>
          </a:p>
        </p:txBody>
      </p:sp>
      <p:sp>
        <p:nvSpPr>
          <p:cNvPr id="33" name="Tytuł 8">
            <a:extLst>
              <a:ext uri="{FF2B5EF4-FFF2-40B4-BE49-F238E27FC236}">
                <a16:creationId xmlns:a16="http://schemas.microsoft.com/office/drawing/2014/main" id="{40814BCC-B2B0-41C3-8685-91DE87C893F2}"/>
              </a:ext>
            </a:extLst>
          </p:cNvPr>
          <p:cNvSpPr txBox="1">
            <a:spLocks/>
          </p:cNvSpPr>
          <p:nvPr/>
        </p:nvSpPr>
        <p:spPr>
          <a:xfrm>
            <a:off x="5793042" y="268384"/>
            <a:ext cx="5307419" cy="731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pl-PL" sz="4000" i="0" dirty="0">
                <a:latin typeface="Cambria" panose="02040503050406030204" pitchFamily="18" charset="0"/>
                <a:ea typeface="Cambria" panose="02040503050406030204" pitchFamily="18" charset="0"/>
              </a:rPr>
              <a:t>kryterium składu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668876DF-8789-4A1A-8FB0-8F0CCA1886FE}"/>
              </a:ext>
            </a:extLst>
          </p:cNvPr>
          <p:cNvSpPr txBox="1"/>
          <p:nvPr/>
        </p:nvSpPr>
        <p:spPr>
          <a:xfrm>
            <a:off x="242484" y="3234707"/>
            <a:ext cx="547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Ze względu na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kryterium składu … = </a:t>
            </a:r>
          </a:p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oparciu o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kryterium składu … =</a:t>
            </a:r>
          </a:p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Według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kryterium składu …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4F1CBE9D-EEA2-4DD5-8545-CE4CFA701C48}"/>
              </a:ext>
            </a:extLst>
          </p:cNvPr>
          <p:cNvSpPr txBox="1"/>
          <p:nvPr/>
        </p:nvSpPr>
        <p:spPr>
          <a:xfrm>
            <a:off x="6217711" y="3257130"/>
            <a:ext cx="3158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lasy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dzielą się na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… = </a:t>
            </a:r>
          </a:p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lasy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dzieli się na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… = </a:t>
            </a:r>
          </a:p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lasy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dzielimy na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3D37002F-D2BD-45B7-A354-193D33A0D0FC}"/>
              </a:ext>
            </a:extLst>
          </p:cNvPr>
          <p:cNvSpPr txBox="1"/>
          <p:nvPr/>
        </p:nvSpPr>
        <p:spPr>
          <a:xfrm>
            <a:off x="9873161" y="3234706"/>
            <a:ext cx="18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iglaste,</a:t>
            </a:r>
          </a:p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liściaste </a:t>
            </a:r>
          </a:p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i mieszane. 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1095898F-6AB1-4D3F-B2AF-EB0AA1D24CBC}"/>
              </a:ext>
            </a:extLst>
          </p:cNvPr>
          <p:cNvSpPr txBox="1"/>
          <p:nvPr/>
        </p:nvSpPr>
        <p:spPr>
          <a:xfrm>
            <a:off x="242484" y="4687261"/>
            <a:ext cx="5254308" cy="7078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Las świerkowy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należy do 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lasów iglastych.=</a:t>
            </a:r>
          </a:p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Przykład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lasu iglastego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stanowi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las świerkowy.  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C1D76C9B-3EBE-4FD8-B283-A24D9E9E0BF9}"/>
              </a:ext>
            </a:extLst>
          </p:cNvPr>
          <p:cNvSpPr txBox="1"/>
          <p:nvPr/>
        </p:nvSpPr>
        <p:spPr>
          <a:xfrm>
            <a:off x="3468846" y="5732751"/>
            <a:ext cx="5254308" cy="7078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Las bukowy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należy do 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lasów liściastych.=</a:t>
            </a:r>
          </a:p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Przykład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lasu liściastego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stanowi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las bukowy.  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7DF67A3B-1919-4BEA-92B5-E26BBC3EDE6C}"/>
              </a:ext>
            </a:extLst>
          </p:cNvPr>
          <p:cNvSpPr txBox="1"/>
          <p:nvPr/>
        </p:nvSpPr>
        <p:spPr>
          <a:xfrm>
            <a:off x="5591544" y="4896223"/>
            <a:ext cx="6357972" cy="7078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Las dębowo-sosnowy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należy do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lasów mieszanych.=</a:t>
            </a:r>
          </a:p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Przykład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lasu mieszanego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stanowi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las dębowo-sosnowy.</a:t>
            </a:r>
          </a:p>
        </p:txBody>
      </p:sp>
      <p:sp>
        <p:nvSpPr>
          <p:cNvPr id="23" name="Symbol zastępczy stopki 4">
            <a:extLst>
              <a:ext uri="{FF2B5EF4-FFF2-40B4-BE49-F238E27FC236}">
                <a16:creationId xmlns:a16="http://schemas.microsoft.com/office/drawing/2014/main" id="{4FCBE3D8-5FD5-43F6-9F93-1C780123DF46}"/>
              </a:ext>
            </a:extLst>
          </p:cNvPr>
          <p:cNvSpPr>
            <a:spLocks noGrp="1"/>
          </p:cNvSpPr>
          <p:nvPr/>
        </p:nvSpPr>
        <p:spPr>
          <a:xfrm>
            <a:off x="937410" y="6474671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10AEFBF3-AA06-4F14-B823-9816E46588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966" r="8966"/>
          <a:stretch>
            <a:fillRect/>
          </a:stretch>
        </p:blipFill>
        <p:spPr>
          <a:xfrm>
            <a:off x="455615" y="1243366"/>
            <a:ext cx="2053232" cy="1662194"/>
          </a:xfrm>
        </p:spPr>
      </p:pic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E603AA2B-E858-4B45-B3A4-75C5EED03E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8836" r="8836"/>
          <a:stretch>
            <a:fillRect/>
          </a:stretch>
        </p:blipFill>
        <p:spPr>
          <a:xfrm>
            <a:off x="4552288" y="1265662"/>
            <a:ext cx="2053231" cy="1662194"/>
          </a:xfr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A113505C-A288-4551-9C85-2BC3D29A0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634" y="1016078"/>
            <a:ext cx="1041712" cy="2241052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7DD49D32-030C-4B7F-BF05-0A33B78A8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545" y="1719209"/>
            <a:ext cx="684939" cy="959571"/>
          </a:xfrm>
          <a:prstGeom prst="round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0C3CDE27-0546-46D4-801F-574B042DA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544" y="1718603"/>
            <a:ext cx="692770" cy="9478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9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build="p"/>
      <p:bldP spid="16" grpId="0" build="p"/>
      <p:bldP spid="17" grpId="0" build="p"/>
      <p:bldP spid="18" grpId="0" build="p"/>
      <p:bldP spid="21" grpId="0" build="p"/>
      <p:bldP spid="22" grpId="0" build="p"/>
      <p:bldP spid="33" grpId="0" animBg="1"/>
      <p:bldP spid="38" grpId="0" build="p"/>
      <p:bldP spid="39" grpId="0" build="p"/>
      <p:bldP spid="40" grpId="0" build="p"/>
      <p:bldP spid="41" grpId="0" build="p" animBg="1"/>
      <p:bldP spid="42" grpId="0" build="p" animBg="1"/>
      <p:bldP spid="4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ymbol zastępczy obrazu 38">
            <a:extLst>
              <a:ext uri="{FF2B5EF4-FFF2-40B4-BE49-F238E27FC236}">
                <a16:creationId xmlns:a16="http://schemas.microsoft.com/office/drawing/2014/main" id="{227B7045-F327-4CB2-83BB-6F1E7FCCBC9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3883" r="3883"/>
          <a:stretch>
            <a:fillRect/>
          </a:stretch>
        </p:blipFill>
        <p:spPr>
          <a:xfrm>
            <a:off x="7962368" y="3694372"/>
            <a:ext cx="4228282" cy="3163628"/>
          </a:xfrm>
        </p:spPr>
      </p:pic>
      <p:pic>
        <p:nvPicPr>
          <p:cNvPr id="37" name="Symbol zastępczy obrazu 36">
            <a:extLst>
              <a:ext uri="{FF2B5EF4-FFF2-40B4-BE49-F238E27FC236}">
                <a16:creationId xmlns:a16="http://schemas.microsoft.com/office/drawing/2014/main" id="{88DB2DEA-BD60-458F-A5C8-FA70C7B189B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1870" r="11870"/>
          <a:stretch>
            <a:fillRect/>
          </a:stretch>
        </p:blipFill>
        <p:spPr>
          <a:xfrm>
            <a:off x="7962368" y="0"/>
            <a:ext cx="4228635" cy="3694372"/>
          </a:xfrm>
        </p:spPr>
      </p:pic>
      <p:sp>
        <p:nvSpPr>
          <p:cNvPr id="30" name="Tytuł 29">
            <a:extLst>
              <a:ext uri="{FF2B5EF4-FFF2-40B4-BE49-F238E27FC236}">
                <a16:creationId xmlns:a16="http://schemas.microsoft.com/office/drawing/2014/main" id="{B1508E1E-86DF-4102-8FF1-2742A8A7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177" y="2377282"/>
            <a:ext cx="5371214" cy="2103436"/>
          </a:xfrm>
        </p:spPr>
        <p:txBody>
          <a:bodyPr>
            <a:normAutofit/>
          </a:bodyPr>
          <a:lstStyle/>
          <a:p>
            <a:r>
              <a:rPr lang="pl-PL" i="0" dirty="0">
                <a:latin typeface="Cambria" panose="02040503050406030204" pitchFamily="18" charset="0"/>
                <a:ea typeface="Cambria" panose="02040503050406030204" pitchFamily="18" charset="0"/>
              </a:rPr>
              <a:t>Podziel swoją grupę.</a:t>
            </a:r>
            <a:br>
              <a:rPr lang="pl-PL" i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i="0" dirty="0">
                <a:latin typeface="Cambria" panose="02040503050406030204" pitchFamily="18" charset="0"/>
                <a:ea typeface="Cambria" panose="02040503050406030204" pitchFamily="18" charset="0"/>
              </a:rPr>
              <a:t>Każda osoba według innego kryterium.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9153C02-62DC-4AA7-A996-B46A2D0FA5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rtl="0"/>
            <a:fld id="{B9713C8C-8E70-45D5-AE59-23E60168254E}" type="slidenum">
              <a:rPr lang="pl-PL" noProof="0" smtClean="0"/>
              <a:t>5</a:t>
            </a:fld>
            <a:endParaRPr lang="pl-PL" noProof="0"/>
          </a:p>
        </p:txBody>
      </p:sp>
      <p:sp>
        <p:nvSpPr>
          <p:cNvPr id="40" name="Symbol zastępczy stopki 4">
            <a:extLst>
              <a:ext uri="{FF2B5EF4-FFF2-40B4-BE49-F238E27FC236}">
                <a16:creationId xmlns:a16="http://schemas.microsoft.com/office/drawing/2014/main" id="{1EF0DF5E-3AFF-4A80-8F30-49131FBA2D2C}"/>
              </a:ext>
            </a:extLst>
          </p:cNvPr>
          <p:cNvSpPr>
            <a:spLocks noGrp="1"/>
          </p:cNvSpPr>
          <p:nvPr/>
        </p:nvSpPr>
        <p:spPr>
          <a:xfrm>
            <a:off x="937410" y="6474671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3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2">
            <a:extLst>
              <a:ext uri="{FF2B5EF4-FFF2-40B4-BE49-F238E27FC236}">
                <a16:creationId xmlns:a16="http://schemas.microsoft.com/office/drawing/2014/main" id="{5AFFE069-22AB-48A6-BE3B-D50DD26F65CB}"/>
              </a:ext>
            </a:extLst>
          </p:cNvPr>
          <p:cNvSpPr txBox="1"/>
          <p:nvPr/>
        </p:nvSpPr>
        <p:spPr>
          <a:xfrm>
            <a:off x="2461437" y="2305616"/>
            <a:ext cx="7269126" cy="26776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Podręcznik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Rozdział VII: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Językoznawstwo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Grafika: freepik.com, commons.wikimedia.org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Więcej prezentacji na stronie podręcznika</a:t>
            </a:r>
          </a:p>
          <a:p>
            <a:pPr algn="ctr"/>
            <a:r>
              <a:rPr lang="pl-PL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</a:p>
        </p:txBody>
      </p:sp>
      <p:pic>
        <p:nvPicPr>
          <p:cNvPr id="2" name="Obraz 1" descr="Wolf, Ślad, Lew, Tygrys, Paw, Zwierząt, Żbik, Predator">
            <a:extLst>
              <a:ext uri="{FF2B5EF4-FFF2-40B4-BE49-F238E27FC236}">
                <a16:creationId xmlns:a16="http://schemas.microsoft.com/office/drawing/2014/main" id="{1790129A-25E8-4679-A440-6DEDE4878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8165881" y="1543615"/>
            <a:ext cx="1460210" cy="19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482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ędzel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31_TF89080264_Win32.potx" id="{539BFB03-228C-4FA6-A03E-ED8DAE4F1245}" vid="{5063CB55-81D8-4F58-B47E-6FD47D100E7B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efektem pędzla</Template>
  <TotalTime>133</TotalTime>
  <Words>457</Words>
  <Application>Microsoft Office PowerPoint</Application>
  <PresentationFormat>Panoramiczny</PresentationFormat>
  <Paragraphs>90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Agency FB</vt:lpstr>
      <vt:lpstr>Arial</vt:lpstr>
      <vt:lpstr>Calibri</vt:lpstr>
      <vt:lpstr>Cambria</vt:lpstr>
      <vt:lpstr>Century Gothic</vt:lpstr>
      <vt:lpstr>Times New Roman</vt:lpstr>
      <vt:lpstr>Pędzel</vt:lpstr>
      <vt:lpstr>ŁOWCY SŁÓW VII: JĘZYKOZNAWSTWO</vt:lpstr>
      <vt:lpstr>Podział gór</vt:lpstr>
      <vt:lpstr>Podział rzek</vt:lpstr>
      <vt:lpstr>Klasyfikacja lasów</vt:lpstr>
      <vt:lpstr>Podziel swoją grupę. Każda osoba według innego kryterium.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ŁOWCY SŁÓW VII: JĘZYKOZNAWSTWO</dc:title>
  <dc:creator>nasser hasna</dc:creator>
  <cp:lastModifiedBy>nasser hasna</cp:lastModifiedBy>
  <cp:revision>22</cp:revision>
  <dcterms:created xsi:type="dcterms:W3CDTF">2020-11-26T09:33:27Z</dcterms:created>
  <dcterms:modified xsi:type="dcterms:W3CDTF">2020-12-01T12:33:47Z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