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78" r:id="rId3"/>
    <p:sldId id="285" r:id="rId4"/>
    <p:sldId id="286" r:id="rId5"/>
    <p:sldId id="287" r:id="rId6"/>
    <p:sldId id="288" r:id="rId7"/>
    <p:sldId id="289" r:id="rId8"/>
    <p:sldId id="290" r:id="rId9"/>
    <p:sldId id="298" r:id="rId10"/>
    <p:sldId id="291" r:id="rId11"/>
    <p:sldId id="292" r:id="rId12"/>
    <p:sldId id="302" r:id="rId13"/>
    <p:sldId id="303" r:id="rId14"/>
    <p:sldId id="293" r:id="rId15"/>
    <p:sldId id="299" r:id="rId16"/>
    <p:sldId id="300" r:id="rId17"/>
    <p:sldId id="301" r:id="rId18"/>
    <p:sldId id="294" r:id="rId19"/>
    <p:sldId id="304" r:id="rId20"/>
    <p:sldId id="305" r:id="rId21"/>
    <p:sldId id="295" r:id="rId22"/>
    <p:sldId id="306" r:id="rId23"/>
    <p:sldId id="296" r:id="rId24"/>
    <p:sldId id="297" r:id="rId25"/>
    <p:sldId id="308" r:id="rId26"/>
    <p:sldId id="284" r:id="rId27"/>
    <p:sldId id="307" r:id="rId28"/>
    <p:sldId id="279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FEB5A4-202A-4927-952D-2D0A758D571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EDCF410-B5D7-4A51-ACCB-4C9D86F9FDAF}">
      <dgm:prSet phldrT="[Tekst]" custT="1"/>
      <dgm:spPr/>
      <dgm:t>
        <a:bodyPr/>
        <a:lstStyle/>
        <a:p>
          <a:r>
            <a:rPr lang="pl-PL" sz="1800" dirty="0"/>
            <a:t>SAMO-GŁOSKI </a:t>
          </a:r>
        </a:p>
      </dgm:t>
    </dgm:pt>
    <dgm:pt modelId="{7E4CC772-5E7E-4810-AA03-2DF691B268A7}" type="parTrans" cxnId="{8029154F-1AFB-40C1-A90E-BBC90186EA72}">
      <dgm:prSet/>
      <dgm:spPr/>
      <dgm:t>
        <a:bodyPr/>
        <a:lstStyle/>
        <a:p>
          <a:endParaRPr lang="pl-PL"/>
        </a:p>
      </dgm:t>
    </dgm:pt>
    <dgm:pt modelId="{0D8C8DB4-124D-46BC-B55E-A450F67664E1}" type="sibTrans" cxnId="{8029154F-1AFB-40C1-A90E-BBC90186EA72}">
      <dgm:prSet/>
      <dgm:spPr/>
      <dgm:t>
        <a:bodyPr/>
        <a:lstStyle/>
        <a:p>
          <a:endParaRPr lang="pl-PL"/>
        </a:p>
      </dgm:t>
    </dgm:pt>
    <dgm:pt modelId="{AAA615D4-D2DF-42BD-8CA4-42AD038CCC2F}" type="asst">
      <dgm:prSet phldrT="[Tekst]"/>
      <dgm:spPr/>
      <dgm:t>
        <a:bodyPr/>
        <a:lstStyle/>
        <a:p>
          <a:r>
            <a:rPr lang="pl-PL" dirty="0"/>
            <a:t>USTNE</a:t>
          </a:r>
        </a:p>
      </dgm:t>
    </dgm:pt>
    <dgm:pt modelId="{B82A62A0-AF92-4741-B22D-4B1B7CCCB521}" type="parTrans" cxnId="{07BD9FB9-E24D-4F5A-BC26-06C92C944D0D}">
      <dgm:prSet/>
      <dgm:spPr/>
      <dgm:t>
        <a:bodyPr/>
        <a:lstStyle/>
        <a:p>
          <a:endParaRPr lang="pl-PL"/>
        </a:p>
      </dgm:t>
    </dgm:pt>
    <dgm:pt modelId="{C16DCB9E-73AC-4A68-9EDA-91544D429246}" type="sibTrans" cxnId="{07BD9FB9-E24D-4F5A-BC26-06C92C944D0D}">
      <dgm:prSet/>
      <dgm:spPr/>
      <dgm:t>
        <a:bodyPr/>
        <a:lstStyle/>
        <a:p>
          <a:endParaRPr lang="pl-PL"/>
        </a:p>
      </dgm:t>
    </dgm:pt>
    <dgm:pt modelId="{5CCCBF6B-9F87-419B-9401-A4742FDE65CB}" type="asst">
      <dgm:prSet/>
      <dgm:spPr/>
      <dgm:t>
        <a:bodyPr/>
        <a:lstStyle/>
        <a:p>
          <a:r>
            <a:rPr lang="pl-PL" dirty="0"/>
            <a:t>NOSOWE </a:t>
          </a:r>
        </a:p>
      </dgm:t>
    </dgm:pt>
    <dgm:pt modelId="{7FD4A4C3-2141-4E1E-AEFC-3E8BD88516E0}" type="parTrans" cxnId="{62BDE92D-314C-43C1-8B4D-CCFBCF3E52D1}">
      <dgm:prSet/>
      <dgm:spPr/>
      <dgm:t>
        <a:bodyPr/>
        <a:lstStyle/>
        <a:p>
          <a:endParaRPr lang="pl-PL"/>
        </a:p>
      </dgm:t>
    </dgm:pt>
    <dgm:pt modelId="{F1BE9297-6833-4A33-875D-F612370382AC}" type="sibTrans" cxnId="{62BDE92D-314C-43C1-8B4D-CCFBCF3E52D1}">
      <dgm:prSet/>
      <dgm:spPr/>
      <dgm:t>
        <a:bodyPr/>
        <a:lstStyle/>
        <a:p>
          <a:endParaRPr lang="pl-PL"/>
        </a:p>
      </dgm:t>
    </dgm:pt>
    <dgm:pt modelId="{801BCF74-8F9B-4E74-B692-B729FA4BF882}">
      <dgm:prSet/>
      <dgm:spPr/>
      <dgm:t>
        <a:bodyPr/>
        <a:lstStyle/>
        <a:p>
          <a:r>
            <a:rPr lang="pl-PL" dirty="0"/>
            <a:t>a, e, i, u, ó, o, y</a:t>
          </a:r>
        </a:p>
      </dgm:t>
    </dgm:pt>
    <dgm:pt modelId="{941C62E0-73F0-482F-A08C-16F78FAD5379}" type="parTrans" cxnId="{08860FC6-4EB6-4B0F-AC3A-4B3FE95C40E3}">
      <dgm:prSet/>
      <dgm:spPr/>
      <dgm:t>
        <a:bodyPr/>
        <a:lstStyle/>
        <a:p>
          <a:endParaRPr lang="pl-PL"/>
        </a:p>
      </dgm:t>
    </dgm:pt>
    <dgm:pt modelId="{58D4AF5E-5E2A-4239-A825-B5B1FDA4FA72}" type="sibTrans" cxnId="{08860FC6-4EB6-4B0F-AC3A-4B3FE95C40E3}">
      <dgm:prSet/>
      <dgm:spPr/>
      <dgm:t>
        <a:bodyPr/>
        <a:lstStyle/>
        <a:p>
          <a:endParaRPr lang="pl-PL"/>
        </a:p>
      </dgm:t>
    </dgm:pt>
    <dgm:pt modelId="{7030F3DD-A834-4FCF-862E-46B1E1A6B4F2}">
      <dgm:prSet/>
      <dgm:spPr/>
      <dgm:t>
        <a:bodyPr/>
        <a:lstStyle/>
        <a:p>
          <a:r>
            <a:rPr lang="pl-PL" dirty="0"/>
            <a:t>ą, ę</a:t>
          </a:r>
        </a:p>
      </dgm:t>
    </dgm:pt>
    <dgm:pt modelId="{57D2E5FF-6790-4874-9E99-3C4401DFA192}" type="parTrans" cxnId="{315E3EB8-C417-4765-A12E-4D138670FD44}">
      <dgm:prSet/>
      <dgm:spPr/>
      <dgm:t>
        <a:bodyPr/>
        <a:lstStyle/>
        <a:p>
          <a:endParaRPr lang="pl-PL"/>
        </a:p>
      </dgm:t>
    </dgm:pt>
    <dgm:pt modelId="{FF831396-DCA2-4CFC-926B-5F480A405997}" type="sibTrans" cxnId="{315E3EB8-C417-4765-A12E-4D138670FD44}">
      <dgm:prSet/>
      <dgm:spPr/>
      <dgm:t>
        <a:bodyPr/>
        <a:lstStyle/>
        <a:p>
          <a:endParaRPr lang="pl-PL"/>
        </a:p>
      </dgm:t>
    </dgm:pt>
    <dgm:pt modelId="{1AEBF37A-BF5E-4EAD-A8D4-DCA33CD8FAFE}" type="pres">
      <dgm:prSet presAssocID="{7FFEB5A4-202A-4927-952D-2D0A758D571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3800495-7E7E-4DE0-869E-39884A7627E4}" type="pres">
      <dgm:prSet presAssocID="{9EDCF410-B5D7-4A51-ACCB-4C9D86F9FDAF}" presName="hierRoot1" presStyleCnt="0"/>
      <dgm:spPr/>
    </dgm:pt>
    <dgm:pt modelId="{A89DE439-F2C5-4D18-AE3B-50E58BD826D2}" type="pres">
      <dgm:prSet presAssocID="{9EDCF410-B5D7-4A51-ACCB-4C9D86F9FDAF}" presName="composite" presStyleCnt="0"/>
      <dgm:spPr/>
    </dgm:pt>
    <dgm:pt modelId="{37332694-64CB-4429-A168-97E9ECA83E64}" type="pres">
      <dgm:prSet presAssocID="{9EDCF410-B5D7-4A51-ACCB-4C9D86F9FDAF}" presName="background" presStyleLbl="node0" presStyleIdx="0" presStyleCnt="1"/>
      <dgm:spPr/>
    </dgm:pt>
    <dgm:pt modelId="{DEBD4891-3789-48CC-A35C-B4DF12782ED6}" type="pres">
      <dgm:prSet presAssocID="{9EDCF410-B5D7-4A51-ACCB-4C9D86F9FDAF}" presName="text" presStyleLbl="fgAcc0" presStyleIdx="0" presStyleCnt="1">
        <dgm:presLayoutVars>
          <dgm:chPref val="3"/>
        </dgm:presLayoutVars>
      </dgm:prSet>
      <dgm:spPr/>
    </dgm:pt>
    <dgm:pt modelId="{2CCF0CFF-16CE-4DF5-B47C-AB2A8E1B3D02}" type="pres">
      <dgm:prSet presAssocID="{9EDCF410-B5D7-4A51-ACCB-4C9D86F9FDAF}" presName="hierChild2" presStyleCnt="0"/>
      <dgm:spPr/>
    </dgm:pt>
    <dgm:pt modelId="{E544994B-D8DD-4677-BA81-9C8ED7902AE9}" type="pres">
      <dgm:prSet presAssocID="{B82A62A0-AF92-4741-B22D-4B1B7CCCB521}" presName="Name10" presStyleLbl="parChTrans1D2" presStyleIdx="0" presStyleCnt="2"/>
      <dgm:spPr/>
    </dgm:pt>
    <dgm:pt modelId="{E07D1431-74DE-43C3-83C3-EC19A4E7135D}" type="pres">
      <dgm:prSet presAssocID="{AAA615D4-D2DF-42BD-8CA4-42AD038CCC2F}" presName="hierRoot2" presStyleCnt="0"/>
      <dgm:spPr/>
    </dgm:pt>
    <dgm:pt modelId="{5473DAFC-1314-4082-AF68-CA0E64762036}" type="pres">
      <dgm:prSet presAssocID="{AAA615D4-D2DF-42BD-8CA4-42AD038CCC2F}" presName="composite2" presStyleCnt="0"/>
      <dgm:spPr/>
    </dgm:pt>
    <dgm:pt modelId="{0B1EA769-319E-4ED4-A82F-A47B4A35072E}" type="pres">
      <dgm:prSet presAssocID="{AAA615D4-D2DF-42BD-8CA4-42AD038CCC2F}" presName="background2" presStyleLbl="asst1" presStyleIdx="0" presStyleCnt="2"/>
      <dgm:spPr/>
    </dgm:pt>
    <dgm:pt modelId="{4E26816F-E532-43E2-889E-ECEAC6FDF9B7}" type="pres">
      <dgm:prSet presAssocID="{AAA615D4-D2DF-42BD-8CA4-42AD038CCC2F}" presName="text2" presStyleLbl="fgAcc2" presStyleIdx="0" presStyleCnt="2">
        <dgm:presLayoutVars>
          <dgm:chPref val="3"/>
        </dgm:presLayoutVars>
      </dgm:prSet>
      <dgm:spPr/>
    </dgm:pt>
    <dgm:pt modelId="{5072C1F8-E9D9-4883-B456-1192F265C429}" type="pres">
      <dgm:prSet presAssocID="{AAA615D4-D2DF-42BD-8CA4-42AD038CCC2F}" presName="hierChild3" presStyleCnt="0"/>
      <dgm:spPr/>
    </dgm:pt>
    <dgm:pt modelId="{4E7BED10-A68E-4513-A6A1-97A67CC5F335}" type="pres">
      <dgm:prSet presAssocID="{941C62E0-73F0-482F-A08C-16F78FAD5379}" presName="Name17" presStyleLbl="parChTrans1D3" presStyleIdx="0" presStyleCnt="2"/>
      <dgm:spPr/>
    </dgm:pt>
    <dgm:pt modelId="{F91BE21E-5DCB-468D-96EA-0F090848F295}" type="pres">
      <dgm:prSet presAssocID="{801BCF74-8F9B-4E74-B692-B729FA4BF882}" presName="hierRoot3" presStyleCnt="0"/>
      <dgm:spPr/>
    </dgm:pt>
    <dgm:pt modelId="{340B8D59-27B4-459A-A207-9A732774D97B}" type="pres">
      <dgm:prSet presAssocID="{801BCF74-8F9B-4E74-B692-B729FA4BF882}" presName="composite3" presStyleCnt="0"/>
      <dgm:spPr/>
    </dgm:pt>
    <dgm:pt modelId="{E3F96E19-96A9-4FEC-A03E-CDE3C112BA04}" type="pres">
      <dgm:prSet presAssocID="{801BCF74-8F9B-4E74-B692-B729FA4BF882}" presName="background3" presStyleLbl="node3" presStyleIdx="0" presStyleCnt="2"/>
      <dgm:spPr/>
    </dgm:pt>
    <dgm:pt modelId="{867F7AE6-1190-4E94-93E5-84DEBE93239A}" type="pres">
      <dgm:prSet presAssocID="{801BCF74-8F9B-4E74-B692-B729FA4BF882}" presName="text3" presStyleLbl="fgAcc3" presStyleIdx="0" presStyleCnt="2">
        <dgm:presLayoutVars>
          <dgm:chPref val="3"/>
        </dgm:presLayoutVars>
      </dgm:prSet>
      <dgm:spPr/>
    </dgm:pt>
    <dgm:pt modelId="{1557C0A3-2794-4146-9F93-9D0F5806AB1E}" type="pres">
      <dgm:prSet presAssocID="{801BCF74-8F9B-4E74-B692-B729FA4BF882}" presName="hierChild4" presStyleCnt="0"/>
      <dgm:spPr/>
    </dgm:pt>
    <dgm:pt modelId="{1E3F8381-3083-47FB-A244-89740A12D050}" type="pres">
      <dgm:prSet presAssocID="{7FD4A4C3-2141-4E1E-AEFC-3E8BD88516E0}" presName="Name10" presStyleLbl="parChTrans1D2" presStyleIdx="1" presStyleCnt="2"/>
      <dgm:spPr/>
    </dgm:pt>
    <dgm:pt modelId="{70A05CB4-4522-4D19-95E0-7F3730CCD4BA}" type="pres">
      <dgm:prSet presAssocID="{5CCCBF6B-9F87-419B-9401-A4742FDE65CB}" presName="hierRoot2" presStyleCnt="0"/>
      <dgm:spPr/>
    </dgm:pt>
    <dgm:pt modelId="{5FF8E2DA-585A-45DB-AEAB-600B320221E9}" type="pres">
      <dgm:prSet presAssocID="{5CCCBF6B-9F87-419B-9401-A4742FDE65CB}" presName="composite2" presStyleCnt="0"/>
      <dgm:spPr/>
    </dgm:pt>
    <dgm:pt modelId="{731FBA33-731D-424F-BE7B-6767C5C32480}" type="pres">
      <dgm:prSet presAssocID="{5CCCBF6B-9F87-419B-9401-A4742FDE65CB}" presName="background2" presStyleLbl="asst1" presStyleIdx="1" presStyleCnt="2"/>
      <dgm:spPr/>
    </dgm:pt>
    <dgm:pt modelId="{0A171D51-AB1D-403A-9E08-FDF30DCF09A1}" type="pres">
      <dgm:prSet presAssocID="{5CCCBF6B-9F87-419B-9401-A4742FDE65CB}" presName="text2" presStyleLbl="fgAcc2" presStyleIdx="1" presStyleCnt="2">
        <dgm:presLayoutVars>
          <dgm:chPref val="3"/>
        </dgm:presLayoutVars>
      </dgm:prSet>
      <dgm:spPr/>
    </dgm:pt>
    <dgm:pt modelId="{710B680C-6FE1-4895-9BED-AED9BE8769EE}" type="pres">
      <dgm:prSet presAssocID="{5CCCBF6B-9F87-419B-9401-A4742FDE65CB}" presName="hierChild3" presStyleCnt="0"/>
      <dgm:spPr/>
    </dgm:pt>
    <dgm:pt modelId="{CC48967F-68A8-4EC7-9992-1A0C2B7E5E83}" type="pres">
      <dgm:prSet presAssocID="{57D2E5FF-6790-4874-9E99-3C4401DFA192}" presName="Name17" presStyleLbl="parChTrans1D3" presStyleIdx="1" presStyleCnt="2"/>
      <dgm:spPr/>
    </dgm:pt>
    <dgm:pt modelId="{E79AA895-3888-4682-B561-AFE31C74B96E}" type="pres">
      <dgm:prSet presAssocID="{7030F3DD-A834-4FCF-862E-46B1E1A6B4F2}" presName="hierRoot3" presStyleCnt="0"/>
      <dgm:spPr/>
    </dgm:pt>
    <dgm:pt modelId="{974B7084-246A-456B-AA4D-3200485ED203}" type="pres">
      <dgm:prSet presAssocID="{7030F3DD-A834-4FCF-862E-46B1E1A6B4F2}" presName="composite3" presStyleCnt="0"/>
      <dgm:spPr/>
    </dgm:pt>
    <dgm:pt modelId="{7D90A96E-AFE2-41D3-A55F-146A0AF6E3C4}" type="pres">
      <dgm:prSet presAssocID="{7030F3DD-A834-4FCF-862E-46B1E1A6B4F2}" presName="background3" presStyleLbl="node3" presStyleIdx="1" presStyleCnt="2"/>
      <dgm:spPr/>
    </dgm:pt>
    <dgm:pt modelId="{287050D7-2DCF-4827-8AA6-D9528BD8854C}" type="pres">
      <dgm:prSet presAssocID="{7030F3DD-A834-4FCF-862E-46B1E1A6B4F2}" presName="text3" presStyleLbl="fgAcc3" presStyleIdx="1" presStyleCnt="2">
        <dgm:presLayoutVars>
          <dgm:chPref val="3"/>
        </dgm:presLayoutVars>
      </dgm:prSet>
      <dgm:spPr/>
    </dgm:pt>
    <dgm:pt modelId="{0D972471-04E4-45C4-A993-A0B69EBF1CED}" type="pres">
      <dgm:prSet presAssocID="{7030F3DD-A834-4FCF-862E-46B1E1A6B4F2}" presName="hierChild4" presStyleCnt="0"/>
      <dgm:spPr/>
    </dgm:pt>
  </dgm:ptLst>
  <dgm:cxnLst>
    <dgm:cxn modelId="{2D2D7504-7142-4726-B201-663C8E40ADC8}" type="presOf" srcId="{9EDCF410-B5D7-4A51-ACCB-4C9D86F9FDAF}" destId="{DEBD4891-3789-48CC-A35C-B4DF12782ED6}" srcOrd="0" destOrd="0" presId="urn:microsoft.com/office/officeart/2005/8/layout/hierarchy1"/>
    <dgm:cxn modelId="{0C9D4B19-BE1D-4D3B-AC84-4EC822B9E6A3}" type="presOf" srcId="{7FFEB5A4-202A-4927-952D-2D0A758D571E}" destId="{1AEBF37A-BF5E-4EAD-A8D4-DCA33CD8FAFE}" srcOrd="0" destOrd="0" presId="urn:microsoft.com/office/officeart/2005/8/layout/hierarchy1"/>
    <dgm:cxn modelId="{62BDE92D-314C-43C1-8B4D-CCFBCF3E52D1}" srcId="{9EDCF410-B5D7-4A51-ACCB-4C9D86F9FDAF}" destId="{5CCCBF6B-9F87-419B-9401-A4742FDE65CB}" srcOrd="1" destOrd="0" parTransId="{7FD4A4C3-2141-4E1E-AEFC-3E8BD88516E0}" sibTransId="{F1BE9297-6833-4A33-875D-F612370382AC}"/>
    <dgm:cxn modelId="{8029154F-1AFB-40C1-A90E-BBC90186EA72}" srcId="{7FFEB5A4-202A-4927-952D-2D0A758D571E}" destId="{9EDCF410-B5D7-4A51-ACCB-4C9D86F9FDAF}" srcOrd="0" destOrd="0" parTransId="{7E4CC772-5E7E-4810-AA03-2DF691B268A7}" sibTransId="{0D8C8DB4-124D-46BC-B55E-A450F67664E1}"/>
    <dgm:cxn modelId="{701E0EA1-A481-453B-AE0B-0629A6FB2BFB}" type="presOf" srcId="{941C62E0-73F0-482F-A08C-16F78FAD5379}" destId="{4E7BED10-A68E-4513-A6A1-97A67CC5F335}" srcOrd="0" destOrd="0" presId="urn:microsoft.com/office/officeart/2005/8/layout/hierarchy1"/>
    <dgm:cxn modelId="{9447D6A7-57D0-49A7-86A7-B55AEC6DBEA0}" type="presOf" srcId="{801BCF74-8F9B-4E74-B692-B729FA4BF882}" destId="{867F7AE6-1190-4E94-93E5-84DEBE93239A}" srcOrd="0" destOrd="0" presId="urn:microsoft.com/office/officeart/2005/8/layout/hierarchy1"/>
    <dgm:cxn modelId="{EF7AF3B5-2BA6-4D6E-AA08-05314C5D8653}" type="presOf" srcId="{57D2E5FF-6790-4874-9E99-3C4401DFA192}" destId="{CC48967F-68A8-4EC7-9992-1A0C2B7E5E83}" srcOrd="0" destOrd="0" presId="urn:microsoft.com/office/officeart/2005/8/layout/hierarchy1"/>
    <dgm:cxn modelId="{315E3EB8-C417-4765-A12E-4D138670FD44}" srcId="{5CCCBF6B-9F87-419B-9401-A4742FDE65CB}" destId="{7030F3DD-A834-4FCF-862E-46B1E1A6B4F2}" srcOrd="0" destOrd="0" parTransId="{57D2E5FF-6790-4874-9E99-3C4401DFA192}" sibTransId="{FF831396-DCA2-4CFC-926B-5F480A405997}"/>
    <dgm:cxn modelId="{07BD9FB9-E24D-4F5A-BC26-06C92C944D0D}" srcId="{9EDCF410-B5D7-4A51-ACCB-4C9D86F9FDAF}" destId="{AAA615D4-D2DF-42BD-8CA4-42AD038CCC2F}" srcOrd="0" destOrd="0" parTransId="{B82A62A0-AF92-4741-B22D-4B1B7CCCB521}" sibTransId="{C16DCB9E-73AC-4A68-9EDA-91544D429246}"/>
    <dgm:cxn modelId="{0C6189BF-63CA-4A55-BCB8-E8DE83F06391}" type="presOf" srcId="{7FD4A4C3-2141-4E1E-AEFC-3E8BD88516E0}" destId="{1E3F8381-3083-47FB-A244-89740A12D050}" srcOrd="0" destOrd="0" presId="urn:microsoft.com/office/officeart/2005/8/layout/hierarchy1"/>
    <dgm:cxn modelId="{06FBC5C2-5E0D-4B2C-A235-D78FEDD1DB72}" type="presOf" srcId="{7030F3DD-A834-4FCF-862E-46B1E1A6B4F2}" destId="{287050D7-2DCF-4827-8AA6-D9528BD8854C}" srcOrd="0" destOrd="0" presId="urn:microsoft.com/office/officeart/2005/8/layout/hierarchy1"/>
    <dgm:cxn modelId="{08860FC6-4EB6-4B0F-AC3A-4B3FE95C40E3}" srcId="{AAA615D4-D2DF-42BD-8CA4-42AD038CCC2F}" destId="{801BCF74-8F9B-4E74-B692-B729FA4BF882}" srcOrd="0" destOrd="0" parTransId="{941C62E0-73F0-482F-A08C-16F78FAD5379}" sibTransId="{58D4AF5E-5E2A-4239-A825-B5B1FDA4FA72}"/>
    <dgm:cxn modelId="{B53C7BD4-C84C-4791-A2B2-78E486C12DA3}" type="presOf" srcId="{B82A62A0-AF92-4741-B22D-4B1B7CCCB521}" destId="{E544994B-D8DD-4677-BA81-9C8ED7902AE9}" srcOrd="0" destOrd="0" presId="urn:microsoft.com/office/officeart/2005/8/layout/hierarchy1"/>
    <dgm:cxn modelId="{A2D122F7-225B-4A72-8B61-6A939BDF9B39}" type="presOf" srcId="{5CCCBF6B-9F87-419B-9401-A4742FDE65CB}" destId="{0A171D51-AB1D-403A-9E08-FDF30DCF09A1}" srcOrd="0" destOrd="0" presId="urn:microsoft.com/office/officeart/2005/8/layout/hierarchy1"/>
    <dgm:cxn modelId="{82F787FC-D33B-46D3-A4AA-81B0ADAEE77C}" type="presOf" srcId="{AAA615D4-D2DF-42BD-8CA4-42AD038CCC2F}" destId="{4E26816F-E532-43E2-889E-ECEAC6FDF9B7}" srcOrd="0" destOrd="0" presId="urn:microsoft.com/office/officeart/2005/8/layout/hierarchy1"/>
    <dgm:cxn modelId="{0997F8BF-99F1-430C-AA63-97620D8F7CF4}" type="presParOf" srcId="{1AEBF37A-BF5E-4EAD-A8D4-DCA33CD8FAFE}" destId="{C3800495-7E7E-4DE0-869E-39884A7627E4}" srcOrd="0" destOrd="0" presId="urn:microsoft.com/office/officeart/2005/8/layout/hierarchy1"/>
    <dgm:cxn modelId="{8D99D739-253B-4AAB-94C0-7D3C89BAC39A}" type="presParOf" srcId="{C3800495-7E7E-4DE0-869E-39884A7627E4}" destId="{A89DE439-F2C5-4D18-AE3B-50E58BD826D2}" srcOrd="0" destOrd="0" presId="urn:microsoft.com/office/officeart/2005/8/layout/hierarchy1"/>
    <dgm:cxn modelId="{A658F38A-3164-4F7B-B815-968E196E1731}" type="presParOf" srcId="{A89DE439-F2C5-4D18-AE3B-50E58BD826D2}" destId="{37332694-64CB-4429-A168-97E9ECA83E64}" srcOrd="0" destOrd="0" presId="urn:microsoft.com/office/officeart/2005/8/layout/hierarchy1"/>
    <dgm:cxn modelId="{14D2A670-69F0-46FA-AC29-8CD30A032435}" type="presParOf" srcId="{A89DE439-F2C5-4D18-AE3B-50E58BD826D2}" destId="{DEBD4891-3789-48CC-A35C-B4DF12782ED6}" srcOrd="1" destOrd="0" presId="urn:microsoft.com/office/officeart/2005/8/layout/hierarchy1"/>
    <dgm:cxn modelId="{82E1BB66-6628-4941-A5C3-3CFDCBD4F715}" type="presParOf" srcId="{C3800495-7E7E-4DE0-869E-39884A7627E4}" destId="{2CCF0CFF-16CE-4DF5-B47C-AB2A8E1B3D02}" srcOrd="1" destOrd="0" presId="urn:microsoft.com/office/officeart/2005/8/layout/hierarchy1"/>
    <dgm:cxn modelId="{6A715F85-2AFC-4B16-A1B2-5059B01AEB00}" type="presParOf" srcId="{2CCF0CFF-16CE-4DF5-B47C-AB2A8E1B3D02}" destId="{E544994B-D8DD-4677-BA81-9C8ED7902AE9}" srcOrd="0" destOrd="0" presId="urn:microsoft.com/office/officeart/2005/8/layout/hierarchy1"/>
    <dgm:cxn modelId="{4BEB69B7-7779-4457-98A1-735A10F48E58}" type="presParOf" srcId="{2CCF0CFF-16CE-4DF5-B47C-AB2A8E1B3D02}" destId="{E07D1431-74DE-43C3-83C3-EC19A4E7135D}" srcOrd="1" destOrd="0" presId="urn:microsoft.com/office/officeart/2005/8/layout/hierarchy1"/>
    <dgm:cxn modelId="{98FBC5C4-BDAA-496B-A9BF-3D779AFCB4CC}" type="presParOf" srcId="{E07D1431-74DE-43C3-83C3-EC19A4E7135D}" destId="{5473DAFC-1314-4082-AF68-CA0E64762036}" srcOrd="0" destOrd="0" presId="urn:microsoft.com/office/officeart/2005/8/layout/hierarchy1"/>
    <dgm:cxn modelId="{99F959E8-533B-49B3-B5DF-93D09DC6F620}" type="presParOf" srcId="{5473DAFC-1314-4082-AF68-CA0E64762036}" destId="{0B1EA769-319E-4ED4-A82F-A47B4A35072E}" srcOrd="0" destOrd="0" presId="urn:microsoft.com/office/officeart/2005/8/layout/hierarchy1"/>
    <dgm:cxn modelId="{478CB4A9-0DEC-446D-8501-BE82A4238B0B}" type="presParOf" srcId="{5473DAFC-1314-4082-AF68-CA0E64762036}" destId="{4E26816F-E532-43E2-889E-ECEAC6FDF9B7}" srcOrd="1" destOrd="0" presId="urn:microsoft.com/office/officeart/2005/8/layout/hierarchy1"/>
    <dgm:cxn modelId="{626D6829-D1A6-4B3B-B726-EA1F48FFFBA8}" type="presParOf" srcId="{E07D1431-74DE-43C3-83C3-EC19A4E7135D}" destId="{5072C1F8-E9D9-4883-B456-1192F265C429}" srcOrd="1" destOrd="0" presId="urn:microsoft.com/office/officeart/2005/8/layout/hierarchy1"/>
    <dgm:cxn modelId="{54EF4C88-AAA8-42F3-94FC-ADF5C9FA0266}" type="presParOf" srcId="{5072C1F8-E9D9-4883-B456-1192F265C429}" destId="{4E7BED10-A68E-4513-A6A1-97A67CC5F335}" srcOrd="0" destOrd="0" presId="urn:microsoft.com/office/officeart/2005/8/layout/hierarchy1"/>
    <dgm:cxn modelId="{5EF7F233-220F-48A3-B954-C7442C8C0B17}" type="presParOf" srcId="{5072C1F8-E9D9-4883-B456-1192F265C429}" destId="{F91BE21E-5DCB-468D-96EA-0F090848F295}" srcOrd="1" destOrd="0" presId="urn:microsoft.com/office/officeart/2005/8/layout/hierarchy1"/>
    <dgm:cxn modelId="{8FB43131-36CD-4EDB-9E5C-8C94A1E998B3}" type="presParOf" srcId="{F91BE21E-5DCB-468D-96EA-0F090848F295}" destId="{340B8D59-27B4-459A-A207-9A732774D97B}" srcOrd="0" destOrd="0" presId="urn:microsoft.com/office/officeart/2005/8/layout/hierarchy1"/>
    <dgm:cxn modelId="{00AC4726-5AE3-48F0-BC47-D644B752078E}" type="presParOf" srcId="{340B8D59-27B4-459A-A207-9A732774D97B}" destId="{E3F96E19-96A9-4FEC-A03E-CDE3C112BA04}" srcOrd="0" destOrd="0" presId="urn:microsoft.com/office/officeart/2005/8/layout/hierarchy1"/>
    <dgm:cxn modelId="{60AE7FBA-D428-4DF8-A67C-517132920468}" type="presParOf" srcId="{340B8D59-27B4-459A-A207-9A732774D97B}" destId="{867F7AE6-1190-4E94-93E5-84DEBE93239A}" srcOrd="1" destOrd="0" presId="urn:microsoft.com/office/officeart/2005/8/layout/hierarchy1"/>
    <dgm:cxn modelId="{020635A1-4EC4-48FD-B5AC-238509667DF8}" type="presParOf" srcId="{F91BE21E-5DCB-468D-96EA-0F090848F295}" destId="{1557C0A3-2794-4146-9F93-9D0F5806AB1E}" srcOrd="1" destOrd="0" presId="urn:microsoft.com/office/officeart/2005/8/layout/hierarchy1"/>
    <dgm:cxn modelId="{AAF6ADEC-70BD-46E1-A2DB-F804203BBA42}" type="presParOf" srcId="{2CCF0CFF-16CE-4DF5-B47C-AB2A8E1B3D02}" destId="{1E3F8381-3083-47FB-A244-89740A12D050}" srcOrd="2" destOrd="0" presId="urn:microsoft.com/office/officeart/2005/8/layout/hierarchy1"/>
    <dgm:cxn modelId="{6D3CE93F-9681-401A-9963-F1F346BE549D}" type="presParOf" srcId="{2CCF0CFF-16CE-4DF5-B47C-AB2A8E1B3D02}" destId="{70A05CB4-4522-4D19-95E0-7F3730CCD4BA}" srcOrd="3" destOrd="0" presId="urn:microsoft.com/office/officeart/2005/8/layout/hierarchy1"/>
    <dgm:cxn modelId="{70D8A19D-5B54-4E4B-8D0C-C9C2EC115654}" type="presParOf" srcId="{70A05CB4-4522-4D19-95E0-7F3730CCD4BA}" destId="{5FF8E2DA-585A-45DB-AEAB-600B320221E9}" srcOrd="0" destOrd="0" presId="urn:microsoft.com/office/officeart/2005/8/layout/hierarchy1"/>
    <dgm:cxn modelId="{D695DCFE-5A06-4EA7-B941-22ECF6A775DE}" type="presParOf" srcId="{5FF8E2DA-585A-45DB-AEAB-600B320221E9}" destId="{731FBA33-731D-424F-BE7B-6767C5C32480}" srcOrd="0" destOrd="0" presId="urn:microsoft.com/office/officeart/2005/8/layout/hierarchy1"/>
    <dgm:cxn modelId="{BB1F1C3F-1ADD-4AC1-9106-AA3D728143CF}" type="presParOf" srcId="{5FF8E2DA-585A-45DB-AEAB-600B320221E9}" destId="{0A171D51-AB1D-403A-9E08-FDF30DCF09A1}" srcOrd="1" destOrd="0" presId="urn:microsoft.com/office/officeart/2005/8/layout/hierarchy1"/>
    <dgm:cxn modelId="{E2C1E4D5-111E-473E-8166-F417F638FBA8}" type="presParOf" srcId="{70A05CB4-4522-4D19-95E0-7F3730CCD4BA}" destId="{710B680C-6FE1-4895-9BED-AED9BE8769EE}" srcOrd="1" destOrd="0" presId="urn:microsoft.com/office/officeart/2005/8/layout/hierarchy1"/>
    <dgm:cxn modelId="{46DAA0CC-3908-4B1B-8BA6-13FFB8413C23}" type="presParOf" srcId="{710B680C-6FE1-4895-9BED-AED9BE8769EE}" destId="{CC48967F-68A8-4EC7-9992-1A0C2B7E5E83}" srcOrd="0" destOrd="0" presId="urn:microsoft.com/office/officeart/2005/8/layout/hierarchy1"/>
    <dgm:cxn modelId="{FF9FCD15-0A46-43E2-B890-B09EE7FEED00}" type="presParOf" srcId="{710B680C-6FE1-4895-9BED-AED9BE8769EE}" destId="{E79AA895-3888-4682-B561-AFE31C74B96E}" srcOrd="1" destOrd="0" presId="urn:microsoft.com/office/officeart/2005/8/layout/hierarchy1"/>
    <dgm:cxn modelId="{E60557BC-6232-46C0-A641-1DF991C32AA6}" type="presParOf" srcId="{E79AA895-3888-4682-B561-AFE31C74B96E}" destId="{974B7084-246A-456B-AA4D-3200485ED203}" srcOrd="0" destOrd="0" presId="urn:microsoft.com/office/officeart/2005/8/layout/hierarchy1"/>
    <dgm:cxn modelId="{A44E7669-6DC1-4664-AC38-354C37076A87}" type="presParOf" srcId="{974B7084-246A-456B-AA4D-3200485ED203}" destId="{7D90A96E-AFE2-41D3-A55F-146A0AF6E3C4}" srcOrd="0" destOrd="0" presId="urn:microsoft.com/office/officeart/2005/8/layout/hierarchy1"/>
    <dgm:cxn modelId="{04B4EAF0-68AA-4042-802A-9A79AFE8AC15}" type="presParOf" srcId="{974B7084-246A-456B-AA4D-3200485ED203}" destId="{287050D7-2DCF-4827-8AA6-D9528BD8854C}" srcOrd="1" destOrd="0" presId="urn:microsoft.com/office/officeart/2005/8/layout/hierarchy1"/>
    <dgm:cxn modelId="{4216C752-22AF-4FDB-8E50-2D55A3C6C4E9}" type="presParOf" srcId="{E79AA895-3888-4682-B561-AFE31C74B96E}" destId="{0D972471-04E4-45C4-A993-A0B69EBF1CE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FEB5A4-202A-4927-952D-2D0A758D571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EDCF410-B5D7-4A51-ACCB-4C9D86F9FDAF}">
      <dgm:prSet phldrT="[Tekst]" custT="1"/>
      <dgm:spPr/>
      <dgm:t>
        <a:bodyPr/>
        <a:lstStyle/>
        <a:p>
          <a:r>
            <a:rPr lang="pl-PL" sz="1800" dirty="0"/>
            <a:t>SAMO-GŁOSKI </a:t>
          </a:r>
        </a:p>
      </dgm:t>
    </dgm:pt>
    <dgm:pt modelId="{7E4CC772-5E7E-4810-AA03-2DF691B268A7}" type="parTrans" cxnId="{8029154F-1AFB-40C1-A90E-BBC90186EA72}">
      <dgm:prSet/>
      <dgm:spPr/>
      <dgm:t>
        <a:bodyPr/>
        <a:lstStyle/>
        <a:p>
          <a:endParaRPr lang="pl-PL"/>
        </a:p>
      </dgm:t>
    </dgm:pt>
    <dgm:pt modelId="{0D8C8DB4-124D-46BC-B55E-A450F67664E1}" type="sibTrans" cxnId="{8029154F-1AFB-40C1-A90E-BBC90186EA72}">
      <dgm:prSet/>
      <dgm:spPr/>
      <dgm:t>
        <a:bodyPr/>
        <a:lstStyle/>
        <a:p>
          <a:endParaRPr lang="pl-PL"/>
        </a:p>
      </dgm:t>
    </dgm:pt>
    <dgm:pt modelId="{AAA615D4-D2DF-42BD-8CA4-42AD038CCC2F}" type="asst">
      <dgm:prSet phldrT="[Tekst]"/>
      <dgm:spPr/>
      <dgm:t>
        <a:bodyPr/>
        <a:lstStyle/>
        <a:p>
          <a:r>
            <a:rPr lang="pl-PL" dirty="0"/>
            <a:t>USTNE</a:t>
          </a:r>
        </a:p>
      </dgm:t>
    </dgm:pt>
    <dgm:pt modelId="{B82A62A0-AF92-4741-B22D-4B1B7CCCB521}" type="parTrans" cxnId="{07BD9FB9-E24D-4F5A-BC26-06C92C944D0D}">
      <dgm:prSet/>
      <dgm:spPr/>
      <dgm:t>
        <a:bodyPr/>
        <a:lstStyle/>
        <a:p>
          <a:endParaRPr lang="pl-PL"/>
        </a:p>
      </dgm:t>
    </dgm:pt>
    <dgm:pt modelId="{C16DCB9E-73AC-4A68-9EDA-91544D429246}" type="sibTrans" cxnId="{07BD9FB9-E24D-4F5A-BC26-06C92C944D0D}">
      <dgm:prSet/>
      <dgm:spPr/>
      <dgm:t>
        <a:bodyPr/>
        <a:lstStyle/>
        <a:p>
          <a:endParaRPr lang="pl-PL"/>
        </a:p>
      </dgm:t>
    </dgm:pt>
    <dgm:pt modelId="{5CCCBF6B-9F87-419B-9401-A4742FDE65CB}" type="asst">
      <dgm:prSet/>
      <dgm:spPr/>
      <dgm:t>
        <a:bodyPr/>
        <a:lstStyle/>
        <a:p>
          <a:r>
            <a:rPr lang="pl-PL" dirty="0"/>
            <a:t>NOSOWE </a:t>
          </a:r>
        </a:p>
      </dgm:t>
    </dgm:pt>
    <dgm:pt modelId="{7FD4A4C3-2141-4E1E-AEFC-3E8BD88516E0}" type="parTrans" cxnId="{62BDE92D-314C-43C1-8B4D-CCFBCF3E52D1}">
      <dgm:prSet/>
      <dgm:spPr/>
      <dgm:t>
        <a:bodyPr/>
        <a:lstStyle/>
        <a:p>
          <a:endParaRPr lang="pl-PL"/>
        </a:p>
      </dgm:t>
    </dgm:pt>
    <dgm:pt modelId="{F1BE9297-6833-4A33-875D-F612370382AC}" type="sibTrans" cxnId="{62BDE92D-314C-43C1-8B4D-CCFBCF3E52D1}">
      <dgm:prSet/>
      <dgm:spPr/>
      <dgm:t>
        <a:bodyPr/>
        <a:lstStyle/>
        <a:p>
          <a:endParaRPr lang="pl-PL"/>
        </a:p>
      </dgm:t>
    </dgm:pt>
    <dgm:pt modelId="{801BCF74-8F9B-4E74-B692-B729FA4BF882}">
      <dgm:prSet/>
      <dgm:spPr/>
      <dgm:t>
        <a:bodyPr/>
        <a:lstStyle/>
        <a:p>
          <a:r>
            <a:rPr lang="pl-PL" dirty="0"/>
            <a:t>a, e, i, u, ó, o, y</a:t>
          </a:r>
        </a:p>
      </dgm:t>
    </dgm:pt>
    <dgm:pt modelId="{941C62E0-73F0-482F-A08C-16F78FAD5379}" type="parTrans" cxnId="{08860FC6-4EB6-4B0F-AC3A-4B3FE95C40E3}">
      <dgm:prSet/>
      <dgm:spPr/>
      <dgm:t>
        <a:bodyPr/>
        <a:lstStyle/>
        <a:p>
          <a:endParaRPr lang="pl-PL"/>
        </a:p>
      </dgm:t>
    </dgm:pt>
    <dgm:pt modelId="{58D4AF5E-5E2A-4239-A825-B5B1FDA4FA72}" type="sibTrans" cxnId="{08860FC6-4EB6-4B0F-AC3A-4B3FE95C40E3}">
      <dgm:prSet/>
      <dgm:spPr/>
      <dgm:t>
        <a:bodyPr/>
        <a:lstStyle/>
        <a:p>
          <a:endParaRPr lang="pl-PL"/>
        </a:p>
      </dgm:t>
    </dgm:pt>
    <dgm:pt modelId="{7030F3DD-A834-4FCF-862E-46B1E1A6B4F2}">
      <dgm:prSet/>
      <dgm:spPr/>
      <dgm:t>
        <a:bodyPr/>
        <a:lstStyle/>
        <a:p>
          <a:r>
            <a:rPr lang="pl-PL" dirty="0"/>
            <a:t>ą, ę</a:t>
          </a:r>
        </a:p>
      </dgm:t>
    </dgm:pt>
    <dgm:pt modelId="{57D2E5FF-6790-4874-9E99-3C4401DFA192}" type="parTrans" cxnId="{315E3EB8-C417-4765-A12E-4D138670FD44}">
      <dgm:prSet/>
      <dgm:spPr/>
      <dgm:t>
        <a:bodyPr/>
        <a:lstStyle/>
        <a:p>
          <a:endParaRPr lang="pl-PL"/>
        </a:p>
      </dgm:t>
    </dgm:pt>
    <dgm:pt modelId="{FF831396-DCA2-4CFC-926B-5F480A405997}" type="sibTrans" cxnId="{315E3EB8-C417-4765-A12E-4D138670FD44}">
      <dgm:prSet/>
      <dgm:spPr/>
      <dgm:t>
        <a:bodyPr/>
        <a:lstStyle/>
        <a:p>
          <a:endParaRPr lang="pl-PL"/>
        </a:p>
      </dgm:t>
    </dgm:pt>
    <dgm:pt modelId="{1AEBF37A-BF5E-4EAD-A8D4-DCA33CD8FAFE}" type="pres">
      <dgm:prSet presAssocID="{7FFEB5A4-202A-4927-952D-2D0A758D571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3800495-7E7E-4DE0-869E-39884A7627E4}" type="pres">
      <dgm:prSet presAssocID="{9EDCF410-B5D7-4A51-ACCB-4C9D86F9FDAF}" presName="hierRoot1" presStyleCnt="0"/>
      <dgm:spPr/>
    </dgm:pt>
    <dgm:pt modelId="{A89DE439-F2C5-4D18-AE3B-50E58BD826D2}" type="pres">
      <dgm:prSet presAssocID="{9EDCF410-B5D7-4A51-ACCB-4C9D86F9FDAF}" presName="composite" presStyleCnt="0"/>
      <dgm:spPr/>
    </dgm:pt>
    <dgm:pt modelId="{37332694-64CB-4429-A168-97E9ECA83E64}" type="pres">
      <dgm:prSet presAssocID="{9EDCF410-B5D7-4A51-ACCB-4C9D86F9FDAF}" presName="background" presStyleLbl="node0" presStyleIdx="0" presStyleCnt="1"/>
      <dgm:spPr/>
    </dgm:pt>
    <dgm:pt modelId="{DEBD4891-3789-48CC-A35C-B4DF12782ED6}" type="pres">
      <dgm:prSet presAssocID="{9EDCF410-B5D7-4A51-ACCB-4C9D86F9FDAF}" presName="text" presStyleLbl="fgAcc0" presStyleIdx="0" presStyleCnt="1">
        <dgm:presLayoutVars>
          <dgm:chPref val="3"/>
        </dgm:presLayoutVars>
      </dgm:prSet>
      <dgm:spPr/>
    </dgm:pt>
    <dgm:pt modelId="{2CCF0CFF-16CE-4DF5-B47C-AB2A8E1B3D02}" type="pres">
      <dgm:prSet presAssocID="{9EDCF410-B5D7-4A51-ACCB-4C9D86F9FDAF}" presName="hierChild2" presStyleCnt="0"/>
      <dgm:spPr/>
    </dgm:pt>
    <dgm:pt modelId="{E544994B-D8DD-4677-BA81-9C8ED7902AE9}" type="pres">
      <dgm:prSet presAssocID="{B82A62A0-AF92-4741-B22D-4B1B7CCCB521}" presName="Name10" presStyleLbl="parChTrans1D2" presStyleIdx="0" presStyleCnt="2"/>
      <dgm:spPr/>
    </dgm:pt>
    <dgm:pt modelId="{E07D1431-74DE-43C3-83C3-EC19A4E7135D}" type="pres">
      <dgm:prSet presAssocID="{AAA615D4-D2DF-42BD-8CA4-42AD038CCC2F}" presName="hierRoot2" presStyleCnt="0"/>
      <dgm:spPr/>
    </dgm:pt>
    <dgm:pt modelId="{5473DAFC-1314-4082-AF68-CA0E64762036}" type="pres">
      <dgm:prSet presAssocID="{AAA615D4-D2DF-42BD-8CA4-42AD038CCC2F}" presName="composite2" presStyleCnt="0"/>
      <dgm:spPr/>
    </dgm:pt>
    <dgm:pt modelId="{0B1EA769-319E-4ED4-A82F-A47B4A35072E}" type="pres">
      <dgm:prSet presAssocID="{AAA615D4-D2DF-42BD-8CA4-42AD038CCC2F}" presName="background2" presStyleLbl="asst1" presStyleIdx="0" presStyleCnt="2"/>
      <dgm:spPr/>
    </dgm:pt>
    <dgm:pt modelId="{4E26816F-E532-43E2-889E-ECEAC6FDF9B7}" type="pres">
      <dgm:prSet presAssocID="{AAA615D4-D2DF-42BD-8CA4-42AD038CCC2F}" presName="text2" presStyleLbl="fgAcc2" presStyleIdx="0" presStyleCnt="2">
        <dgm:presLayoutVars>
          <dgm:chPref val="3"/>
        </dgm:presLayoutVars>
      </dgm:prSet>
      <dgm:spPr/>
    </dgm:pt>
    <dgm:pt modelId="{5072C1F8-E9D9-4883-B456-1192F265C429}" type="pres">
      <dgm:prSet presAssocID="{AAA615D4-D2DF-42BD-8CA4-42AD038CCC2F}" presName="hierChild3" presStyleCnt="0"/>
      <dgm:spPr/>
    </dgm:pt>
    <dgm:pt modelId="{4E7BED10-A68E-4513-A6A1-97A67CC5F335}" type="pres">
      <dgm:prSet presAssocID="{941C62E0-73F0-482F-A08C-16F78FAD5379}" presName="Name17" presStyleLbl="parChTrans1D3" presStyleIdx="0" presStyleCnt="2"/>
      <dgm:spPr/>
    </dgm:pt>
    <dgm:pt modelId="{F91BE21E-5DCB-468D-96EA-0F090848F295}" type="pres">
      <dgm:prSet presAssocID="{801BCF74-8F9B-4E74-B692-B729FA4BF882}" presName="hierRoot3" presStyleCnt="0"/>
      <dgm:spPr/>
    </dgm:pt>
    <dgm:pt modelId="{340B8D59-27B4-459A-A207-9A732774D97B}" type="pres">
      <dgm:prSet presAssocID="{801BCF74-8F9B-4E74-B692-B729FA4BF882}" presName="composite3" presStyleCnt="0"/>
      <dgm:spPr/>
    </dgm:pt>
    <dgm:pt modelId="{E3F96E19-96A9-4FEC-A03E-CDE3C112BA04}" type="pres">
      <dgm:prSet presAssocID="{801BCF74-8F9B-4E74-B692-B729FA4BF882}" presName="background3" presStyleLbl="node3" presStyleIdx="0" presStyleCnt="2"/>
      <dgm:spPr/>
    </dgm:pt>
    <dgm:pt modelId="{867F7AE6-1190-4E94-93E5-84DEBE93239A}" type="pres">
      <dgm:prSet presAssocID="{801BCF74-8F9B-4E74-B692-B729FA4BF882}" presName="text3" presStyleLbl="fgAcc3" presStyleIdx="0" presStyleCnt="2">
        <dgm:presLayoutVars>
          <dgm:chPref val="3"/>
        </dgm:presLayoutVars>
      </dgm:prSet>
      <dgm:spPr/>
    </dgm:pt>
    <dgm:pt modelId="{1557C0A3-2794-4146-9F93-9D0F5806AB1E}" type="pres">
      <dgm:prSet presAssocID="{801BCF74-8F9B-4E74-B692-B729FA4BF882}" presName="hierChild4" presStyleCnt="0"/>
      <dgm:spPr/>
    </dgm:pt>
    <dgm:pt modelId="{1E3F8381-3083-47FB-A244-89740A12D050}" type="pres">
      <dgm:prSet presAssocID="{7FD4A4C3-2141-4E1E-AEFC-3E8BD88516E0}" presName="Name10" presStyleLbl="parChTrans1D2" presStyleIdx="1" presStyleCnt="2"/>
      <dgm:spPr/>
    </dgm:pt>
    <dgm:pt modelId="{70A05CB4-4522-4D19-95E0-7F3730CCD4BA}" type="pres">
      <dgm:prSet presAssocID="{5CCCBF6B-9F87-419B-9401-A4742FDE65CB}" presName="hierRoot2" presStyleCnt="0"/>
      <dgm:spPr/>
    </dgm:pt>
    <dgm:pt modelId="{5FF8E2DA-585A-45DB-AEAB-600B320221E9}" type="pres">
      <dgm:prSet presAssocID="{5CCCBF6B-9F87-419B-9401-A4742FDE65CB}" presName="composite2" presStyleCnt="0"/>
      <dgm:spPr/>
    </dgm:pt>
    <dgm:pt modelId="{731FBA33-731D-424F-BE7B-6767C5C32480}" type="pres">
      <dgm:prSet presAssocID="{5CCCBF6B-9F87-419B-9401-A4742FDE65CB}" presName="background2" presStyleLbl="asst1" presStyleIdx="1" presStyleCnt="2"/>
      <dgm:spPr/>
    </dgm:pt>
    <dgm:pt modelId="{0A171D51-AB1D-403A-9E08-FDF30DCF09A1}" type="pres">
      <dgm:prSet presAssocID="{5CCCBF6B-9F87-419B-9401-A4742FDE65CB}" presName="text2" presStyleLbl="fgAcc2" presStyleIdx="1" presStyleCnt="2">
        <dgm:presLayoutVars>
          <dgm:chPref val="3"/>
        </dgm:presLayoutVars>
      </dgm:prSet>
      <dgm:spPr/>
    </dgm:pt>
    <dgm:pt modelId="{710B680C-6FE1-4895-9BED-AED9BE8769EE}" type="pres">
      <dgm:prSet presAssocID="{5CCCBF6B-9F87-419B-9401-A4742FDE65CB}" presName="hierChild3" presStyleCnt="0"/>
      <dgm:spPr/>
    </dgm:pt>
    <dgm:pt modelId="{CC48967F-68A8-4EC7-9992-1A0C2B7E5E83}" type="pres">
      <dgm:prSet presAssocID="{57D2E5FF-6790-4874-9E99-3C4401DFA192}" presName="Name17" presStyleLbl="parChTrans1D3" presStyleIdx="1" presStyleCnt="2"/>
      <dgm:spPr/>
    </dgm:pt>
    <dgm:pt modelId="{E79AA895-3888-4682-B561-AFE31C74B96E}" type="pres">
      <dgm:prSet presAssocID="{7030F3DD-A834-4FCF-862E-46B1E1A6B4F2}" presName="hierRoot3" presStyleCnt="0"/>
      <dgm:spPr/>
    </dgm:pt>
    <dgm:pt modelId="{974B7084-246A-456B-AA4D-3200485ED203}" type="pres">
      <dgm:prSet presAssocID="{7030F3DD-A834-4FCF-862E-46B1E1A6B4F2}" presName="composite3" presStyleCnt="0"/>
      <dgm:spPr/>
    </dgm:pt>
    <dgm:pt modelId="{7D90A96E-AFE2-41D3-A55F-146A0AF6E3C4}" type="pres">
      <dgm:prSet presAssocID="{7030F3DD-A834-4FCF-862E-46B1E1A6B4F2}" presName="background3" presStyleLbl="node3" presStyleIdx="1" presStyleCnt="2"/>
      <dgm:spPr/>
    </dgm:pt>
    <dgm:pt modelId="{287050D7-2DCF-4827-8AA6-D9528BD8854C}" type="pres">
      <dgm:prSet presAssocID="{7030F3DD-A834-4FCF-862E-46B1E1A6B4F2}" presName="text3" presStyleLbl="fgAcc3" presStyleIdx="1" presStyleCnt="2">
        <dgm:presLayoutVars>
          <dgm:chPref val="3"/>
        </dgm:presLayoutVars>
      </dgm:prSet>
      <dgm:spPr/>
    </dgm:pt>
    <dgm:pt modelId="{0D972471-04E4-45C4-A993-A0B69EBF1CED}" type="pres">
      <dgm:prSet presAssocID="{7030F3DD-A834-4FCF-862E-46B1E1A6B4F2}" presName="hierChild4" presStyleCnt="0"/>
      <dgm:spPr/>
    </dgm:pt>
  </dgm:ptLst>
  <dgm:cxnLst>
    <dgm:cxn modelId="{43479C2A-78D5-4506-AF0F-76C021D88E06}" type="presOf" srcId="{7030F3DD-A834-4FCF-862E-46B1E1A6B4F2}" destId="{287050D7-2DCF-4827-8AA6-D9528BD8854C}" srcOrd="0" destOrd="0" presId="urn:microsoft.com/office/officeart/2005/8/layout/hierarchy1"/>
    <dgm:cxn modelId="{9C62912C-799E-4350-9740-7D53051A02B9}" type="presOf" srcId="{B82A62A0-AF92-4741-B22D-4B1B7CCCB521}" destId="{E544994B-D8DD-4677-BA81-9C8ED7902AE9}" srcOrd="0" destOrd="0" presId="urn:microsoft.com/office/officeart/2005/8/layout/hierarchy1"/>
    <dgm:cxn modelId="{62BDE92D-314C-43C1-8B4D-CCFBCF3E52D1}" srcId="{9EDCF410-B5D7-4A51-ACCB-4C9D86F9FDAF}" destId="{5CCCBF6B-9F87-419B-9401-A4742FDE65CB}" srcOrd="1" destOrd="0" parTransId="{7FD4A4C3-2141-4E1E-AEFC-3E8BD88516E0}" sibTransId="{F1BE9297-6833-4A33-875D-F612370382AC}"/>
    <dgm:cxn modelId="{2519C736-EBE9-489A-BD4F-5F65A25AC980}" type="presOf" srcId="{57D2E5FF-6790-4874-9E99-3C4401DFA192}" destId="{CC48967F-68A8-4EC7-9992-1A0C2B7E5E83}" srcOrd="0" destOrd="0" presId="urn:microsoft.com/office/officeart/2005/8/layout/hierarchy1"/>
    <dgm:cxn modelId="{C1CB166C-C86D-471A-AF37-86330907F9AC}" type="presOf" srcId="{9EDCF410-B5D7-4A51-ACCB-4C9D86F9FDAF}" destId="{DEBD4891-3789-48CC-A35C-B4DF12782ED6}" srcOrd="0" destOrd="0" presId="urn:microsoft.com/office/officeart/2005/8/layout/hierarchy1"/>
    <dgm:cxn modelId="{C91DAE6D-404F-4A33-ADE4-CAF9F5B981E5}" type="presOf" srcId="{801BCF74-8F9B-4E74-B692-B729FA4BF882}" destId="{867F7AE6-1190-4E94-93E5-84DEBE93239A}" srcOrd="0" destOrd="0" presId="urn:microsoft.com/office/officeart/2005/8/layout/hierarchy1"/>
    <dgm:cxn modelId="{8029154F-1AFB-40C1-A90E-BBC90186EA72}" srcId="{7FFEB5A4-202A-4927-952D-2D0A758D571E}" destId="{9EDCF410-B5D7-4A51-ACCB-4C9D86F9FDAF}" srcOrd="0" destOrd="0" parTransId="{7E4CC772-5E7E-4810-AA03-2DF691B268A7}" sibTransId="{0D8C8DB4-124D-46BC-B55E-A450F67664E1}"/>
    <dgm:cxn modelId="{EE988791-B316-40E4-AC12-8E5983A3EE53}" type="presOf" srcId="{7FD4A4C3-2141-4E1E-AEFC-3E8BD88516E0}" destId="{1E3F8381-3083-47FB-A244-89740A12D050}" srcOrd="0" destOrd="0" presId="urn:microsoft.com/office/officeart/2005/8/layout/hierarchy1"/>
    <dgm:cxn modelId="{2F08F098-94B1-49EF-9D13-8FE88CE4F0DB}" type="presOf" srcId="{5CCCBF6B-9F87-419B-9401-A4742FDE65CB}" destId="{0A171D51-AB1D-403A-9E08-FDF30DCF09A1}" srcOrd="0" destOrd="0" presId="urn:microsoft.com/office/officeart/2005/8/layout/hierarchy1"/>
    <dgm:cxn modelId="{1EF20D9F-38B2-43DF-BFAF-83C990FF662D}" type="presOf" srcId="{AAA615D4-D2DF-42BD-8CA4-42AD038CCC2F}" destId="{4E26816F-E532-43E2-889E-ECEAC6FDF9B7}" srcOrd="0" destOrd="0" presId="urn:microsoft.com/office/officeart/2005/8/layout/hierarchy1"/>
    <dgm:cxn modelId="{315E3EB8-C417-4765-A12E-4D138670FD44}" srcId="{5CCCBF6B-9F87-419B-9401-A4742FDE65CB}" destId="{7030F3DD-A834-4FCF-862E-46B1E1A6B4F2}" srcOrd="0" destOrd="0" parTransId="{57D2E5FF-6790-4874-9E99-3C4401DFA192}" sibTransId="{FF831396-DCA2-4CFC-926B-5F480A405997}"/>
    <dgm:cxn modelId="{07BD9FB9-E24D-4F5A-BC26-06C92C944D0D}" srcId="{9EDCF410-B5D7-4A51-ACCB-4C9D86F9FDAF}" destId="{AAA615D4-D2DF-42BD-8CA4-42AD038CCC2F}" srcOrd="0" destOrd="0" parTransId="{B82A62A0-AF92-4741-B22D-4B1B7CCCB521}" sibTransId="{C16DCB9E-73AC-4A68-9EDA-91544D429246}"/>
    <dgm:cxn modelId="{B1BC7CBD-9867-49EC-8EF6-CC700E5AE6FB}" type="presOf" srcId="{7FFEB5A4-202A-4927-952D-2D0A758D571E}" destId="{1AEBF37A-BF5E-4EAD-A8D4-DCA33CD8FAFE}" srcOrd="0" destOrd="0" presId="urn:microsoft.com/office/officeart/2005/8/layout/hierarchy1"/>
    <dgm:cxn modelId="{08860FC6-4EB6-4B0F-AC3A-4B3FE95C40E3}" srcId="{AAA615D4-D2DF-42BD-8CA4-42AD038CCC2F}" destId="{801BCF74-8F9B-4E74-B692-B729FA4BF882}" srcOrd="0" destOrd="0" parTransId="{941C62E0-73F0-482F-A08C-16F78FAD5379}" sibTransId="{58D4AF5E-5E2A-4239-A825-B5B1FDA4FA72}"/>
    <dgm:cxn modelId="{B92EFAD0-A506-4581-99BB-A468892D792B}" type="presOf" srcId="{941C62E0-73F0-482F-A08C-16F78FAD5379}" destId="{4E7BED10-A68E-4513-A6A1-97A67CC5F335}" srcOrd="0" destOrd="0" presId="urn:microsoft.com/office/officeart/2005/8/layout/hierarchy1"/>
    <dgm:cxn modelId="{21519218-3993-4F8A-BED3-B75E21DF134D}" type="presParOf" srcId="{1AEBF37A-BF5E-4EAD-A8D4-DCA33CD8FAFE}" destId="{C3800495-7E7E-4DE0-869E-39884A7627E4}" srcOrd="0" destOrd="0" presId="urn:microsoft.com/office/officeart/2005/8/layout/hierarchy1"/>
    <dgm:cxn modelId="{83B9E119-9519-49A3-9D72-2EF82AECF53F}" type="presParOf" srcId="{C3800495-7E7E-4DE0-869E-39884A7627E4}" destId="{A89DE439-F2C5-4D18-AE3B-50E58BD826D2}" srcOrd="0" destOrd="0" presId="urn:microsoft.com/office/officeart/2005/8/layout/hierarchy1"/>
    <dgm:cxn modelId="{18310AEC-91DD-49C5-8754-2123C0518E6E}" type="presParOf" srcId="{A89DE439-F2C5-4D18-AE3B-50E58BD826D2}" destId="{37332694-64CB-4429-A168-97E9ECA83E64}" srcOrd="0" destOrd="0" presId="urn:microsoft.com/office/officeart/2005/8/layout/hierarchy1"/>
    <dgm:cxn modelId="{DDFBEE4C-243C-4EE3-A5E5-CF09A495DB30}" type="presParOf" srcId="{A89DE439-F2C5-4D18-AE3B-50E58BD826D2}" destId="{DEBD4891-3789-48CC-A35C-B4DF12782ED6}" srcOrd="1" destOrd="0" presId="urn:microsoft.com/office/officeart/2005/8/layout/hierarchy1"/>
    <dgm:cxn modelId="{C4387CBF-D1C1-45EF-96DD-6C11B80DF7C1}" type="presParOf" srcId="{C3800495-7E7E-4DE0-869E-39884A7627E4}" destId="{2CCF0CFF-16CE-4DF5-B47C-AB2A8E1B3D02}" srcOrd="1" destOrd="0" presId="urn:microsoft.com/office/officeart/2005/8/layout/hierarchy1"/>
    <dgm:cxn modelId="{C561B541-DB70-4782-8480-EF7756338551}" type="presParOf" srcId="{2CCF0CFF-16CE-4DF5-B47C-AB2A8E1B3D02}" destId="{E544994B-D8DD-4677-BA81-9C8ED7902AE9}" srcOrd="0" destOrd="0" presId="urn:microsoft.com/office/officeart/2005/8/layout/hierarchy1"/>
    <dgm:cxn modelId="{E53FA2F8-E3C8-4B94-B675-0DF6D4E90340}" type="presParOf" srcId="{2CCF0CFF-16CE-4DF5-B47C-AB2A8E1B3D02}" destId="{E07D1431-74DE-43C3-83C3-EC19A4E7135D}" srcOrd="1" destOrd="0" presId="urn:microsoft.com/office/officeart/2005/8/layout/hierarchy1"/>
    <dgm:cxn modelId="{1410200C-5901-4E35-BD67-9673C88D652A}" type="presParOf" srcId="{E07D1431-74DE-43C3-83C3-EC19A4E7135D}" destId="{5473DAFC-1314-4082-AF68-CA0E64762036}" srcOrd="0" destOrd="0" presId="urn:microsoft.com/office/officeart/2005/8/layout/hierarchy1"/>
    <dgm:cxn modelId="{BB264051-6DE2-43C9-BD97-3D0554A98C27}" type="presParOf" srcId="{5473DAFC-1314-4082-AF68-CA0E64762036}" destId="{0B1EA769-319E-4ED4-A82F-A47B4A35072E}" srcOrd="0" destOrd="0" presId="urn:microsoft.com/office/officeart/2005/8/layout/hierarchy1"/>
    <dgm:cxn modelId="{1564D13F-8B84-4D58-99D9-0D338AEE3A61}" type="presParOf" srcId="{5473DAFC-1314-4082-AF68-CA0E64762036}" destId="{4E26816F-E532-43E2-889E-ECEAC6FDF9B7}" srcOrd="1" destOrd="0" presId="urn:microsoft.com/office/officeart/2005/8/layout/hierarchy1"/>
    <dgm:cxn modelId="{B2134CD8-C44F-4043-8200-6A22DD16C343}" type="presParOf" srcId="{E07D1431-74DE-43C3-83C3-EC19A4E7135D}" destId="{5072C1F8-E9D9-4883-B456-1192F265C429}" srcOrd="1" destOrd="0" presId="urn:microsoft.com/office/officeart/2005/8/layout/hierarchy1"/>
    <dgm:cxn modelId="{6210D347-C39E-4329-8CA4-04320D8C4F8B}" type="presParOf" srcId="{5072C1F8-E9D9-4883-B456-1192F265C429}" destId="{4E7BED10-A68E-4513-A6A1-97A67CC5F335}" srcOrd="0" destOrd="0" presId="urn:microsoft.com/office/officeart/2005/8/layout/hierarchy1"/>
    <dgm:cxn modelId="{9A3834B5-AF54-4BA5-BBFB-49D7861FD4AA}" type="presParOf" srcId="{5072C1F8-E9D9-4883-B456-1192F265C429}" destId="{F91BE21E-5DCB-468D-96EA-0F090848F295}" srcOrd="1" destOrd="0" presId="urn:microsoft.com/office/officeart/2005/8/layout/hierarchy1"/>
    <dgm:cxn modelId="{C6F78C0E-471B-41AF-A9C6-485E2AEFD93D}" type="presParOf" srcId="{F91BE21E-5DCB-468D-96EA-0F090848F295}" destId="{340B8D59-27B4-459A-A207-9A732774D97B}" srcOrd="0" destOrd="0" presId="urn:microsoft.com/office/officeart/2005/8/layout/hierarchy1"/>
    <dgm:cxn modelId="{0E7E0DE6-186C-4927-8227-AB99754F4798}" type="presParOf" srcId="{340B8D59-27B4-459A-A207-9A732774D97B}" destId="{E3F96E19-96A9-4FEC-A03E-CDE3C112BA04}" srcOrd="0" destOrd="0" presId="urn:microsoft.com/office/officeart/2005/8/layout/hierarchy1"/>
    <dgm:cxn modelId="{2D79701F-036F-40FC-9AD2-2259EFF61910}" type="presParOf" srcId="{340B8D59-27B4-459A-A207-9A732774D97B}" destId="{867F7AE6-1190-4E94-93E5-84DEBE93239A}" srcOrd="1" destOrd="0" presId="urn:microsoft.com/office/officeart/2005/8/layout/hierarchy1"/>
    <dgm:cxn modelId="{34E1091D-4D16-4549-9C33-88F9E183928B}" type="presParOf" srcId="{F91BE21E-5DCB-468D-96EA-0F090848F295}" destId="{1557C0A3-2794-4146-9F93-9D0F5806AB1E}" srcOrd="1" destOrd="0" presId="urn:microsoft.com/office/officeart/2005/8/layout/hierarchy1"/>
    <dgm:cxn modelId="{A37F540F-D1EA-46A0-B86E-353BCB56D7C2}" type="presParOf" srcId="{2CCF0CFF-16CE-4DF5-B47C-AB2A8E1B3D02}" destId="{1E3F8381-3083-47FB-A244-89740A12D050}" srcOrd="2" destOrd="0" presId="urn:microsoft.com/office/officeart/2005/8/layout/hierarchy1"/>
    <dgm:cxn modelId="{6DD3D39D-6367-4B23-ADF1-4F9F0D6943AA}" type="presParOf" srcId="{2CCF0CFF-16CE-4DF5-B47C-AB2A8E1B3D02}" destId="{70A05CB4-4522-4D19-95E0-7F3730CCD4BA}" srcOrd="3" destOrd="0" presId="urn:microsoft.com/office/officeart/2005/8/layout/hierarchy1"/>
    <dgm:cxn modelId="{D12B95CB-A5DE-4F1D-983B-B386AAB778A3}" type="presParOf" srcId="{70A05CB4-4522-4D19-95E0-7F3730CCD4BA}" destId="{5FF8E2DA-585A-45DB-AEAB-600B320221E9}" srcOrd="0" destOrd="0" presId="urn:microsoft.com/office/officeart/2005/8/layout/hierarchy1"/>
    <dgm:cxn modelId="{B8412059-4C4C-49E7-9F51-BABD09F66000}" type="presParOf" srcId="{5FF8E2DA-585A-45DB-AEAB-600B320221E9}" destId="{731FBA33-731D-424F-BE7B-6767C5C32480}" srcOrd="0" destOrd="0" presId="urn:microsoft.com/office/officeart/2005/8/layout/hierarchy1"/>
    <dgm:cxn modelId="{D8D6B90B-D32F-4982-B809-9E70CC0E7C32}" type="presParOf" srcId="{5FF8E2DA-585A-45DB-AEAB-600B320221E9}" destId="{0A171D51-AB1D-403A-9E08-FDF30DCF09A1}" srcOrd="1" destOrd="0" presId="urn:microsoft.com/office/officeart/2005/8/layout/hierarchy1"/>
    <dgm:cxn modelId="{B417008F-BE2E-40BC-BA87-4C35F5B2DEDB}" type="presParOf" srcId="{70A05CB4-4522-4D19-95E0-7F3730CCD4BA}" destId="{710B680C-6FE1-4895-9BED-AED9BE8769EE}" srcOrd="1" destOrd="0" presId="urn:microsoft.com/office/officeart/2005/8/layout/hierarchy1"/>
    <dgm:cxn modelId="{7DE32F04-C221-43D3-B167-BBD5E9F28057}" type="presParOf" srcId="{710B680C-6FE1-4895-9BED-AED9BE8769EE}" destId="{CC48967F-68A8-4EC7-9992-1A0C2B7E5E83}" srcOrd="0" destOrd="0" presId="urn:microsoft.com/office/officeart/2005/8/layout/hierarchy1"/>
    <dgm:cxn modelId="{02037583-C0A0-4C09-9D4F-5A1F1FDA5097}" type="presParOf" srcId="{710B680C-6FE1-4895-9BED-AED9BE8769EE}" destId="{E79AA895-3888-4682-B561-AFE31C74B96E}" srcOrd="1" destOrd="0" presId="urn:microsoft.com/office/officeart/2005/8/layout/hierarchy1"/>
    <dgm:cxn modelId="{6A22AA48-914D-4F4B-9B51-5FD8311B2B0E}" type="presParOf" srcId="{E79AA895-3888-4682-B561-AFE31C74B96E}" destId="{974B7084-246A-456B-AA4D-3200485ED203}" srcOrd="0" destOrd="0" presId="urn:microsoft.com/office/officeart/2005/8/layout/hierarchy1"/>
    <dgm:cxn modelId="{AB756750-77D6-445B-BDD6-73F807D3AFCB}" type="presParOf" srcId="{974B7084-246A-456B-AA4D-3200485ED203}" destId="{7D90A96E-AFE2-41D3-A55F-146A0AF6E3C4}" srcOrd="0" destOrd="0" presId="urn:microsoft.com/office/officeart/2005/8/layout/hierarchy1"/>
    <dgm:cxn modelId="{8C214105-25D8-4839-B4F8-C2BAC751B483}" type="presParOf" srcId="{974B7084-246A-456B-AA4D-3200485ED203}" destId="{287050D7-2DCF-4827-8AA6-D9528BD8854C}" srcOrd="1" destOrd="0" presId="urn:microsoft.com/office/officeart/2005/8/layout/hierarchy1"/>
    <dgm:cxn modelId="{4D2FAD47-E590-421C-AEEC-4536322B81D3}" type="presParOf" srcId="{E79AA895-3888-4682-B561-AFE31C74B96E}" destId="{0D972471-04E4-45C4-A993-A0B69EBF1CE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94E65-5A3D-4224-9D5D-16762B05A0B0}" type="doc">
      <dgm:prSet loTypeId="urn:microsoft.com/office/officeart/2005/8/layout/target1" loCatId="relationship" qsTypeId="urn:microsoft.com/office/officeart/2005/8/quickstyle/simple4" qsCatId="simple" csTypeId="urn:microsoft.com/office/officeart/2005/8/colors/colorful3" csCatId="colorful" phldr="1"/>
      <dgm:spPr/>
    </dgm:pt>
    <dgm:pt modelId="{79E0434D-5398-4960-A2F7-3771CF3680E1}">
      <dgm:prSet phldrT="[Tekst]"/>
      <dgm:spPr/>
      <dgm:t>
        <a:bodyPr/>
        <a:lstStyle/>
        <a:p>
          <a:r>
            <a:rPr lang="pl-PL" dirty="0"/>
            <a:t>rodzice</a:t>
          </a:r>
        </a:p>
      </dgm:t>
    </dgm:pt>
    <dgm:pt modelId="{FAB94D5B-0E8B-4536-88C2-E372CF0C58D6}" type="parTrans" cxnId="{CF2198CB-F9D8-4F4D-BF95-534506269CD3}">
      <dgm:prSet/>
      <dgm:spPr/>
      <dgm:t>
        <a:bodyPr/>
        <a:lstStyle/>
        <a:p>
          <a:endParaRPr lang="pl-PL"/>
        </a:p>
      </dgm:t>
    </dgm:pt>
    <dgm:pt modelId="{D82EE6A6-22BC-48F3-8E77-8F4A2D2CF8E5}" type="sibTrans" cxnId="{CF2198CB-F9D8-4F4D-BF95-534506269CD3}">
      <dgm:prSet/>
      <dgm:spPr/>
      <dgm:t>
        <a:bodyPr/>
        <a:lstStyle/>
        <a:p>
          <a:endParaRPr lang="pl-PL"/>
        </a:p>
      </dgm:t>
    </dgm:pt>
    <dgm:pt modelId="{464DEE3F-239C-431F-B318-7A90813E064E}">
      <dgm:prSet phldrT="[Tekst]"/>
      <dgm:spPr/>
      <dgm:t>
        <a:bodyPr/>
        <a:lstStyle/>
        <a:p>
          <a:r>
            <a:rPr lang="pl-PL" dirty="0"/>
            <a:t>ich dzieci</a:t>
          </a:r>
        </a:p>
      </dgm:t>
    </dgm:pt>
    <dgm:pt modelId="{525EE6E6-AB03-4B32-9A4F-B9B1544AC4B2}" type="parTrans" cxnId="{F74FD154-51E0-46E1-8C5A-29A2D873AEF0}">
      <dgm:prSet/>
      <dgm:spPr/>
      <dgm:t>
        <a:bodyPr/>
        <a:lstStyle/>
        <a:p>
          <a:endParaRPr lang="pl-PL"/>
        </a:p>
      </dgm:t>
    </dgm:pt>
    <dgm:pt modelId="{BE7D6868-47ED-4CD8-8D26-7B0806E57E8B}" type="sibTrans" cxnId="{F74FD154-51E0-46E1-8C5A-29A2D873AEF0}">
      <dgm:prSet/>
      <dgm:spPr/>
      <dgm:t>
        <a:bodyPr/>
        <a:lstStyle/>
        <a:p>
          <a:endParaRPr lang="pl-PL"/>
        </a:p>
      </dgm:t>
    </dgm:pt>
    <dgm:pt modelId="{B57379E4-C58A-4A80-A675-2AFC644AE8E7}">
      <dgm:prSet phldrT="[Tekst]"/>
      <dgm:spPr/>
      <dgm:t>
        <a:bodyPr/>
        <a:lstStyle/>
        <a:p>
          <a:r>
            <a:rPr lang="pl-PL" dirty="0"/>
            <a:t>inni krewni</a:t>
          </a:r>
        </a:p>
      </dgm:t>
    </dgm:pt>
    <dgm:pt modelId="{CDA8CD40-7BC9-40C0-A6AD-9302554A3598}" type="parTrans" cxnId="{A6291EFD-7945-4E48-8879-6854373C86E2}">
      <dgm:prSet/>
      <dgm:spPr/>
      <dgm:t>
        <a:bodyPr/>
        <a:lstStyle/>
        <a:p>
          <a:endParaRPr lang="pl-PL"/>
        </a:p>
      </dgm:t>
    </dgm:pt>
    <dgm:pt modelId="{0C311BE0-AE5F-4CAE-91E3-9C5A56120363}" type="sibTrans" cxnId="{A6291EFD-7945-4E48-8879-6854373C86E2}">
      <dgm:prSet/>
      <dgm:spPr/>
      <dgm:t>
        <a:bodyPr/>
        <a:lstStyle/>
        <a:p>
          <a:endParaRPr lang="pl-PL"/>
        </a:p>
      </dgm:t>
    </dgm:pt>
    <dgm:pt modelId="{38E9FB45-C6DD-406A-AC7B-3ED20B462F05}" type="pres">
      <dgm:prSet presAssocID="{CBC94E65-5A3D-4224-9D5D-16762B05A0B0}" presName="composite" presStyleCnt="0">
        <dgm:presLayoutVars>
          <dgm:chMax val="5"/>
          <dgm:dir/>
          <dgm:resizeHandles val="exact"/>
        </dgm:presLayoutVars>
      </dgm:prSet>
      <dgm:spPr/>
    </dgm:pt>
    <dgm:pt modelId="{5EDF6594-DE51-486E-8C77-7458965CAD88}" type="pres">
      <dgm:prSet presAssocID="{79E0434D-5398-4960-A2F7-3771CF3680E1}" presName="circle1" presStyleLbl="lnNode1" presStyleIdx="0" presStyleCnt="3"/>
      <dgm:spPr/>
    </dgm:pt>
    <dgm:pt modelId="{DC090DB3-EB0A-4E03-BF9F-7B8E8C7126CA}" type="pres">
      <dgm:prSet presAssocID="{79E0434D-5398-4960-A2F7-3771CF3680E1}" presName="text1" presStyleLbl="revTx" presStyleIdx="0" presStyleCnt="3">
        <dgm:presLayoutVars>
          <dgm:bulletEnabled val="1"/>
        </dgm:presLayoutVars>
      </dgm:prSet>
      <dgm:spPr/>
    </dgm:pt>
    <dgm:pt modelId="{DC5A2E6F-7253-4D7D-9E0B-4728C1FBEC8B}" type="pres">
      <dgm:prSet presAssocID="{79E0434D-5398-4960-A2F7-3771CF3680E1}" presName="line1" presStyleLbl="callout" presStyleIdx="0" presStyleCnt="6"/>
      <dgm:spPr/>
    </dgm:pt>
    <dgm:pt modelId="{2A5CB42D-A3A7-4905-BDE2-06C57E607F59}" type="pres">
      <dgm:prSet presAssocID="{79E0434D-5398-4960-A2F7-3771CF3680E1}" presName="d1" presStyleLbl="callout" presStyleIdx="1" presStyleCnt="6"/>
      <dgm:spPr/>
    </dgm:pt>
    <dgm:pt modelId="{818AA017-1D10-4FC1-B721-9BD74D13F88A}" type="pres">
      <dgm:prSet presAssocID="{464DEE3F-239C-431F-B318-7A90813E064E}" presName="circle2" presStyleLbl="lnNode1" presStyleIdx="1" presStyleCnt="3"/>
      <dgm:spPr/>
    </dgm:pt>
    <dgm:pt modelId="{00EFBA1B-4304-4EC2-83D5-61881D250BE9}" type="pres">
      <dgm:prSet presAssocID="{464DEE3F-239C-431F-B318-7A90813E064E}" presName="text2" presStyleLbl="revTx" presStyleIdx="1" presStyleCnt="3">
        <dgm:presLayoutVars>
          <dgm:bulletEnabled val="1"/>
        </dgm:presLayoutVars>
      </dgm:prSet>
      <dgm:spPr/>
    </dgm:pt>
    <dgm:pt modelId="{350A1115-51B2-48B8-9B82-861547014ED8}" type="pres">
      <dgm:prSet presAssocID="{464DEE3F-239C-431F-B318-7A90813E064E}" presName="line2" presStyleLbl="callout" presStyleIdx="2" presStyleCnt="6"/>
      <dgm:spPr/>
    </dgm:pt>
    <dgm:pt modelId="{91AECEB9-14B5-4157-9A12-E3DF1BE34D75}" type="pres">
      <dgm:prSet presAssocID="{464DEE3F-239C-431F-B318-7A90813E064E}" presName="d2" presStyleLbl="callout" presStyleIdx="3" presStyleCnt="6"/>
      <dgm:spPr/>
    </dgm:pt>
    <dgm:pt modelId="{4C50D6D1-81FA-4F17-A8D5-D802A1E75070}" type="pres">
      <dgm:prSet presAssocID="{B57379E4-C58A-4A80-A675-2AFC644AE8E7}" presName="circle3" presStyleLbl="lnNode1" presStyleIdx="2" presStyleCnt="3"/>
      <dgm:spPr/>
    </dgm:pt>
    <dgm:pt modelId="{A8828AD9-6702-41F8-83C4-9E1FBD26C50A}" type="pres">
      <dgm:prSet presAssocID="{B57379E4-C58A-4A80-A675-2AFC644AE8E7}" presName="text3" presStyleLbl="revTx" presStyleIdx="2" presStyleCnt="3">
        <dgm:presLayoutVars>
          <dgm:bulletEnabled val="1"/>
        </dgm:presLayoutVars>
      </dgm:prSet>
      <dgm:spPr/>
    </dgm:pt>
    <dgm:pt modelId="{63EDCF08-23AA-4818-B358-7F6136DCB93D}" type="pres">
      <dgm:prSet presAssocID="{B57379E4-C58A-4A80-A675-2AFC644AE8E7}" presName="line3" presStyleLbl="callout" presStyleIdx="4" presStyleCnt="6"/>
      <dgm:spPr/>
    </dgm:pt>
    <dgm:pt modelId="{5FB04C94-5F25-47C6-BCE4-0CEA0BCD98FB}" type="pres">
      <dgm:prSet presAssocID="{B57379E4-C58A-4A80-A675-2AFC644AE8E7}" presName="d3" presStyleLbl="callout" presStyleIdx="5" presStyleCnt="6"/>
      <dgm:spPr/>
    </dgm:pt>
  </dgm:ptLst>
  <dgm:cxnLst>
    <dgm:cxn modelId="{C7305473-DBE1-4B2D-85DA-7C6DCA0DD8A4}" type="presOf" srcId="{79E0434D-5398-4960-A2F7-3771CF3680E1}" destId="{DC090DB3-EB0A-4E03-BF9F-7B8E8C7126CA}" srcOrd="0" destOrd="0" presId="urn:microsoft.com/office/officeart/2005/8/layout/target1"/>
    <dgm:cxn modelId="{F74FD154-51E0-46E1-8C5A-29A2D873AEF0}" srcId="{CBC94E65-5A3D-4224-9D5D-16762B05A0B0}" destId="{464DEE3F-239C-431F-B318-7A90813E064E}" srcOrd="1" destOrd="0" parTransId="{525EE6E6-AB03-4B32-9A4F-B9B1544AC4B2}" sibTransId="{BE7D6868-47ED-4CD8-8D26-7B0806E57E8B}"/>
    <dgm:cxn modelId="{9C6EEA54-C5FF-4EE9-9E0C-5B354729785B}" type="presOf" srcId="{B57379E4-C58A-4A80-A675-2AFC644AE8E7}" destId="{A8828AD9-6702-41F8-83C4-9E1FBD26C50A}" srcOrd="0" destOrd="0" presId="urn:microsoft.com/office/officeart/2005/8/layout/target1"/>
    <dgm:cxn modelId="{ED7B647C-D24B-40AB-8E2E-4454DD375A14}" type="presOf" srcId="{CBC94E65-5A3D-4224-9D5D-16762B05A0B0}" destId="{38E9FB45-C6DD-406A-AC7B-3ED20B462F05}" srcOrd="0" destOrd="0" presId="urn:microsoft.com/office/officeart/2005/8/layout/target1"/>
    <dgm:cxn modelId="{F27600AC-FDDE-4F56-B2B0-CE2A16096CA5}" type="presOf" srcId="{464DEE3F-239C-431F-B318-7A90813E064E}" destId="{00EFBA1B-4304-4EC2-83D5-61881D250BE9}" srcOrd="0" destOrd="0" presId="urn:microsoft.com/office/officeart/2005/8/layout/target1"/>
    <dgm:cxn modelId="{CF2198CB-F9D8-4F4D-BF95-534506269CD3}" srcId="{CBC94E65-5A3D-4224-9D5D-16762B05A0B0}" destId="{79E0434D-5398-4960-A2F7-3771CF3680E1}" srcOrd="0" destOrd="0" parTransId="{FAB94D5B-0E8B-4536-88C2-E372CF0C58D6}" sibTransId="{D82EE6A6-22BC-48F3-8E77-8F4A2D2CF8E5}"/>
    <dgm:cxn modelId="{A6291EFD-7945-4E48-8879-6854373C86E2}" srcId="{CBC94E65-5A3D-4224-9D5D-16762B05A0B0}" destId="{B57379E4-C58A-4A80-A675-2AFC644AE8E7}" srcOrd="2" destOrd="0" parTransId="{CDA8CD40-7BC9-40C0-A6AD-9302554A3598}" sibTransId="{0C311BE0-AE5F-4CAE-91E3-9C5A56120363}"/>
    <dgm:cxn modelId="{0CCFB63A-A766-4007-A2D5-93F5E5F5E14E}" type="presParOf" srcId="{38E9FB45-C6DD-406A-AC7B-3ED20B462F05}" destId="{5EDF6594-DE51-486E-8C77-7458965CAD88}" srcOrd="0" destOrd="0" presId="urn:microsoft.com/office/officeart/2005/8/layout/target1"/>
    <dgm:cxn modelId="{5F884568-8EFE-4BE5-AF9E-2AF733107FFB}" type="presParOf" srcId="{38E9FB45-C6DD-406A-AC7B-3ED20B462F05}" destId="{DC090DB3-EB0A-4E03-BF9F-7B8E8C7126CA}" srcOrd="1" destOrd="0" presId="urn:microsoft.com/office/officeart/2005/8/layout/target1"/>
    <dgm:cxn modelId="{D4922CE4-B6B8-4C79-917F-D6D1F4149AA5}" type="presParOf" srcId="{38E9FB45-C6DD-406A-AC7B-3ED20B462F05}" destId="{DC5A2E6F-7253-4D7D-9E0B-4728C1FBEC8B}" srcOrd="2" destOrd="0" presId="urn:microsoft.com/office/officeart/2005/8/layout/target1"/>
    <dgm:cxn modelId="{7FA37CED-2EE0-4DB4-A3B4-064147B12A00}" type="presParOf" srcId="{38E9FB45-C6DD-406A-AC7B-3ED20B462F05}" destId="{2A5CB42D-A3A7-4905-BDE2-06C57E607F59}" srcOrd="3" destOrd="0" presId="urn:microsoft.com/office/officeart/2005/8/layout/target1"/>
    <dgm:cxn modelId="{14249C07-14D3-4705-83F7-6E60425A6184}" type="presParOf" srcId="{38E9FB45-C6DD-406A-AC7B-3ED20B462F05}" destId="{818AA017-1D10-4FC1-B721-9BD74D13F88A}" srcOrd="4" destOrd="0" presId="urn:microsoft.com/office/officeart/2005/8/layout/target1"/>
    <dgm:cxn modelId="{14533DD0-784B-42A6-921C-97082D0C4592}" type="presParOf" srcId="{38E9FB45-C6DD-406A-AC7B-3ED20B462F05}" destId="{00EFBA1B-4304-4EC2-83D5-61881D250BE9}" srcOrd="5" destOrd="0" presId="urn:microsoft.com/office/officeart/2005/8/layout/target1"/>
    <dgm:cxn modelId="{2183117C-B09F-4915-A7B5-199FDFFF8634}" type="presParOf" srcId="{38E9FB45-C6DD-406A-AC7B-3ED20B462F05}" destId="{350A1115-51B2-48B8-9B82-861547014ED8}" srcOrd="6" destOrd="0" presId="urn:microsoft.com/office/officeart/2005/8/layout/target1"/>
    <dgm:cxn modelId="{C0DDA51C-7144-4180-8404-B02FB35C4792}" type="presParOf" srcId="{38E9FB45-C6DD-406A-AC7B-3ED20B462F05}" destId="{91AECEB9-14B5-4157-9A12-E3DF1BE34D75}" srcOrd="7" destOrd="0" presId="urn:microsoft.com/office/officeart/2005/8/layout/target1"/>
    <dgm:cxn modelId="{99A6961D-96CC-4030-B57E-88B730176272}" type="presParOf" srcId="{38E9FB45-C6DD-406A-AC7B-3ED20B462F05}" destId="{4C50D6D1-81FA-4F17-A8D5-D802A1E75070}" srcOrd="8" destOrd="0" presId="urn:microsoft.com/office/officeart/2005/8/layout/target1"/>
    <dgm:cxn modelId="{56BE4940-5FCC-41CE-AE77-B4A1560A5585}" type="presParOf" srcId="{38E9FB45-C6DD-406A-AC7B-3ED20B462F05}" destId="{A8828AD9-6702-41F8-83C4-9E1FBD26C50A}" srcOrd="9" destOrd="0" presId="urn:microsoft.com/office/officeart/2005/8/layout/target1"/>
    <dgm:cxn modelId="{728AB765-03DF-4789-BC74-2339CB7BEAAD}" type="presParOf" srcId="{38E9FB45-C6DD-406A-AC7B-3ED20B462F05}" destId="{63EDCF08-23AA-4818-B358-7F6136DCB93D}" srcOrd="10" destOrd="0" presId="urn:microsoft.com/office/officeart/2005/8/layout/target1"/>
    <dgm:cxn modelId="{91BD1D4C-B23D-4BFA-82C1-3ED243478492}" type="presParOf" srcId="{38E9FB45-C6DD-406A-AC7B-3ED20B462F05}" destId="{5FB04C94-5F25-47C6-BCE4-0CEA0BCD98FB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8967F-68A8-4EC7-9992-1A0C2B7E5E83}">
      <dsp:nvSpPr>
        <dsp:cNvPr id="0" name=""/>
        <dsp:cNvSpPr/>
      </dsp:nvSpPr>
      <dsp:spPr>
        <a:xfrm>
          <a:off x="2053257" y="2086579"/>
          <a:ext cx="91440" cy="3543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39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3F8381-3083-47FB-A244-89740A12D050}">
      <dsp:nvSpPr>
        <dsp:cNvPr id="0" name=""/>
        <dsp:cNvSpPr/>
      </dsp:nvSpPr>
      <dsp:spPr>
        <a:xfrm>
          <a:off x="1354302" y="958396"/>
          <a:ext cx="744675" cy="354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511"/>
              </a:lnTo>
              <a:lnTo>
                <a:pt x="744675" y="241511"/>
              </a:lnTo>
              <a:lnTo>
                <a:pt x="744675" y="35439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7BED10-A68E-4513-A6A1-97A67CC5F335}">
      <dsp:nvSpPr>
        <dsp:cNvPr id="0" name=""/>
        <dsp:cNvSpPr/>
      </dsp:nvSpPr>
      <dsp:spPr>
        <a:xfrm>
          <a:off x="563906" y="2086579"/>
          <a:ext cx="91440" cy="3543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39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4994B-D8DD-4677-BA81-9C8ED7902AE9}">
      <dsp:nvSpPr>
        <dsp:cNvPr id="0" name=""/>
        <dsp:cNvSpPr/>
      </dsp:nvSpPr>
      <dsp:spPr>
        <a:xfrm>
          <a:off x="609626" y="958396"/>
          <a:ext cx="744675" cy="354397"/>
        </a:xfrm>
        <a:custGeom>
          <a:avLst/>
          <a:gdLst/>
          <a:ahLst/>
          <a:cxnLst/>
          <a:rect l="0" t="0" r="0" b="0"/>
          <a:pathLst>
            <a:path>
              <a:moveTo>
                <a:pt x="744675" y="0"/>
              </a:moveTo>
              <a:lnTo>
                <a:pt x="744675" y="241511"/>
              </a:lnTo>
              <a:lnTo>
                <a:pt x="0" y="241511"/>
              </a:lnTo>
              <a:lnTo>
                <a:pt x="0" y="35439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32694-64CB-4429-A168-97E9ECA83E64}">
      <dsp:nvSpPr>
        <dsp:cNvPr id="0" name=""/>
        <dsp:cNvSpPr/>
      </dsp:nvSpPr>
      <dsp:spPr>
        <a:xfrm>
          <a:off x="745022" y="184611"/>
          <a:ext cx="1218559" cy="773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D4891-3789-48CC-A35C-B4DF12782ED6}">
      <dsp:nvSpPr>
        <dsp:cNvPr id="0" name=""/>
        <dsp:cNvSpPr/>
      </dsp:nvSpPr>
      <dsp:spPr>
        <a:xfrm>
          <a:off x="880417" y="313237"/>
          <a:ext cx="1218559" cy="773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SAMO-GŁOSKI </a:t>
          </a:r>
        </a:p>
      </dsp:txBody>
      <dsp:txXfrm>
        <a:off x="903080" y="335900"/>
        <a:ext cx="1173233" cy="728459"/>
      </dsp:txXfrm>
    </dsp:sp>
    <dsp:sp modelId="{0B1EA769-319E-4ED4-A82F-A47B4A35072E}">
      <dsp:nvSpPr>
        <dsp:cNvPr id="0" name=""/>
        <dsp:cNvSpPr/>
      </dsp:nvSpPr>
      <dsp:spPr>
        <a:xfrm>
          <a:off x="347" y="1312794"/>
          <a:ext cx="1218559" cy="773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6816F-E532-43E2-889E-ECEAC6FDF9B7}">
      <dsp:nvSpPr>
        <dsp:cNvPr id="0" name=""/>
        <dsp:cNvSpPr/>
      </dsp:nvSpPr>
      <dsp:spPr>
        <a:xfrm>
          <a:off x="135742" y="1441420"/>
          <a:ext cx="1218559" cy="773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USTNE</a:t>
          </a:r>
        </a:p>
      </dsp:txBody>
      <dsp:txXfrm>
        <a:off x="158405" y="1464083"/>
        <a:ext cx="1173233" cy="728459"/>
      </dsp:txXfrm>
    </dsp:sp>
    <dsp:sp modelId="{E3F96E19-96A9-4FEC-A03E-CDE3C112BA04}">
      <dsp:nvSpPr>
        <dsp:cNvPr id="0" name=""/>
        <dsp:cNvSpPr/>
      </dsp:nvSpPr>
      <dsp:spPr>
        <a:xfrm>
          <a:off x="347" y="2440977"/>
          <a:ext cx="1218559" cy="773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F7AE6-1190-4E94-93E5-84DEBE93239A}">
      <dsp:nvSpPr>
        <dsp:cNvPr id="0" name=""/>
        <dsp:cNvSpPr/>
      </dsp:nvSpPr>
      <dsp:spPr>
        <a:xfrm>
          <a:off x="135742" y="2569603"/>
          <a:ext cx="1218559" cy="773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a, e, i, u, ó, o, y</a:t>
          </a:r>
        </a:p>
      </dsp:txBody>
      <dsp:txXfrm>
        <a:off x="158405" y="2592266"/>
        <a:ext cx="1173233" cy="728459"/>
      </dsp:txXfrm>
    </dsp:sp>
    <dsp:sp modelId="{731FBA33-731D-424F-BE7B-6767C5C32480}">
      <dsp:nvSpPr>
        <dsp:cNvPr id="0" name=""/>
        <dsp:cNvSpPr/>
      </dsp:nvSpPr>
      <dsp:spPr>
        <a:xfrm>
          <a:off x="1489697" y="1312794"/>
          <a:ext cx="1218559" cy="773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71D51-AB1D-403A-9E08-FDF30DCF09A1}">
      <dsp:nvSpPr>
        <dsp:cNvPr id="0" name=""/>
        <dsp:cNvSpPr/>
      </dsp:nvSpPr>
      <dsp:spPr>
        <a:xfrm>
          <a:off x="1625093" y="1441420"/>
          <a:ext cx="1218559" cy="773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NOSOWE </a:t>
          </a:r>
        </a:p>
      </dsp:txBody>
      <dsp:txXfrm>
        <a:off x="1647756" y="1464083"/>
        <a:ext cx="1173233" cy="728459"/>
      </dsp:txXfrm>
    </dsp:sp>
    <dsp:sp modelId="{7D90A96E-AFE2-41D3-A55F-146A0AF6E3C4}">
      <dsp:nvSpPr>
        <dsp:cNvPr id="0" name=""/>
        <dsp:cNvSpPr/>
      </dsp:nvSpPr>
      <dsp:spPr>
        <a:xfrm>
          <a:off x="1489697" y="2440977"/>
          <a:ext cx="1218559" cy="773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050D7-2DCF-4827-8AA6-D9528BD8854C}">
      <dsp:nvSpPr>
        <dsp:cNvPr id="0" name=""/>
        <dsp:cNvSpPr/>
      </dsp:nvSpPr>
      <dsp:spPr>
        <a:xfrm>
          <a:off x="1625093" y="2569603"/>
          <a:ext cx="1218559" cy="773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ą, ę</a:t>
          </a:r>
        </a:p>
      </dsp:txBody>
      <dsp:txXfrm>
        <a:off x="1647756" y="2592266"/>
        <a:ext cx="1173233" cy="7284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8967F-68A8-4EC7-9992-1A0C2B7E5E83}">
      <dsp:nvSpPr>
        <dsp:cNvPr id="0" name=""/>
        <dsp:cNvSpPr/>
      </dsp:nvSpPr>
      <dsp:spPr>
        <a:xfrm>
          <a:off x="2053257" y="2086579"/>
          <a:ext cx="91440" cy="3543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39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3F8381-3083-47FB-A244-89740A12D050}">
      <dsp:nvSpPr>
        <dsp:cNvPr id="0" name=""/>
        <dsp:cNvSpPr/>
      </dsp:nvSpPr>
      <dsp:spPr>
        <a:xfrm>
          <a:off x="1354302" y="958396"/>
          <a:ext cx="744675" cy="354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511"/>
              </a:lnTo>
              <a:lnTo>
                <a:pt x="744675" y="241511"/>
              </a:lnTo>
              <a:lnTo>
                <a:pt x="744675" y="35439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7BED10-A68E-4513-A6A1-97A67CC5F335}">
      <dsp:nvSpPr>
        <dsp:cNvPr id="0" name=""/>
        <dsp:cNvSpPr/>
      </dsp:nvSpPr>
      <dsp:spPr>
        <a:xfrm>
          <a:off x="563906" y="2086579"/>
          <a:ext cx="91440" cy="3543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39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4994B-D8DD-4677-BA81-9C8ED7902AE9}">
      <dsp:nvSpPr>
        <dsp:cNvPr id="0" name=""/>
        <dsp:cNvSpPr/>
      </dsp:nvSpPr>
      <dsp:spPr>
        <a:xfrm>
          <a:off x="609626" y="958396"/>
          <a:ext cx="744675" cy="354397"/>
        </a:xfrm>
        <a:custGeom>
          <a:avLst/>
          <a:gdLst/>
          <a:ahLst/>
          <a:cxnLst/>
          <a:rect l="0" t="0" r="0" b="0"/>
          <a:pathLst>
            <a:path>
              <a:moveTo>
                <a:pt x="744675" y="0"/>
              </a:moveTo>
              <a:lnTo>
                <a:pt x="744675" y="241511"/>
              </a:lnTo>
              <a:lnTo>
                <a:pt x="0" y="241511"/>
              </a:lnTo>
              <a:lnTo>
                <a:pt x="0" y="35439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32694-64CB-4429-A168-97E9ECA83E64}">
      <dsp:nvSpPr>
        <dsp:cNvPr id="0" name=""/>
        <dsp:cNvSpPr/>
      </dsp:nvSpPr>
      <dsp:spPr>
        <a:xfrm>
          <a:off x="745022" y="184611"/>
          <a:ext cx="1218559" cy="773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D4891-3789-48CC-A35C-B4DF12782ED6}">
      <dsp:nvSpPr>
        <dsp:cNvPr id="0" name=""/>
        <dsp:cNvSpPr/>
      </dsp:nvSpPr>
      <dsp:spPr>
        <a:xfrm>
          <a:off x="880417" y="313237"/>
          <a:ext cx="1218559" cy="773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SAMO-GŁOSKI </a:t>
          </a:r>
        </a:p>
      </dsp:txBody>
      <dsp:txXfrm>
        <a:off x="903080" y="335900"/>
        <a:ext cx="1173233" cy="728459"/>
      </dsp:txXfrm>
    </dsp:sp>
    <dsp:sp modelId="{0B1EA769-319E-4ED4-A82F-A47B4A35072E}">
      <dsp:nvSpPr>
        <dsp:cNvPr id="0" name=""/>
        <dsp:cNvSpPr/>
      </dsp:nvSpPr>
      <dsp:spPr>
        <a:xfrm>
          <a:off x="347" y="1312794"/>
          <a:ext cx="1218559" cy="773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6816F-E532-43E2-889E-ECEAC6FDF9B7}">
      <dsp:nvSpPr>
        <dsp:cNvPr id="0" name=""/>
        <dsp:cNvSpPr/>
      </dsp:nvSpPr>
      <dsp:spPr>
        <a:xfrm>
          <a:off x="135742" y="1441420"/>
          <a:ext cx="1218559" cy="773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USTNE</a:t>
          </a:r>
        </a:p>
      </dsp:txBody>
      <dsp:txXfrm>
        <a:off x="158405" y="1464083"/>
        <a:ext cx="1173233" cy="728459"/>
      </dsp:txXfrm>
    </dsp:sp>
    <dsp:sp modelId="{E3F96E19-96A9-4FEC-A03E-CDE3C112BA04}">
      <dsp:nvSpPr>
        <dsp:cNvPr id="0" name=""/>
        <dsp:cNvSpPr/>
      </dsp:nvSpPr>
      <dsp:spPr>
        <a:xfrm>
          <a:off x="347" y="2440977"/>
          <a:ext cx="1218559" cy="773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F7AE6-1190-4E94-93E5-84DEBE93239A}">
      <dsp:nvSpPr>
        <dsp:cNvPr id="0" name=""/>
        <dsp:cNvSpPr/>
      </dsp:nvSpPr>
      <dsp:spPr>
        <a:xfrm>
          <a:off x="135742" y="2569603"/>
          <a:ext cx="1218559" cy="773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a, e, i, u, ó, o, y</a:t>
          </a:r>
        </a:p>
      </dsp:txBody>
      <dsp:txXfrm>
        <a:off x="158405" y="2592266"/>
        <a:ext cx="1173233" cy="728459"/>
      </dsp:txXfrm>
    </dsp:sp>
    <dsp:sp modelId="{731FBA33-731D-424F-BE7B-6767C5C32480}">
      <dsp:nvSpPr>
        <dsp:cNvPr id="0" name=""/>
        <dsp:cNvSpPr/>
      </dsp:nvSpPr>
      <dsp:spPr>
        <a:xfrm>
          <a:off x="1489697" y="1312794"/>
          <a:ext cx="1218559" cy="773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71D51-AB1D-403A-9E08-FDF30DCF09A1}">
      <dsp:nvSpPr>
        <dsp:cNvPr id="0" name=""/>
        <dsp:cNvSpPr/>
      </dsp:nvSpPr>
      <dsp:spPr>
        <a:xfrm>
          <a:off x="1625093" y="1441420"/>
          <a:ext cx="1218559" cy="773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NOSOWE </a:t>
          </a:r>
        </a:p>
      </dsp:txBody>
      <dsp:txXfrm>
        <a:off x="1647756" y="1464083"/>
        <a:ext cx="1173233" cy="728459"/>
      </dsp:txXfrm>
    </dsp:sp>
    <dsp:sp modelId="{7D90A96E-AFE2-41D3-A55F-146A0AF6E3C4}">
      <dsp:nvSpPr>
        <dsp:cNvPr id="0" name=""/>
        <dsp:cNvSpPr/>
      </dsp:nvSpPr>
      <dsp:spPr>
        <a:xfrm>
          <a:off x="1489697" y="2440977"/>
          <a:ext cx="1218559" cy="773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050D7-2DCF-4827-8AA6-D9528BD8854C}">
      <dsp:nvSpPr>
        <dsp:cNvPr id="0" name=""/>
        <dsp:cNvSpPr/>
      </dsp:nvSpPr>
      <dsp:spPr>
        <a:xfrm>
          <a:off x="1625093" y="2569603"/>
          <a:ext cx="1218559" cy="773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ą, ę</a:t>
          </a:r>
        </a:p>
      </dsp:txBody>
      <dsp:txXfrm>
        <a:off x="1647756" y="2592266"/>
        <a:ext cx="1173233" cy="7284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0D6D1-81FA-4F17-A8D5-D802A1E75070}">
      <dsp:nvSpPr>
        <dsp:cNvPr id="0" name=""/>
        <dsp:cNvSpPr/>
      </dsp:nvSpPr>
      <dsp:spPr>
        <a:xfrm>
          <a:off x="0" y="709200"/>
          <a:ext cx="1706400" cy="1706400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63000"/>
              </a:schemeClr>
            </a:gs>
            <a:gs pos="30000">
              <a:schemeClr val="accent3">
                <a:hueOff val="11250264"/>
                <a:satOff val="-16880"/>
                <a:lumOff val="-2745"/>
                <a:alphaOff val="0"/>
                <a:shade val="90000"/>
                <a:satMod val="110000"/>
              </a:schemeClr>
            </a:gs>
            <a:gs pos="45000">
              <a:schemeClr val="accent3">
                <a:hueOff val="11250264"/>
                <a:satOff val="-16880"/>
                <a:lumOff val="-2745"/>
                <a:alphaOff val="0"/>
                <a:shade val="100000"/>
                <a:satMod val="118000"/>
              </a:schemeClr>
            </a:gs>
            <a:gs pos="55000">
              <a:schemeClr val="accent3">
                <a:hueOff val="11250264"/>
                <a:satOff val="-16880"/>
                <a:lumOff val="-2745"/>
                <a:alphaOff val="0"/>
                <a:shade val="100000"/>
                <a:satMod val="118000"/>
              </a:schemeClr>
            </a:gs>
            <a:gs pos="73000">
              <a:schemeClr val="accent3">
                <a:hueOff val="11250264"/>
                <a:satOff val="-16880"/>
                <a:lumOff val="-2745"/>
                <a:alphaOff val="0"/>
                <a:shade val="90000"/>
                <a:satMod val="11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3">
              <a:hueOff val="11250264"/>
              <a:satOff val="-16880"/>
              <a:lumOff val="-2745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8AA017-1D10-4FC1-B721-9BD74D13F88A}">
      <dsp:nvSpPr>
        <dsp:cNvPr id="0" name=""/>
        <dsp:cNvSpPr/>
      </dsp:nvSpPr>
      <dsp:spPr>
        <a:xfrm>
          <a:off x="341280" y="1050480"/>
          <a:ext cx="1023840" cy="1023840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63000"/>
              </a:schemeClr>
            </a:gs>
            <a:gs pos="30000">
              <a:schemeClr val="accent3">
                <a:hueOff val="5625132"/>
                <a:satOff val="-8440"/>
                <a:lumOff val="-1373"/>
                <a:alphaOff val="0"/>
                <a:shade val="90000"/>
                <a:satMod val="110000"/>
              </a:schemeClr>
            </a:gs>
            <a:gs pos="45000">
              <a:schemeClr val="accent3">
                <a:hueOff val="5625132"/>
                <a:satOff val="-8440"/>
                <a:lumOff val="-1373"/>
                <a:alphaOff val="0"/>
                <a:shade val="100000"/>
                <a:satMod val="118000"/>
              </a:schemeClr>
            </a:gs>
            <a:gs pos="55000">
              <a:schemeClr val="accent3">
                <a:hueOff val="5625132"/>
                <a:satOff val="-8440"/>
                <a:lumOff val="-1373"/>
                <a:alphaOff val="0"/>
                <a:shade val="100000"/>
                <a:satMod val="118000"/>
              </a:schemeClr>
            </a:gs>
            <a:gs pos="73000">
              <a:schemeClr val="accent3">
                <a:hueOff val="5625132"/>
                <a:satOff val="-8440"/>
                <a:lumOff val="-1373"/>
                <a:alphaOff val="0"/>
                <a:shade val="90000"/>
                <a:satMod val="11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3">
              <a:hueOff val="5625132"/>
              <a:satOff val="-8440"/>
              <a:lumOff val="-1373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DF6594-DE51-486E-8C77-7458965CAD88}">
      <dsp:nvSpPr>
        <dsp:cNvPr id="0" name=""/>
        <dsp:cNvSpPr/>
      </dsp:nvSpPr>
      <dsp:spPr>
        <a:xfrm>
          <a:off x="682560" y="1391759"/>
          <a:ext cx="341280" cy="34128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3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090DB3-EB0A-4E03-BF9F-7B8E8C7126CA}">
      <dsp:nvSpPr>
        <dsp:cNvPr id="0" name=""/>
        <dsp:cNvSpPr/>
      </dsp:nvSpPr>
      <dsp:spPr>
        <a:xfrm>
          <a:off x="1990800" y="140399"/>
          <a:ext cx="853200" cy="497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905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rodzice</a:t>
          </a:r>
        </a:p>
      </dsp:txBody>
      <dsp:txXfrm>
        <a:off x="1990800" y="140399"/>
        <a:ext cx="853200" cy="497700"/>
      </dsp:txXfrm>
    </dsp:sp>
    <dsp:sp modelId="{DC5A2E6F-7253-4D7D-9E0B-4728C1FBEC8B}">
      <dsp:nvSpPr>
        <dsp:cNvPr id="0" name=""/>
        <dsp:cNvSpPr/>
      </dsp:nvSpPr>
      <dsp:spPr>
        <a:xfrm>
          <a:off x="1777500" y="389249"/>
          <a:ext cx="2133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A5CB42D-A3A7-4905-BDE2-06C57E607F59}">
      <dsp:nvSpPr>
        <dsp:cNvPr id="0" name=""/>
        <dsp:cNvSpPr/>
      </dsp:nvSpPr>
      <dsp:spPr>
        <a:xfrm rot="5400000">
          <a:off x="728490" y="514243"/>
          <a:ext cx="1172865" cy="923446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0EFBA1B-4304-4EC2-83D5-61881D250BE9}">
      <dsp:nvSpPr>
        <dsp:cNvPr id="0" name=""/>
        <dsp:cNvSpPr/>
      </dsp:nvSpPr>
      <dsp:spPr>
        <a:xfrm>
          <a:off x="1990800" y="638099"/>
          <a:ext cx="853200" cy="497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905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ich dzieci</a:t>
          </a:r>
        </a:p>
      </dsp:txBody>
      <dsp:txXfrm>
        <a:off x="1990800" y="638099"/>
        <a:ext cx="853200" cy="497700"/>
      </dsp:txXfrm>
    </dsp:sp>
    <dsp:sp modelId="{350A1115-51B2-48B8-9B82-861547014ED8}">
      <dsp:nvSpPr>
        <dsp:cNvPr id="0" name=""/>
        <dsp:cNvSpPr/>
      </dsp:nvSpPr>
      <dsp:spPr>
        <a:xfrm>
          <a:off x="1777500" y="886950"/>
          <a:ext cx="2133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AECEB9-14B5-4157-9A12-E3DF1BE34D75}">
      <dsp:nvSpPr>
        <dsp:cNvPr id="0" name=""/>
        <dsp:cNvSpPr/>
      </dsp:nvSpPr>
      <dsp:spPr>
        <a:xfrm rot="5400000">
          <a:off x="980241" y="1004179"/>
          <a:ext cx="913947" cy="678862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828AD9-6702-41F8-83C4-9E1FBD26C50A}">
      <dsp:nvSpPr>
        <dsp:cNvPr id="0" name=""/>
        <dsp:cNvSpPr/>
      </dsp:nvSpPr>
      <dsp:spPr>
        <a:xfrm>
          <a:off x="1990800" y="1135800"/>
          <a:ext cx="853200" cy="497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905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inni krewni</a:t>
          </a:r>
        </a:p>
      </dsp:txBody>
      <dsp:txXfrm>
        <a:off x="1990800" y="1135800"/>
        <a:ext cx="853200" cy="497700"/>
      </dsp:txXfrm>
    </dsp:sp>
    <dsp:sp modelId="{63EDCF08-23AA-4818-B358-7F6136DCB93D}">
      <dsp:nvSpPr>
        <dsp:cNvPr id="0" name=""/>
        <dsp:cNvSpPr/>
      </dsp:nvSpPr>
      <dsp:spPr>
        <a:xfrm>
          <a:off x="1777500" y="1384650"/>
          <a:ext cx="2133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B04C94-5F25-47C6-BCE4-0CEA0BCD98FB}">
      <dsp:nvSpPr>
        <dsp:cNvPr id="0" name=""/>
        <dsp:cNvSpPr/>
      </dsp:nvSpPr>
      <dsp:spPr>
        <a:xfrm rot="5400000">
          <a:off x="1232305" y="1493717"/>
          <a:ext cx="652982" cy="434278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CEAEE-97D2-4194-9AC5-93F0AF1E625F}" type="datetimeFigureOut">
              <a:rPr lang="pl-PL" smtClean="0"/>
              <a:t>02.06.2022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0794C-DD9D-44E7-9124-70F5FA97F6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159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0794C-DD9D-44E7-9124-70F5FA97F622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477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F2108A4-8C2E-4C01-9B3B-2FB92108B4F5}" type="datetime1">
              <a:rPr lang="pl-PL" smtClean="0"/>
              <a:t>02.06.2022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pl-PL" dirty="0"/>
              <a:t>Izabela Kugiel-Abuhasna, Studiologia. Podręcznik polskiego języka naukowego dla cudzoziemców na poziomie B1</a:t>
            </a:r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79F1-E84E-47CC-946B-33D99282297E}" type="datetime1">
              <a:rPr lang="pl-PL" smtClean="0"/>
              <a:t>02.06.2022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Izabela Kugiel-Abuhasna, Studiologia. Podręcznik polskiego języka naukowego dla cudzoziemców na poziomie B1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0B39-A6AF-437C-B16A-D066EB432C9D}" type="datetime1">
              <a:rPr lang="pl-PL" smtClean="0"/>
              <a:t>02.06.2022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Izabela Kugiel-Abuhasna, Studiologia. Podręcznik polskiego języka naukowego dla cudzoziemców na poziomie B1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B7A7F-D8E0-40AD-A279-340C7C804B07}" type="datetime1">
              <a:rPr lang="pl-PL" smtClean="0"/>
              <a:t>02.06.2022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Izabela Kugiel-Abuhasna, Studiologia. Podręcznik polskiego języka naukowego dla cudzoziemców na poziomie B1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6373C31-A23D-4089-BE96-E91622EDE656}" type="datetime1">
              <a:rPr lang="pl-PL" smtClean="0"/>
              <a:t>02.06.2022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pl-PL" dirty="0"/>
              <a:t>Izabela Kugiel-Abuhasna, Studiologia. Podręcznik polskiego języka naukowego dla cudzoziemców na poziomie B1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B66F-BB66-4005-BF32-D0451E1C81F5}" type="datetime1">
              <a:rPr lang="pl-PL" smtClean="0"/>
              <a:t>02.06.2022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Izabela Kugiel-Abuhasna, Studiologia. Podręcznik polskiego języka naukowego dla cudzoziemców na poziomie B1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C2418-DB6D-4EE8-A225-464354053808}" type="datetime1">
              <a:rPr lang="pl-PL" smtClean="0"/>
              <a:t>02.06.2022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Izabela Kugiel-Abuhasna, Studiologia. Podręcznik polskiego języka naukowego dla cudzoziemców na poziomie B1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4BB2-22CA-4D21-A07B-97E242FDBDAD}" type="datetime1">
              <a:rPr lang="pl-PL" smtClean="0"/>
              <a:t>02.06.2022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Izabela Kugiel-Abuhasna, Studiologia. Podręcznik polskiego języka naukowego dla cudzoziemców na poziomie B1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8BA4-CABF-4825-B740-CFEAA6DC0C51}" type="datetime1">
              <a:rPr lang="pl-PL" smtClean="0"/>
              <a:t>02.06.2022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Izabela Kugiel-Abuhasna, Studiologia. Podręcznik polskiego języka naukowego dla cudzoziemców na poziomie B1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5" name="Łącznik prostoliniow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020E-537A-4AFF-9ACC-64669963B62E}" type="datetime1">
              <a:rPr lang="pl-PL" smtClean="0"/>
              <a:t>02.06.2022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Izabela Kugiel-Abuhasna, Studiologia. Podręcznik polskiego języka naukowego dla cudzoziemców na poziomie B1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2C4D-28D7-460A-8485-DDFED7154413}" type="datetime1">
              <a:rPr lang="pl-PL" smtClean="0"/>
              <a:t>02.06.2022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Izabela Kugiel-Abuhasna, Studiologia. Podręcznik polskiego języka naukowego dla cudzoziemców na poziomie B1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1A8D79E-CA12-4795-A958-39C41393082C}" type="datetime1">
              <a:rPr lang="pl-PL" smtClean="0"/>
              <a:t>02.06.2022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Izabela Kugiel-Abuhasna, Studiologia. Podręcznik polskiego języka naukowego dla cudzoziemców na poziomie B1</a:t>
            </a: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28" name="Łącznik prostoliniow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Łącznik prostoliniow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ologia.edu.pl/" TargetMode="External"/><Relationship Id="rId2" Type="http://schemas.openxmlformats.org/officeDocument/2006/relationships/hyperlink" Target="http://www.openclipart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REPETITIO 6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POWTÓRKA KOŃCOWA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151620" y="6355080"/>
            <a:ext cx="6840760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</a:t>
            </a:r>
            <a:r>
              <a:rPr lang="pl-PL" sz="1000" i="1" dirty="0"/>
              <a:t>Studiologia. Podręcznik polskiego języka naukowego dla cudzoziemców na poziomie B1</a:t>
            </a:r>
          </a:p>
        </p:txBody>
      </p:sp>
      <p:pic>
        <p:nvPicPr>
          <p:cNvPr id="6" name="Picture 2" descr="https://mirrors.creativecommons.org/presskit/buttons/88x31/png/by-nc-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520" y="5877272"/>
            <a:ext cx="1131829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inner by gramz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160" y="908720"/>
            <a:ext cx="212168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494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CZĘŚĆ I: STRUKTURY JĘZYKOWE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7632848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3000" b="1" dirty="0"/>
              <a:t>4. ANALIZOWANIE  </a:t>
            </a:r>
          </a:p>
          <a:p>
            <a:pPr marL="0" indent="0" algn="ctr">
              <a:buNone/>
            </a:pPr>
            <a:r>
              <a:rPr lang="pl-PL" sz="3000" dirty="0"/>
              <a:t>Parafrazowanie (różne słowa, ten sam sens).</a:t>
            </a:r>
          </a:p>
          <a:p>
            <a:r>
              <a:rPr lang="pl-PL" sz="3000" dirty="0">
                <a:solidFill>
                  <a:srgbClr val="FF0000"/>
                </a:solidFill>
              </a:rPr>
              <a:t>Rodzina</a:t>
            </a:r>
            <a:r>
              <a:rPr lang="pl-PL" sz="3000" dirty="0"/>
              <a:t> </a:t>
            </a:r>
            <a:r>
              <a:rPr lang="pl-PL" sz="3000" dirty="0">
                <a:solidFill>
                  <a:srgbClr val="7030A0"/>
                </a:solidFill>
              </a:rPr>
              <a:t>składa się z + D </a:t>
            </a:r>
            <a:r>
              <a:rPr lang="pl-PL" sz="3000" dirty="0"/>
              <a:t>rodziców i ich dzieci oraz innych krewnych. </a:t>
            </a:r>
          </a:p>
          <a:p>
            <a:r>
              <a:rPr lang="pl-PL" sz="3000" dirty="0">
                <a:solidFill>
                  <a:srgbClr val="FF0000"/>
                </a:solidFill>
              </a:rPr>
              <a:t>Rodzina</a:t>
            </a:r>
            <a:r>
              <a:rPr lang="pl-PL" sz="3000" dirty="0"/>
              <a:t> </a:t>
            </a:r>
            <a:r>
              <a:rPr lang="pl-PL" sz="3000" dirty="0">
                <a:solidFill>
                  <a:srgbClr val="7030A0"/>
                </a:solidFill>
              </a:rPr>
              <a:t>jest złożona z + D</a:t>
            </a:r>
            <a:r>
              <a:rPr lang="pl-PL" sz="3000" dirty="0"/>
              <a:t> …</a:t>
            </a:r>
          </a:p>
          <a:p>
            <a:r>
              <a:rPr lang="pl-PL" sz="3000" dirty="0">
                <a:solidFill>
                  <a:srgbClr val="FF0000"/>
                </a:solidFill>
              </a:rPr>
              <a:t>Rodzina</a:t>
            </a:r>
            <a:r>
              <a:rPr lang="pl-PL" sz="3000" dirty="0"/>
              <a:t> </a:t>
            </a:r>
            <a:r>
              <a:rPr lang="pl-PL" sz="3000" dirty="0">
                <a:solidFill>
                  <a:srgbClr val="7030A0"/>
                </a:solidFill>
              </a:rPr>
              <a:t>zawiera + B</a:t>
            </a:r>
            <a:r>
              <a:rPr lang="pl-PL" sz="3000" dirty="0"/>
              <a:t> …</a:t>
            </a:r>
          </a:p>
          <a:p>
            <a:r>
              <a:rPr lang="pl-PL" sz="3000" dirty="0">
                <a:solidFill>
                  <a:srgbClr val="FF0000"/>
                </a:solidFill>
              </a:rPr>
              <a:t>Rodzina</a:t>
            </a:r>
            <a:r>
              <a:rPr lang="pl-PL" sz="3000" dirty="0"/>
              <a:t> </a:t>
            </a:r>
            <a:r>
              <a:rPr lang="pl-PL" sz="3000" dirty="0">
                <a:solidFill>
                  <a:srgbClr val="7030A0"/>
                </a:solidFill>
              </a:rPr>
              <a:t>obejmuje + B</a:t>
            </a:r>
            <a:r>
              <a:rPr lang="pl-PL" sz="3000" dirty="0"/>
              <a:t> …</a:t>
            </a:r>
          </a:p>
          <a:p>
            <a:r>
              <a:rPr lang="pl-PL" sz="3000" dirty="0">
                <a:solidFill>
                  <a:srgbClr val="7030A0"/>
                </a:solidFill>
              </a:rPr>
              <a:t>W skład </a:t>
            </a:r>
            <a:r>
              <a:rPr lang="pl-PL" sz="3000" dirty="0"/>
              <a:t>rodziny </a:t>
            </a:r>
            <a:r>
              <a:rPr lang="pl-PL" sz="3000" dirty="0">
                <a:solidFill>
                  <a:srgbClr val="7030A0"/>
                </a:solidFill>
              </a:rPr>
              <a:t>wchodzą + M</a:t>
            </a:r>
            <a:r>
              <a:rPr lang="pl-PL" sz="3000" dirty="0"/>
              <a:t>: </a:t>
            </a:r>
            <a:br>
              <a:rPr lang="pl-PL" sz="3000" dirty="0"/>
            </a:br>
            <a:r>
              <a:rPr lang="pl-PL" sz="3000" dirty="0"/>
              <a:t>rodzice i ich dzieci oraz inni krewni.</a:t>
            </a:r>
          </a:p>
          <a:p>
            <a:r>
              <a:rPr lang="pl-PL" sz="3000" dirty="0"/>
              <a:t>Rodzice, ich dzieci oraz inni krewni są </a:t>
            </a:r>
            <a:r>
              <a:rPr lang="pl-PL" sz="3000" dirty="0">
                <a:solidFill>
                  <a:srgbClr val="7030A0"/>
                </a:solidFill>
              </a:rPr>
              <a:t>składnikiem</a:t>
            </a:r>
            <a:r>
              <a:rPr lang="pl-PL" sz="3000" dirty="0"/>
              <a:t> / </a:t>
            </a:r>
            <a:r>
              <a:rPr lang="pl-PL" sz="3000" dirty="0">
                <a:solidFill>
                  <a:srgbClr val="7030A0"/>
                </a:solidFill>
              </a:rPr>
              <a:t>elementem</a:t>
            </a:r>
            <a:r>
              <a:rPr lang="pl-PL" sz="3000" dirty="0"/>
              <a:t> / </a:t>
            </a:r>
            <a:r>
              <a:rPr lang="pl-PL" sz="3000" dirty="0">
                <a:solidFill>
                  <a:srgbClr val="7030A0"/>
                </a:solidFill>
              </a:rPr>
              <a:t>częścią</a:t>
            </a:r>
            <a:r>
              <a:rPr lang="pl-PL" sz="3000" dirty="0"/>
              <a:t> </a:t>
            </a:r>
            <a:r>
              <a:rPr lang="pl-PL" sz="3000" dirty="0">
                <a:solidFill>
                  <a:srgbClr val="7030A0"/>
                </a:solidFill>
              </a:rPr>
              <a:t>+ D</a:t>
            </a:r>
            <a:r>
              <a:rPr lang="pl-PL" sz="3000" dirty="0"/>
              <a:t> </a:t>
            </a:r>
            <a:r>
              <a:rPr lang="pl-PL" sz="3000" dirty="0">
                <a:solidFill>
                  <a:srgbClr val="FF0000"/>
                </a:solidFill>
              </a:rPr>
              <a:t>rodziny</a:t>
            </a:r>
            <a:r>
              <a:rPr lang="pl-PL" sz="3000" dirty="0"/>
              <a:t>. </a:t>
            </a:r>
          </a:p>
          <a:p>
            <a:pPr marL="0" indent="0">
              <a:buNone/>
            </a:pPr>
            <a:endParaRPr lang="pl-PL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07624883"/>
              </p:ext>
            </p:extLst>
          </p:nvPr>
        </p:nvGraphicFramePr>
        <p:xfrm>
          <a:off x="6012160" y="2564904"/>
          <a:ext cx="2844000" cy="25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633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CZĘŚĆ I: STRUKTURY JĘZYKOWE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7632848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/>
              <a:t>5. ZALEŻNOŚCI (1)  </a:t>
            </a:r>
          </a:p>
          <a:p>
            <a:pPr marL="0" indent="0" algn="ctr">
              <a:buNone/>
            </a:pPr>
            <a:r>
              <a:rPr lang="pl-PL" sz="3200" dirty="0"/>
              <a:t>Parafrazowanie (różne słowa, ten sam sens).</a:t>
            </a:r>
          </a:p>
          <a:p>
            <a:pPr marL="0" indent="0">
              <a:buNone/>
            </a:pPr>
            <a:r>
              <a:rPr lang="pl-PL" sz="3200" dirty="0"/>
              <a:t>O </a:t>
            </a:r>
            <a:r>
              <a:rPr lang="pl-PL" sz="3200" dirty="0">
                <a:solidFill>
                  <a:srgbClr val="FF0000"/>
                </a:solidFill>
              </a:rPr>
              <a:t>rozwoju</a:t>
            </a:r>
            <a:r>
              <a:rPr lang="pl-PL" sz="3200" dirty="0"/>
              <a:t> miasta decyduje wiele czynników.</a:t>
            </a:r>
          </a:p>
          <a:p>
            <a:pPr marL="0" indent="0">
              <a:buNone/>
            </a:pPr>
            <a:r>
              <a:rPr lang="pl-PL" sz="3200" dirty="0"/>
              <a:t>1. </a:t>
            </a:r>
            <a:r>
              <a:rPr lang="pl-PL" sz="3200" dirty="0">
                <a:solidFill>
                  <a:srgbClr val="7030A0"/>
                </a:solidFill>
              </a:rPr>
              <a:t>Wiąże się </a:t>
            </a:r>
            <a:r>
              <a:rPr lang="pl-PL" sz="3200" dirty="0">
                <a:solidFill>
                  <a:srgbClr val="FF0000"/>
                </a:solidFill>
              </a:rPr>
              <a:t>on</a:t>
            </a:r>
            <a:r>
              <a:rPr lang="pl-PL" sz="3200" dirty="0"/>
              <a:t> m. in. </a:t>
            </a:r>
            <a:r>
              <a:rPr lang="pl-PL" sz="3200" dirty="0">
                <a:solidFill>
                  <a:srgbClr val="7030A0"/>
                </a:solidFill>
              </a:rPr>
              <a:t>z</a:t>
            </a:r>
            <a:r>
              <a:rPr lang="pl-PL" sz="3200" dirty="0"/>
              <a:t> potencjałem badawczym i naukowym miasta. </a:t>
            </a:r>
          </a:p>
          <a:p>
            <a:r>
              <a:rPr lang="pl-PL" sz="3200" dirty="0">
                <a:solidFill>
                  <a:srgbClr val="7030A0"/>
                </a:solidFill>
              </a:rPr>
              <a:t>Łączy się </a:t>
            </a:r>
            <a:r>
              <a:rPr lang="pl-PL" sz="3200" dirty="0">
                <a:solidFill>
                  <a:srgbClr val="FF0000"/>
                </a:solidFill>
              </a:rPr>
              <a:t>on</a:t>
            </a:r>
            <a:r>
              <a:rPr lang="pl-PL" sz="3200" dirty="0"/>
              <a:t> </a:t>
            </a:r>
            <a:r>
              <a:rPr lang="pl-PL" sz="3200" dirty="0">
                <a:solidFill>
                  <a:srgbClr val="7030A0"/>
                </a:solidFill>
              </a:rPr>
              <a:t>z</a:t>
            </a:r>
            <a:r>
              <a:rPr lang="pl-PL" sz="3200" dirty="0"/>
              <a:t> ….</a:t>
            </a:r>
          </a:p>
          <a:p>
            <a:r>
              <a:rPr lang="pl-PL" sz="3200" dirty="0">
                <a:solidFill>
                  <a:srgbClr val="7030A0"/>
                </a:solidFill>
              </a:rPr>
              <a:t>Zależy</a:t>
            </a:r>
            <a:r>
              <a:rPr lang="pl-PL" sz="3200" dirty="0"/>
              <a:t> </a:t>
            </a:r>
            <a:r>
              <a:rPr lang="pl-PL" sz="3200" dirty="0">
                <a:solidFill>
                  <a:srgbClr val="FF0000"/>
                </a:solidFill>
              </a:rPr>
              <a:t>on</a:t>
            </a:r>
            <a:r>
              <a:rPr lang="pl-PL" sz="3200" dirty="0"/>
              <a:t> </a:t>
            </a:r>
            <a:r>
              <a:rPr lang="pl-PL" sz="3200" dirty="0">
                <a:solidFill>
                  <a:srgbClr val="7030A0"/>
                </a:solidFill>
              </a:rPr>
              <a:t>od</a:t>
            </a:r>
            <a:r>
              <a:rPr lang="pl-PL" sz="3200" dirty="0"/>
              <a:t> potencjału badawczego </a:t>
            </a:r>
            <a:br>
              <a:rPr lang="pl-PL" sz="3200" dirty="0"/>
            </a:br>
            <a:r>
              <a:rPr lang="pl-PL" sz="3200" dirty="0"/>
              <a:t>i naukowego miasta. </a:t>
            </a:r>
          </a:p>
          <a:p>
            <a:pPr marL="0" indent="0">
              <a:buNone/>
            </a:pPr>
            <a:endParaRPr lang="pl-PL" sz="3200" dirty="0"/>
          </a:p>
          <a:p>
            <a:pPr marL="0" indent="0">
              <a:buNone/>
            </a:pPr>
            <a:endParaRPr lang="pl-PL" sz="3200" dirty="0"/>
          </a:p>
        </p:txBody>
      </p:sp>
      <p:pic>
        <p:nvPicPr>
          <p:cNvPr id="2050" name="Picture 2" descr="Y knot by pjsvbf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573016"/>
            <a:ext cx="1512168" cy="256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89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CZĘŚĆ I: STRUKTURY JĘZYKOWE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7632848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/>
              <a:t>5. ZALEŻNOŚCI (2) </a:t>
            </a:r>
          </a:p>
          <a:p>
            <a:pPr marL="0" indent="0" algn="ctr">
              <a:buNone/>
            </a:pPr>
            <a:r>
              <a:rPr lang="pl-PL" sz="2800" dirty="0"/>
              <a:t>Parafrazowanie (różne słowa, ten sam sens).</a:t>
            </a:r>
          </a:p>
          <a:p>
            <a:pPr marL="0" indent="0">
              <a:buNone/>
            </a:pPr>
            <a:r>
              <a:rPr lang="pl-PL" sz="2800" dirty="0"/>
              <a:t>O </a:t>
            </a:r>
            <a:r>
              <a:rPr lang="pl-PL" sz="2800" dirty="0">
                <a:solidFill>
                  <a:srgbClr val="FF0000"/>
                </a:solidFill>
              </a:rPr>
              <a:t>rozwoju</a:t>
            </a:r>
            <a:r>
              <a:rPr lang="pl-PL" sz="2800" dirty="0"/>
              <a:t> miasta decyduje wiele czynników.</a:t>
            </a:r>
          </a:p>
          <a:p>
            <a:pPr marL="0" indent="0">
              <a:buNone/>
            </a:pPr>
            <a:r>
              <a:rPr lang="pl-PL" sz="2800" dirty="0"/>
              <a:t>2. </a:t>
            </a:r>
            <a:r>
              <a:rPr lang="pl-PL" sz="2800" dirty="0">
                <a:solidFill>
                  <a:srgbClr val="7030A0"/>
                </a:solidFill>
              </a:rPr>
              <a:t>Jest</a:t>
            </a:r>
            <a:r>
              <a:rPr lang="pl-PL" sz="2800" dirty="0"/>
              <a:t> </a:t>
            </a:r>
            <a:r>
              <a:rPr lang="pl-PL" sz="2800" dirty="0">
                <a:solidFill>
                  <a:srgbClr val="FF0000"/>
                </a:solidFill>
              </a:rPr>
              <a:t>on</a:t>
            </a:r>
            <a:r>
              <a:rPr lang="pl-PL" sz="2800" dirty="0"/>
              <a:t> </a:t>
            </a:r>
            <a:r>
              <a:rPr lang="pl-PL" sz="2800" dirty="0">
                <a:solidFill>
                  <a:srgbClr val="7030A0"/>
                </a:solidFill>
              </a:rPr>
              <a:t>powiązany</a:t>
            </a:r>
            <a:r>
              <a:rPr lang="pl-PL" sz="2800" dirty="0"/>
              <a:t> z atrakcyjnością turystyczną miasta.</a:t>
            </a:r>
          </a:p>
          <a:p>
            <a:r>
              <a:rPr lang="pl-PL" sz="2800" dirty="0">
                <a:solidFill>
                  <a:srgbClr val="7030A0"/>
                </a:solidFill>
              </a:rPr>
              <a:t>Jest</a:t>
            </a:r>
            <a:r>
              <a:rPr lang="pl-PL" sz="2800" dirty="0"/>
              <a:t> </a:t>
            </a:r>
            <a:r>
              <a:rPr lang="pl-PL" sz="2800" dirty="0">
                <a:solidFill>
                  <a:srgbClr val="FF0000"/>
                </a:solidFill>
              </a:rPr>
              <a:t>on</a:t>
            </a:r>
            <a:r>
              <a:rPr lang="pl-PL" sz="2800" dirty="0"/>
              <a:t> </a:t>
            </a:r>
            <a:r>
              <a:rPr lang="pl-PL" sz="2800" dirty="0">
                <a:solidFill>
                  <a:srgbClr val="7030A0"/>
                </a:solidFill>
              </a:rPr>
              <a:t>związany z</a:t>
            </a:r>
            <a:r>
              <a:rPr lang="pl-PL" sz="2800" dirty="0"/>
              <a:t> …</a:t>
            </a:r>
          </a:p>
          <a:p>
            <a:r>
              <a:rPr lang="pl-PL" sz="2800" dirty="0">
                <a:solidFill>
                  <a:srgbClr val="7030A0"/>
                </a:solidFill>
              </a:rPr>
              <a:t>Jest</a:t>
            </a:r>
            <a:r>
              <a:rPr lang="pl-PL" sz="2800" dirty="0"/>
              <a:t> </a:t>
            </a:r>
            <a:r>
              <a:rPr lang="pl-PL" sz="2800" dirty="0">
                <a:solidFill>
                  <a:srgbClr val="FF0000"/>
                </a:solidFill>
              </a:rPr>
              <a:t>on</a:t>
            </a:r>
            <a:r>
              <a:rPr lang="pl-PL" sz="2800" dirty="0"/>
              <a:t> </a:t>
            </a:r>
            <a:r>
              <a:rPr lang="pl-PL" sz="2800" dirty="0">
                <a:solidFill>
                  <a:srgbClr val="7030A0"/>
                </a:solidFill>
              </a:rPr>
              <a:t>połączony z</a:t>
            </a:r>
            <a:r>
              <a:rPr lang="pl-PL" sz="2800" dirty="0"/>
              <a:t> …</a:t>
            </a:r>
          </a:p>
          <a:p>
            <a:pPr marL="0" indent="0">
              <a:buNone/>
            </a:pPr>
            <a:r>
              <a:rPr lang="pl-PL" sz="2800" dirty="0"/>
              <a:t>3. </a:t>
            </a:r>
            <a:r>
              <a:rPr lang="pl-PL" sz="2800" dirty="0">
                <a:solidFill>
                  <a:srgbClr val="7030A0"/>
                </a:solidFill>
              </a:rPr>
              <a:t>Ma</a:t>
            </a:r>
            <a:r>
              <a:rPr lang="pl-PL" sz="2800" dirty="0"/>
              <a:t> </a:t>
            </a:r>
            <a:r>
              <a:rPr lang="pl-PL" sz="2800" dirty="0">
                <a:solidFill>
                  <a:srgbClr val="FF0000"/>
                </a:solidFill>
              </a:rPr>
              <a:t>on</a:t>
            </a:r>
            <a:r>
              <a:rPr lang="pl-PL" sz="2800" dirty="0"/>
              <a:t> </a:t>
            </a:r>
            <a:r>
              <a:rPr lang="pl-PL" sz="2800" dirty="0">
                <a:solidFill>
                  <a:srgbClr val="7030A0"/>
                </a:solidFill>
              </a:rPr>
              <a:t>związek</a:t>
            </a:r>
            <a:r>
              <a:rPr lang="pl-PL" sz="2800" dirty="0"/>
              <a:t> z potencjałem demograficznym miasta.</a:t>
            </a:r>
          </a:p>
          <a:p>
            <a:r>
              <a:rPr lang="pl-PL" sz="2800" dirty="0">
                <a:solidFill>
                  <a:srgbClr val="7030A0"/>
                </a:solidFill>
              </a:rPr>
              <a:t>Ma</a:t>
            </a:r>
            <a:r>
              <a:rPr lang="pl-PL" sz="2800" dirty="0"/>
              <a:t> </a:t>
            </a:r>
            <a:r>
              <a:rPr lang="pl-PL" sz="2800" dirty="0">
                <a:solidFill>
                  <a:srgbClr val="FF0000"/>
                </a:solidFill>
              </a:rPr>
              <a:t>on</a:t>
            </a:r>
            <a:r>
              <a:rPr lang="pl-PL" sz="2800" dirty="0"/>
              <a:t> </a:t>
            </a:r>
            <a:r>
              <a:rPr lang="pl-PL" sz="2800" dirty="0">
                <a:solidFill>
                  <a:srgbClr val="7030A0"/>
                </a:solidFill>
              </a:rPr>
              <a:t>powiązanie</a:t>
            </a:r>
            <a:r>
              <a:rPr lang="pl-PL" sz="2800" dirty="0"/>
              <a:t> z …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endParaRPr lang="pl-PL" sz="2800" dirty="0"/>
          </a:p>
        </p:txBody>
      </p:sp>
      <p:pic>
        <p:nvPicPr>
          <p:cNvPr id="3074" name="Picture 2" descr="Network by PrinterKill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84984"/>
            <a:ext cx="1728192" cy="14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11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CZĘŚĆ I: STRUKTURY JĘZYKOWE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7632848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/>
              <a:t>5. ZALEŻNOŚCI (3) </a:t>
            </a:r>
          </a:p>
          <a:p>
            <a:pPr marL="0" indent="0" algn="ctr">
              <a:buNone/>
            </a:pPr>
            <a:r>
              <a:rPr lang="pl-PL" sz="2800" dirty="0"/>
              <a:t>Parafrazowanie (różne słowa, ten sam sens).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3200" dirty="0"/>
              <a:t>Ten symbol </a:t>
            </a:r>
            <a:r>
              <a:rPr lang="pl-PL" sz="3200" dirty="0">
                <a:solidFill>
                  <a:srgbClr val="7030A0"/>
                </a:solidFill>
              </a:rPr>
              <a:t>dotyczy</a:t>
            </a:r>
            <a:r>
              <a:rPr lang="pl-PL" sz="3200" dirty="0"/>
              <a:t> centrum biznesowego.</a:t>
            </a:r>
          </a:p>
          <a:p>
            <a:pPr marL="0" indent="0">
              <a:buNone/>
            </a:pPr>
            <a:r>
              <a:rPr lang="pl-PL" sz="3200" dirty="0"/>
              <a:t>	       </a:t>
            </a:r>
            <a:r>
              <a:rPr lang="pl-PL" sz="3200" dirty="0">
                <a:solidFill>
                  <a:srgbClr val="7030A0"/>
                </a:solidFill>
              </a:rPr>
              <a:t>odnosi się do </a:t>
            </a:r>
          </a:p>
        </p:txBody>
      </p:sp>
      <p:pic>
        <p:nvPicPr>
          <p:cNvPr id="1026" name="Picture 2" descr="city by PublicDomain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2520280" cy="183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97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CZĘŚĆ I: STRUKTURY JĘZYKOWE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7632848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1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/>
              <a:t>6. PRZYCZYNA I SKUTEK (1)</a:t>
            </a:r>
          </a:p>
          <a:p>
            <a:pPr marL="0" indent="0" algn="ctr">
              <a:buNone/>
            </a:pPr>
            <a:r>
              <a:rPr lang="pl-PL" sz="2800" dirty="0"/>
              <a:t>Parafrazowanie (różne słowa, ten sam sens).</a:t>
            </a:r>
          </a:p>
          <a:p>
            <a:pPr marL="0" indent="0">
              <a:buNone/>
            </a:pPr>
            <a:r>
              <a:rPr lang="pl-PL" sz="2800" dirty="0"/>
              <a:t>Jakie są </a:t>
            </a:r>
            <a:r>
              <a:rPr lang="pl-PL" sz="2800" dirty="0">
                <a:solidFill>
                  <a:srgbClr val="7030A0"/>
                </a:solidFill>
              </a:rPr>
              <a:t>przyczyny + D</a:t>
            </a:r>
            <a:r>
              <a:rPr lang="pl-PL" sz="2800" dirty="0"/>
              <a:t> chronicznego niewyspania?</a:t>
            </a:r>
          </a:p>
          <a:p>
            <a:pPr marL="0" indent="0">
              <a:buNone/>
            </a:pPr>
            <a:r>
              <a:rPr lang="pl-PL" sz="2800" dirty="0"/>
              <a:t>	    </a:t>
            </a:r>
            <a:r>
              <a:rPr lang="pl-PL" sz="2800" dirty="0">
                <a:solidFill>
                  <a:srgbClr val="7030A0"/>
                </a:solidFill>
              </a:rPr>
              <a:t>=</a:t>
            </a:r>
            <a:r>
              <a:rPr lang="pl-PL" sz="2800" dirty="0"/>
              <a:t> </a:t>
            </a:r>
            <a:r>
              <a:rPr lang="pl-PL" sz="2800" dirty="0">
                <a:solidFill>
                  <a:srgbClr val="7030A0"/>
                </a:solidFill>
              </a:rPr>
              <a:t>powody +D </a:t>
            </a:r>
          </a:p>
          <a:p>
            <a:pPr marL="0" indent="0">
              <a:buNone/>
            </a:pPr>
            <a:r>
              <a:rPr lang="pl-PL" sz="2800" dirty="0"/>
              <a:t>1. szybkie tempo życia, wiele obowiązków</a:t>
            </a:r>
          </a:p>
          <a:p>
            <a:pPr marL="0" indent="0">
              <a:buNone/>
            </a:pPr>
            <a:r>
              <a:rPr lang="pl-PL" sz="2800" dirty="0"/>
              <a:t>2. dużo czasu spędzonego w kontakcie</a:t>
            </a:r>
          </a:p>
          <a:p>
            <a:pPr marL="0" indent="0">
              <a:buNone/>
            </a:pPr>
            <a:r>
              <a:rPr lang="pl-PL" sz="2800" dirty="0"/>
              <a:t>ze sztucznym światłem (lampy, telewizory, </a:t>
            </a:r>
          </a:p>
          <a:p>
            <a:pPr marL="0" indent="0">
              <a:buNone/>
            </a:pPr>
            <a:r>
              <a:rPr lang="pl-PL" sz="2800" dirty="0"/>
              <a:t>komputery, komórki i in.)</a:t>
            </a:r>
          </a:p>
        </p:txBody>
      </p:sp>
      <p:pic>
        <p:nvPicPr>
          <p:cNvPr id="1026" name="Picture 2" descr="C:\Users\Iza\Documents\STUDIOLOGIA\MATERIAŁY GRAFICZNE\Sleepless-ey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97152"/>
            <a:ext cx="153055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46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1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/>
              <a:t>6. PRZYCZYNA I SKUTEK (2)</a:t>
            </a:r>
          </a:p>
          <a:p>
            <a:pPr marL="0" indent="0" algn="ctr">
              <a:buNone/>
            </a:pPr>
            <a:r>
              <a:rPr lang="pl-PL" sz="2800" dirty="0"/>
              <a:t>Parafrazowanie (różne słowa, ten sam sens).</a:t>
            </a:r>
          </a:p>
          <a:p>
            <a:pPr marL="0" indent="0">
              <a:buNone/>
            </a:pPr>
            <a:r>
              <a:rPr lang="pl-PL" sz="2800" dirty="0"/>
              <a:t>Jakie są </a:t>
            </a:r>
            <a:r>
              <a:rPr lang="pl-PL" sz="2800" dirty="0">
                <a:solidFill>
                  <a:srgbClr val="7030A0"/>
                </a:solidFill>
              </a:rPr>
              <a:t>skutki</a:t>
            </a:r>
            <a:r>
              <a:rPr lang="pl-PL" sz="2800" dirty="0"/>
              <a:t> chronicznego niewyspania?</a:t>
            </a:r>
          </a:p>
          <a:p>
            <a:pPr marL="0" indent="0">
              <a:buNone/>
            </a:pPr>
            <a:r>
              <a:rPr lang="pl-PL" sz="2800" dirty="0"/>
              <a:t>	    </a:t>
            </a:r>
            <a:r>
              <a:rPr lang="pl-PL" sz="2800" dirty="0">
                <a:solidFill>
                  <a:srgbClr val="7030A0"/>
                </a:solidFill>
              </a:rPr>
              <a:t>=</a:t>
            </a:r>
            <a:r>
              <a:rPr lang="pl-PL" sz="2800" dirty="0"/>
              <a:t> </a:t>
            </a:r>
            <a:r>
              <a:rPr lang="pl-PL" sz="2800" dirty="0">
                <a:solidFill>
                  <a:srgbClr val="7030A0"/>
                </a:solidFill>
              </a:rPr>
              <a:t>konsekwencje </a:t>
            </a:r>
          </a:p>
          <a:p>
            <a:pPr marL="0" indent="0">
              <a:buNone/>
            </a:pPr>
            <a:r>
              <a:rPr lang="pl-PL" sz="2800" dirty="0">
                <a:solidFill>
                  <a:srgbClr val="7030A0"/>
                </a:solidFill>
              </a:rPr>
              <a:t>              = efekty </a:t>
            </a:r>
          </a:p>
          <a:p>
            <a:pPr marL="0" indent="0">
              <a:buNone/>
            </a:pPr>
            <a:r>
              <a:rPr lang="pl-PL" sz="2800" dirty="0"/>
              <a:t>1. Zbyt krótki sen </a:t>
            </a:r>
            <a:r>
              <a:rPr lang="pl-PL" sz="2800" dirty="0">
                <a:solidFill>
                  <a:srgbClr val="7030A0"/>
                </a:solidFill>
              </a:rPr>
              <a:t>powoduje</a:t>
            </a:r>
            <a:r>
              <a:rPr lang="pl-PL" sz="2800" dirty="0"/>
              <a:t> </a:t>
            </a:r>
            <a:r>
              <a:rPr lang="pl-PL" sz="2800" dirty="0">
                <a:solidFill>
                  <a:srgbClr val="7030A0"/>
                </a:solidFill>
              </a:rPr>
              <a:t>+ B</a:t>
            </a:r>
            <a:r>
              <a:rPr lang="pl-PL" sz="2800" dirty="0"/>
              <a:t> osłabienie serca.</a:t>
            </a:r>
          </a:p>
          <a:p>
            <a:pPr marL="0" indent="0">
              <a:buNone/>
            </a:pPr>
            <a:r>
              <a:rPr lang="pl-PL" sz="2800" dirty="0"/>
              <a:t>		      	</a:t>
            </a:r>
            <a:r>
              <a:rPr lang="pl-PL" sz="2800" dirty="0">
                <a:solidFill>
                  <a:srgbClr val="7030A0"/>
                </a:solidFill>
              </a:rPr>
              <a:t>wywołuje + B </a:t>
            </a:r>
            <a:r>
              <a:rPr lang="pl-PL" sz="2800" dirty="0"/>
              <a:t>osłabienie serca.</a:t>
            </a:r>
            <a:endParaRPr lang="pl-PL" sz="28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pl-PL" sz="2800" dirty="0"/>
              <a:t>			</a:t>
            </a:r>
            <a:r>
              <a:rPr lang="pl-PL" sz="2800" dirty="0">
                <a:solidFill>
                  <a:srgbClr val="7030A0"/>
                </a:solidFill>
              </a:rPr>
              <a:t>prowadzi do </a:t>
            </a:r>
            <a:r>
              <a:rPr lang="pl-PL" sz="2800" dirty="0"/>
              <a:t>osłabienia serca.</a:t>
            </a:r>
          </a:p>
          <a:p>
            <a:pPr marL="0" indent="0">
              <a:buNone/>
            </a:pPr>
            <a:r>
              <a:rPr lang="pl-PL" sz="2800" dirty="0"/>
              <a:t>			</a:t>
            </a:r>
            <a:r>
              <a:rPr lang="pl-PL" sz="2800" dirty="0">
                <a:solidFill>
                  <a:srgbClr val="7030A0"/>
                </a:solidFill>
              </a:rPr>
              <a:t>skutkuje + N </a:t>
            </a:r>
            <a:r>
              <a:rPr lang="pl-PL" sz="2800" dirty="0"/>
              <a:t>osłabieniem serca.</a:t>
            </a: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pl-PL" dirty="0"/>
              <a:t>CZĘŚĆ I: STRUKTURY JĘZYKOWE </a:t>
            </a:r>
          </a:p>
        </p:txBody>
      </p:sp>
      <p:sp>
        <p:nvSpPr>
          <p:cNvPr id="7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7632848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pic>
        <p:nvPicPr>
          <p:cNvPr id="1026" name="Picture 2" descr="C:\Users\Iza\Documents\STUDIOLOGIA\MATERIAŁY GRAFICZNE\152849249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65104"/>
            <a:ext cx="2016224" cy="167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Iza\Documents\STUDIOLOGIA\MATERIAŁY GRAFICZNE\Sleepless-ey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204864"/>
            <a:ext cx="153055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4788024" y="2852936"/>
            <a:ext cx="208823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rgbClr val="C00000"/>
                </a:solidFill>
              </a:rPr>
              <a:t>P </a:t>
            </a:r>
            <a:r>
              <a:rPr lang="pl-PL" sz="4800" b="1" dirty="0">
                <a:solidFill>
                  <a:srgbClr val="C00000"/>
                </a:solidFill>
                <a:sym typeface="Symbol"/>
              </a:rPr>
              <a:t> S</a:t>
            </a:r>
            <a:endParaRPr lang="pl-PL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4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/>
              <a:t>6. PRZYCZYNA I SKUTEK (3)</a:t>
            </a:r>
          </a:p>
          <a:p>
            <a:pPr marL="0" indent="0" algn="ctr">
              <a:buNone/>
            </a:pPr>
            <a:r>
              <a:rPr lang="pl-PL" dirty="0"/>
              <a:t>Parafrazowanie (różne słowa, ten sam sens).</a:t>
            </a:r>
          </a:p>
          <a:p>
            <a:pPr marL="0" indent="0">
              <a:buNone/>
            </a:pPr>
            <a:r>
              <a:rPr lang="pl-PL" dirty="0"/>
              <a:t>Jakie są </a:t>
            </a:r>
            <a:r>
              <a:rPr lang="pl-PL" dirty="0">
                <a:solidFill>
                  <a:srgbClr val="7030A0"/>
                </a:solidFill>
              </a:rPr>
              <a:t>skutki</a:t>
            </a:r>
            <a:r>
              <a:rPr lang="pl-PL" dirty="0"/>
              <a:t> chronicznego niewyspania?</a:t>
            </a:r>
          </a:p>
          <a:p>
            <a:pPr marL="0" indent="0">
              <a:buNone/>
            </a:pPr>
            <a:r>
              <a:rPr lang="pl-PL" dirty="0"/>
              <a:t>	    </a:t>
            </a:r>
            <a:r>
              <a:rPr lang="pl-PL" dirty="0">
                <a:solidFill>
                  <a:srgbClr val="7030A0"/>
                </a:solidFill>
              </a:rPr>
              <a:t>=</a:t>
            </a:r>
            <a:r>
              <a:rPr lang="pl-PL" dirty="0"/>
              <a:t> </a:t>
            </a:r>
            <a:r>
              <a:rPr lang="pl-PL" dirty="0">
                <a:solidFill>
                  <a:srgbClr val="7030A0"/>
                </a:solidFill>
              </a:rPr>
              <a:t>konsekwencje </a:t>
            </a:r>
          </a:p>
          <a:p>
            <a:pPr marL="0" indent="0">
              <a:buNone/>
            </a:pPr>
            <a:r>
              <a:rPr lang="pl-PL" dirty="0">
                <a:solidFill>
                  <a:srgbClr val="7030A0"/>
                </a:solidFill>
              </a:rPr>
              <a:t>              = efekty </a:t>
            </a:r>
          </a:p>
          <a:p>
            <a:pPr marL="0" indent="0">
              <a:buNone/>
            </a:pPr>
            <a:r>
              <a:rPr lang="pl-PL" dirty="0"/>
              <a:t>2. Zbyt krótki sen	</a:t>
            </a:r>
          </a:p>
          <a:p>
            <a:r>
              <a:rPr lang="pl-PL" dirty="0">
                <a:solidFill>
                  <a:srgbClr val="7030A0"/>
                </a:solidFill>
              </a:rPr>
              <a:t>ma</a:t>
            </a:r>
            <a:r>
              <a:rPr lang="pl-PL" dirty="0"/>
              <a:t> negatywny </a:t>
            </a:r>
            <a:r>
              <a:rPr lang="pl-PL" dirty="0">
                <a:solidFill>
                  <a:srgbClr val="7030A0"/>
                </a:solidFill>
              </a:rPr>
              <a:t>wpływ na + B </a:t>
            </a:r>
            <a:r>
              <a:rPr lang="pl-PL" dirty="0"/>
              <a:t>pracę naszego systemu immunologicznego. </a:t>
            </a:r>
          </a:p>
          <a:p>
            <a:r>
              <a:rPr lang="pl-PL" dirty="0"/>
              <a:t>negatywnie </a:t>
            </a:r>
            <a:r>
              <a:rPr lang="pl-PL" dirty="0">
                <a:solidFill>
                  <a:srgbClr val="7030A0"/>
                </a:solidFill>
              </a:rPr>
              <a:t>wpływa na + B</a:t>
            </a:r>
          </a:p>
          <a:p>
            <a:r>
              <a:rPr lang="pl-PL" dirty="0"/>
              <a:t>negatywnie </a:t>
            </a:r>
            <a:r>
              <a:rPr lang="pl-PL" dirty="0">
                <a:solidFill>
                  <a:srgbClr val="7030A0"/>
                </a:solidFill>
              </a:rPr>
              <a:t>oddziałuje na + B</a:t>
            </a:r>
          </a:p>
          <a:p>
            <a:r>
              <a:rPr lang="pl-PL" dirty="0"/>
              <a:t>negatywnie </a:t>
            </a:r>
            <a:r>
              <a:rPr lang="pl-PL" dirty="0">
                <a:solidFill>
                  <a:srgbClr val="7030A0"/>
                </a:solidFill>
              </a:rPr>
              <a:t>kształtuje + B </a:t>
            </a: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pl-PL" dirty="0"/>
              <a:t>CZĘŚĆ I: STRUKTURY JĘZYKOWE </a:t>
            </a:r>
          </a:p>
        </p:txBody>
      </p:sp>
      <p:sp>
        <p:nvSpPr>
          <p:cNvPr id="7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7632848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pic>
        <p:nvPicPr>
          <p:cNvPr id="8" name="Picture 2" descr="C:\Users\Iza\Documents\STUDIOLOGIA\MATERIAŁY GRAFICZNE\Sleepless-ey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92896"/>
            <a:ext cx="153055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5994501" y="5013176"/>
            <a:ext cx="208823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rgbClr val="C00000"/>
                </a:solidFill>
              </a:rPr>
              <a:t>P </a:t>
            </a:r>
            <a:r>
              <a:rPr lang="pl-PL" sz="4800" b="1" dirty="0">
                <a:solidFill>
                  <a:srgbClr val="C00000"/>
                </a:solidFill>
                <a:sym typeface="Symbol"/>
              </a:rPr>
              <a:t> S</a:t>
            </a:r>
            <a:endParaRPr lang="pl-PL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2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62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/>
              <a:t>6. PRZYCZYNA I SKUTEK (4)</a:t>
            </a:r>
          </a:p>
          <a:p>
            <a:pPr marL="0" indent="0" algn="ctr">
              <a:buNone/>
            </a:pPr>
            <a:r>
              <a:rPr lang="pl-PL" dirty="0"/>
              <a:t>Parafrazowanie (różne słowa, ten sam sens).</a:t>
            </a:r>
          </a:p>
          <a:p>
            <a:pPr marL="0" indent="0">
              <a:buNone/>
            </a:pPr>
            <a:r>
              <a:rPr lang="pl-PL" dirty="0"/>
              <a:t>Jakie są </a:t>
            </a:r>
            <a:r>
              <a:rPr lang="pl-PL" dirty="0">
                <a:solidFill>
                  <a:srgbClr val="7030A0"/>
                </a:solidFill>
              </a:rPr>
              <a:t>skutki</a:t>
            </a:r>
            <a:r>
              <a:rPr lang="pl-PL" dirty="0"/>
              <a:t> chronicznego niewyspania?</a:t>
            </a:r>
          </a:p>
          <a:p>
            <a:pPr marL="0" indent="0">
              <a:buNone/>
            </a:pPr>
            <a:r>
              <a:rPr lang="pl-PL" dirty="0"/>
              <a:t>	    </a:t>
            </a:r>
            <a:r>
              <a:rPr lang="pl-PL" dirty="0">
                <a:solidFill>
                  <a:srgbClr val="7030A0"/>
                </a:solidFill>
              </a:rPr>
              <a:t>=</a:t>
            </a:r>
            <a:r>
              <a:rPr lang="pl-PL" dirty="0"/>
              <a:t> </a:t>
            </a:r>
            <a:r>
              <a:rPr lang="pl-PL" dirty="0">
                <a:solidFill>
                  <a:srgbClr val="7030A0"/>
                </a:solidFill>
              </a:rPr>
              <a:t>konsekwencje </a:t>
            </a:r>
          </a:p>
          <a:p>
            <a:pPr marL="0" indent="0">
              <a:buNone/>
            </a:pPr>
            <a:r>
              <a:rPr lang="pl-PL" dirty="0">
                <a:solidFill>
                  <a:srgbClr val="7030A0"/>
                </a:solidFill>
              </a:rPr>
              <a:t>              = efekty </a:t>
            </a:r>
          </a:p>
          <a:p>
            <a:pPr marL="0" indent="0">
              <a:buNone/>
            </a:pPr>
            <a:r>
              <a:rPr lang="pl-PL" dirty="0"/>
              <a:t>3. Bóle głowy </a:t>
            </a:r>
            <a:r>
              <a:rPr lang="pl-PL" dirty="0">
                <a:solidFill>
                  <a:srgbClr val="7030A0"/>
                </a:solidFill>
              </a:rPr>
              <a:t>wynikają z + D </a:t>
            </a:r>
            <a:r>
              <a:rPr lang="pl-PL" dirty="0"/>
              <a:t>niewyspania.</a:t>
            </a:r>
          </a:p>
          <a:p>
            <a:pPr marL="0" indent="0">
              <a:buNone/>
            </a:pPr>
            <a:r>
              <a:rPr lang="pl-PL" dirty="0"/>
              <a:t>    Bóle głowy powstają 	</a:t>
            </a:r>
            <a:r>
              <a:rPr lang="pl-PL" dirty="0">
                <a:solidFill>
                  <a:srgbClr val="7030A0"/>
                </a:solidFill>
              </a:rPr>
              <a:t>w wyniku + D </a:t>
            </a:r>
            <a:r>
              <a:rPr lang="pl-PL" dirty="0"/>
              <a:t>niewyspania.</a:t>
            </a:r>
          </a:p>
          <a:p>
            <a:pPr marL="0" indent="0">
              <a:buNone/>
            </a:pPr>
            <a:r>
              <a:rPr lang="pl-PL" dirty="0"/>
              <a:t>				</a:t>
            </a:r>
            <a:r>
              <a:rPr lang="pl-PL" dirty="0">
                <a:solidFill>
                  <a:srgbClr val="7030A0"/>
                </a:solidFill>
              </a:rPr>
              <a:t>wskutek + D </a:t>
            </a:r>
            <a:r>
              <a:rPr lang="pl-PL" dirty="0"/>
              <a:t>niewyspania.</a:t>
            </a:r>
          </a:p>
          <a:p>
            <a:pPr marL="0" indent="0">
              <a:buNone/>
            </a:pPr>
            <a:r>
              <a:rPr lang="pl-PL" dirty="0"/>
              <a:t>				</a:t>
            </a:r>
            <a:r>
              <a:rPr lang="pl-PL" dirty="0">
                <a:solidFill>
                  <a:srgbClr val="7030A0"/>
                </a:solidFill>
              </a:rPr>
              <a:t>z powodu + D</a:t>
            </a:r>
            <a:r>
              <a:rPr lang="pl-PL" dirty="0"/>
              <a:t> …</a:t>
            </a:r>
          </a:p>
          <a:p>
            <a:pPr marL="0" indent="0">
              <a:buNone/>
            </a:pPr>
            <a:r>
              <a:rPr lang="pl-PL" dirty="0"/>
              <a:t>				</a:t>
            </a:r>
            <a:r>
              <a:rPr lang="pl-PL" dirty="0">
                <a:solidFill>
                  <a:srgbClr val="7030A0"/>
                </a:solidFill>
              </a:rPr>
              <a:t>w efekcie + D</a:t>
            </a:r>
            <a:r>
              <a:rPr lang="pl-PL" dirty="0"/>
              <a:t> …</a:t>
            </a:r>
          </a:p>
          <a:p>
            <a:pPr marL="0" indent="0">
              <a:buNone/>
            </a:pPr>
            <a:r>
              <a:rPr lang="pl-PL" dirty="0"/>
              <a:t>				</a:t>
            </a:r>
            <a:r>
              <a:rPr lang="pl-PL" dirty="0">
                <a:solidFill>
                  <a:srgbClr val="7030A0"/>
                </a:solidFill>
              </a:rPr>
              <a:t>w konsekwencji + D </a:t>
            </a:r>
            <a:r>
              <a:rPr lang="pl-PL" dirty="0"/>
              <a:t>…</a:t>
            </a: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pl-PL" dirty="0"/>
              <a:t>CZĘŚĆ I: STRUKTURY JĘZYKOWE </a:t>
            </a:r>
          </a:p>
        </p:txBody>
      </p:sp>
      <p:sp>
        <p:nvSpPr>
          <p:cNvPr id="7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7632848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pic>
        <p:nvPicPr>
          <p:cNvPr id="8" name="Picture 2" descr="C:\Users\Iza\Documents\STUDIOLOGIA\MATERIAŁY GRAFICZNE\Sleepless-ey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76872"/>
            <a:ext cx="153055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1115616" y="4869160"/>
            <a:ext cx="208823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rgbClr val="C00000"/>
                </a:solidFill>
              </a:rPr>
              <a:t>S </a:t>
            </a:r>
            <a:r>
              <a:rPr lang="pl-PL" sz="4800" b="1" dirty="0">
                <a:solidFill>
                  <a:srgbClr val="C00000"/>
                </a:solidFill>
                <a:sym typeface="Symbol"/>
              </a:rPr>
              <a:t> P</a:t>
            </a:r>
            <a:endParaRPr lang="pl-PL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1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CZĘŚĆ I: STRUKTURY JĘZYKOWE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7632848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"/>
          </p:nvPr>
        </p:nvSpPr>
        <p:spPr>
          <a:xfrm>
            <a:off x="215516" y="1219200"/>
            <a:ext cx="8712968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/>
              <a:t>7. PORÓWNYWANIE (1) </a:t>
            </a:r>
          </a:p>
          <a:p>
            <a:pPr marL="0" indent="0" algn="ctr">
              <a:buNone/>
            </a:pPr>
            <a:r>
              <a:rPr lang="pl-PL" sz="2800" dirty="0"/>
              <a:t>Parafrazowanie (różne słowa, ten sam sens)</a:t>
            </a:r>
          </a:p>
          <a:p>
            <a:pPr marL="0" indent="0" algn="ctr">
              <a:buNone/>
            </a:pPr>
            <a:r>
              <a:rPr lang="pl-PL" sz="2800" dirty="0"/>
              <a:t>student pierwszego roku vs student ostatniego roku</a:t>
            </a:r>
          </a:p>
          <a:p>
            <a:pPr marL="0" indent="0" algn="just">
              <a:buNone/>
            </a:pPr>
            <a:r>
              <a:rPr lang="pl-PL" sz="2800" dirty="0"/>
              <a:t>1. PODOBIEŃSTWA</a:t>
            </a:r>
          </a:p>
          <a:p>
            <a:pPr algn="just"/>
            <a:r>
              <a:rPr lang="pl-PL" sz="2800" dirty="0"/>
              <a:t>Student 1. roku </a:t>
            </a:r>
            <a:r>
              <a:rPr lang="pl-PL" sz="2800" dirty="0">
                <a:solidFill>
                  <a:srgbClr val="7030A0"/>
                </a:solidFill>
              </a:rPr>
              <a:t>podobnie jak </a:t>
            </a:r>
            <a:r>
              <a:rPr lang="pl-PL" sz="2800" dirty="0"/>
              <a:t>student ostatniego roku ma zajęcia i sesję egzaminacyjną.</a:t>
            </a:r>
          </a:p>
          <a:p>
            <a:pPr algn="just"/>
            <a:r>
              <a:rPr lang="pl-PL" sz="2800" dirty="0">
                <a:solidFill>
                  <a:srgbClr val="7030A0"/>
                </a:solidFill>
              </a:rPr>
              <a:t>Zarówno</a:t>
            </a:r>
            <a:r>
              <a:rPr lang="pl-PL" sz="2800" dirty="0"/>
              <a:t> student 1. roku, </a:t>
            </a:r>
            <a:r>
              <a:rPr lang="pl-PL" sz="2800" dirty="0">
                <a:solidFill>
                  <a:srgbClr val="7030A0"/>
                </a:solidFill>
              </a:rPr>
              <a:t>jak i </a:t>
            </a:r>
            <a:r>
              <a:rPr lang="pl-PL" sz="2800" dirty="0"/>
              <a:t>student ostatniego </a:t>
            </a:r>
            <a:r>
              <a:rPr lang="pl-PL" sz="2800"/>
              <a:t>roku mają </a:t>
            </a:r>
            <a:r>
              <a:rPr lang="pl-PL" sz="2800" dirty="0"/>
              <a:t>zajęcia i sesję egzaminacyjną. </a:t>
            </a:r>
          </a:p>
          <a:p>
            <a:pPr algn="just"/>
            <a:r>
              <a:rPr lang="pl-PL" sz="2800" dirty="0"/>
              <a:t>Zajęcia i sesja egzaminacyjna </a:t>
            </a:r>
            <a:r>
              <a:rPr lang="pl-PL" sz="2800" dirty="0">
                <a:solidFill>
                  <a:srgbClr val="7030A0"/>
                </a:solidFill>
              </a:rPr>
              <a:t>są wspólne dla </a:t>
            </a:r>
            <a:r>
              <a:rPr lang="pl-PL" sz="2800" dirty="0"/>
              <a:t>wszystkich studentów. </a:t>
            </a:r>
          </a:p>
          <a:p>
            <a:pPr marL="0" indent="0" algn="just">
              <a:buNone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44491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CZĘŚĆ I: STRUKTURY JĘZYKOWE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7632848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"/>
          </p:nvPr>
        </p:nvSpPr>
        <p:spPr>
          <a:xfrm>
            <a:off x="251647" y="1219200"/>
            <a:ext cx="8640706" cy="493776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2650" b="1" dirty="0"/>
              <a:t>7. </a:t>
            </a:r>
            <a:r>
              <a:rPr lang="pl-PL" sz="2800" b="1" dirty="0"/>
              <a:t>PORÓWNYWANIE (2)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800" dirty="0"/>
              <a:t>Parafrazowanie (różne słowa, ten sam sens)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800" dirty="0"/>
              <a:t>student pierwszego roku vs student ostatniego roku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800" dirty="0"/>
              <a:t>2. RÓŻNICE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800" dirty="0"/>
              <a:t>Student ostatniego roku </a:t>
            </a:r>
          </a:p>
          <a:p>
            <a:pPr algn="just">
              <a:spcBef>
                <a:spcPts val="0"/>
              </a:spcBef>
            </a:pPr>
            <a:r>
              <a:rPr lang="pl-PL" sz="2800" dirty="0">
                <a:solidFill>
                  <a:srgbClr val="7030A0"/>
                </a:solidFill>
              </a:rPr>
              <a:t>w odróżnieniu od </a:t>
            </a:r>
            <a:r>
              <a:rPr lang="pl-PL" sz="2800" dirty="0"/>
              <a:t>studenta pierwszego roku ma 					 seminarium magisterskie.</a:t>
            </a:r>
          </a:p>
          <a:p>
            <a:pPr algn="just">
              <a:spcBef>
                <a:spcPts val="0"/>
              </a:spcBef>
            </a:pPr>
            <a:r>
              <a:rPr lang="pl-PL" sz="2800" dirty="0">
                <a:solidFill>
                  <a:srgbClr val="7030A0"/>
                </a:solidFill>
              </a:rPr>
              <a:t>przeciwnie do </a:t>
            </a:r>
            <a:r>
              <a:rPr lang="pl-PL" sz="2800" dirty="0"/>
              <a:t>…</a:t>
            </a:r>
          </a:p>
          <a:p>
            <a:pPr algn="just">
              <a:spcBef>
                <a:spcPts val="0"/>
              </a:spcBef>
            </a:pPr>
            <a:r>
              <a:rPr lang="pl-PL" sz="2800" dirty="0">
                <a:solidFill>
                  <a:srgbClr val="7030A0"/>
                </a:solidFill>
              </a:rPr>
              <a:t>w opozycji do …</a:t>
            </a:r>
          </a:p>
          <a:p>
            <a:pPr algn="just">
              <a:spcBef>
                <a:spcPts val="0"/>
              </a:spcBef>
            </a:pPr>
            <a:r>
              <a:rPr lang="pl-PL" sz="2800" dirty="0">
                <a:solidFill>
                  <a:srgbClr val="7030A0"/>
                </a:solidFill>
              </a:rPr>
              <a:t>w przeciwieństwie do …</a:t>
            </a:r>
          </a:p>
          <a:p>
            <a:pPr algn="just">
              <a:spcBef>
                <a:spcPts val="0"/>
              </a:spcBef>
            </a:pPr>
            <a:r>
              <a:rPr lang="pl-PL" sz="2800" dirty="0"/>
              <a:t>Student ostatniego roku </a:t>
            </a:r>
            <a:r>
              <a:rPr lang="pl-PL" sz="2800" dirty="0">
                <a:solidFill>
                  <a:srgbClr val="7030A0"/>
                </a:solidFill>
              </a:rPr>
              <a:t>inaczej niż </a:t>
            </a:r>
            <a:r>
              <a:rPr lang="pl-PL" sz="2800" dirty="0"/>
              <a:t>student</a:t>
            </a:r>
            <a:r>
              <a:rPr lang="pl-PL" sz="2650" dirty="0"/>
              <a:t> …</a:t>
            </a:r>
          </a:p>
          <a:p>
            <a:pPr marL="0" indent="0" algn="just">
              <a:buNone/>
            </a:pPr>
            <a:endParaRPr lang="pl-PL" sz="2650" dirty="0"/>
          </a:p>
        </p:txBody>
      </p:sp>
    </p:spTree>
    <p:extLst>
      <p:ext uri="{BB962C8B-B14F-4D97-AF65-F5344CB8AC3E}">
        <p14:creationId xmlns:p14="http://schemas.microsoft.com/office/powerpoint/2010/main" val="300369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CZĘŚĆ I: STRUKTURY JĘZYKOWE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7632848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"/>
          </p:nvPr>
        </p:nvSpPr>
        <p:spPr>
          <a:xfrm>
            <a:off x="410952" y="1219200"/>
            <a:ext cx="8322096" cy="49377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800" b="1" dirty="0"/>
              <a:t>1. DEFINIOWANIE KLASYCZNE (1)</a:t>
            </a:r>
          </a:p>
          <a:p>
            <a:pPr marL="0" indent="0">
              <a:buNone/>
            </a:pPr>
            <a:r>
              <a:rPr lang="pl-PL" sz="2800" dirty="0"/>
              <a:t>A. COPULA</a:t>
            </a:r>
          </a:p>
          <a:p>
            <a:pPr marL="0" indent="0" algn="ctr">
              <a:buNone/>
            </a:pPr>
            <a:r>
              <a:rPr lang="pl-PL" sz="2800" dirty="0"/>
              <a:t>Parafrazowanie (różne słowa, ten sam sens).</a:t>
            </a:r>
          </a:p>
          <a:p>
            <a:pPr marL="0" indent="0">
              <a:buNone/>
            </a:pPr>
            <a:r>
              <a:rPr lang="pl-PL" sz="2800" dirty="0"/>
              <a:t>Student </a:t>
            </a:r>
            <a:r>
              <a:rPr lang="pl-PL" sz="2800" dirty="0">
                <a:solidFill>
                  <a:srgbClr val="00B050"/>
                </a:solidFill>
              </a:rPr>
              <a:t>jest to </a:t>
            </a:r>
            <a:r>
              <a:rPr lang="pl-PL" sz="2800" dirty="0"/>
              <a:t>osoba, która kształci się na uczelni.</a:t>
            </a:r>
          </a:p>
          <a:p>
            <a:r>
              <a:rPr lang="pl-PL" sz="2800" dirty="0"/>
              <a:t>M + jest to + M</a:t>
            </a:r>
          </a:p>
          <a:p>
            <a:pPr marL="0" indent="0">
              <a:buNone/>
            </a:pPr>
            <a:r>
              <a:rPr lang="pl-PL" sz="2800" dirty="0"/>
              <a:t>Student</a:t>
            </a:r>
            <a:r>
              <a:rPr lang="pl-PL" sz="2800" dirty="0">
                <a:solidFill>
                  <a:srgbClr val="FF0000"/>
                </a:solidFill>
              </a:rPr>
              <a:t>em</a:t>
            </a:r>
            <a:r>
              <a:rPr lang="pl-PL" sz="2800" dirty="0"/>
              <a:t> </a:t>
            </a:r>
            <a:r>
              <a:rPr lang="pl-PL" sz="2800" dirty="0">
                <a:solidFill>
                  <a:srgbClr val="00B050"/>
                </a:solidFill>
              </a:rPr>
              <a:t>nazywamy (nazywa się)</a:t>
            </a:r>
            <a:r>
              <a:rPr lang="pl-PL" sz="2800" dirty="0"/>
              <a:t> osobę, …</a:t>
            </a:r>
          </a:p>
          <a:p>
            <a:r>
              <a:rPr lang="pl-PL" sz="2800" dirty="0"/>
              <a:t>N + nazywamy (nazywa się) + B</a:t>
            </a:r>
          </a:p>
          <a:p>
            <a:pPr marL="0" indent="0">
              <a:buNone/>
            </a:pPr>
            <a:r>
              <a:rPr lang="pl-PL" sz="2800" dirty="0"/>
              <a:t>Student </a:t>
            </a:r>
            <a:r>
              <a:rPr lang="pl-PL" sz="2800" dirty="0">
                <a:solidFill>
                  <a:srgbClr val="00B050"/>
                </a:solidFill>
              </a:rPr>
              <a:t>oznacza</a:t>
            </a:r>
            <a:r>
              <a:rPr lang="pl-PL" sz="2800" dirty="0"/>
              <a:t> osob</a:t>
            </a:r>
            <a:r>
              <a:rPr lang="pl-PL" sz="2800" dirty="0">
                <a:solidFill>
                  <a:srgbClr val="FF0000"/>
                </a:solidFill>
              </a:rPr>
              <a:t>ę</a:t>
            </a:r>
            <a:r>
              <a:rPr lang="pl-PL" sz="2800" dirty="0"/>
              <a:t>, …</a:t>
            </a:r>
          </a:p>
          <a:p>
            <a:r>
              <a:rPr lang="pl-PL" sz="2800" dirty="0"/>
              <a:t>M + oznacza + B</a:t>
            </a:r>
          </a:p>
          <a:p>
            <a:pPr marL="0" indent="0">
              <a:buNone/>
            </a:pPr>
            <a:r>
              <a:rPr lang="pl-PL" sz="2800" dirty="0"/>
              <a:t>Student</a:t>
            </a:r>
            <a:r>
              <a:rPr lang="pl-PL" sz="2800" dirty="0">
                <a:solidFill>
                  <a:srgbClr val="FF0000"/>
                </a:solidFill>
              </a:rPr>
              <a:t>a</a:t>
            </a:r>
            <a:r>
              <a:rPr lang="pl-PL" sz="2800" dirty="0"/>
              <a:t> </a:t>
            </a:r>
            <a:r>
              <a:rPr lang="pl-PL" sz="2800" dirty="0">
                <a:solidFill>
                  <a:srgbClr val="00B050"/>
                </a:solidFill>
              </a:rPr>
              <a:t>należy rozumieć jako </a:t>
            </a:r>
            <a:r>
              <a:rPr lang="pl-PL" sz="2800" dirty="0"/>
              <a:t>osob</a:t>
            </a:r>
            <a:r>
              <a:rPr lang="pl-PL" sz="2800" dirty="0">
                <a:solidFill>
                  <a:srgbClr val="FF0000"/>
                </a:solidFill>
              </a:rPr>
              <a:t>ę</a:t>
            </a:r>
            <a:r>
              <a:rPr lang="pl-PL" sz="2800" dirty="0"/>
              <a:t>, …</a:t>
            </a:r>
          </a:p>
          <a:p>
            <a:r>
              <a:rPr lang="pl-PL" sz="2800" dirty="0"/>
              <a:t>B + należy rozumieć jako + B</a:t>
            </a:r>
          </a:p>
          <a:p>
            <a:pPr marL="0" indent="0">
              <a:buNone/>
            </a:pPr>
            <a:r>
              <a:rPr lang="pl-PL" sz="2800" dirty="0"/>
              <a:t>Student</a:t>
            </a:r>
            <a:r>
              <a:rPr lang="pl-PL" sz="2800" dirty="0">
                <a:solidFill>
                  <a:srgbClr val="FF0000"/>
                </a:solidFill>
              </a:rPr>
              <a:t>a</a:t>
            </a:r>
            <a:r>
              <a:rPr lang="pl-PL" sz="2800" dirty="0"/>
              <a:t> </a:t>
            </a:r>
            <a:r>
              <a:rPr lang="pl-PL" sz="2800" dirty="0">
                <a:solidFill>
                  <a:srgbClr val="00B050"/>
                </a:solidFill>
              </a:rPr>
              <a:t>definiujemy (definiuje się) jako </a:t>
            </a:r>
            <a:r>
              <a:rPr lang="pl-PL" sz="2800" dirty="0"/>
              <a:t>osob</a:t>
            </a:r>
            <a:r>
              <a:rPr lang="pl-PL" sz="2800" dirty="0">
                <a:solidFill>
                  <a:srgbClr val="FF0000"/>
                </a:solidFill>
              </a:rPr>
              <a:t>ę</a:t>
            </a:r>
            <a:r>
              <a:rPr lang="pl-PL" sz="2800" dirty="0"/>
              <a:t>, …</a:t>
            </a:r>
          </a:p>
          <a:p>
            <a:r>
              <a:rPr lang="pl-PL" sz="2800" dirty="0"/>
              <a:t>B + definiujemy (definiuje się) jako + B </a:t>
            </a:r>
          </a:p>
          <a:p>
            <a:endParaRPr lang="pl-PL" sz="2800" dirty="0"/>
          </a:p>
          <a:p>
            <a:endParaRPr lang="pl-PL" sz="2800" dirty="0"/>
          </a:p>
          <a:p>
            <a:pPr marL="0" indent="0">
              <a:buNone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25322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CZĘŚĆ I: STRUKTURY JĘZYKOWE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7632848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"/>
          </p:nvPr>
        </p:nvSpPr>
        <p:spPr>
          <a:xfrm>
            <a:off x="251647" y="1219200"/>
            <a:ext cx="8640706" cy="49377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2900" b="1" dirty="0"/>
              <a:t>7. PORÓWNYWANIE (3)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900" dirty="0"/>
              <a:t>Parafrazowanie (różne słowa, ten sam sens)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900" dirty="0"/>
              <a:t>student pierwszego roku vs student ostatniego roku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900" dirty="0"/>
              <a:t>2. RÓŻNICE</a:t>
            </a:r>
          </a:p>
          <a:p>
            <a:pPr algn="just">
              <a:spcBef>
                <a:spcPts val="0"/>
              </a:spcBef>
            </a:pPr>
            <a:r>
              <a:rPr lang="pl-PL" sz="2900" dirty="0"/>
              <a:t>Student ostatniego roku ma seminarium magisterskie, </a:t>
            </a:r>
            <a:r>
              <a:rPr lang="pl-PL" sz="2900" dirty="0">
                <a:solidFill>
                  <a:srgbClr val="7030A0"/>
                </a:solidFill>
              </a:rPr>
              <a:t>natomiast</a:t>
            </a:r>
            <a:r>
              <a:rPr lang="pl-PL" sz="2900" dirty="0"/>
              <a:t> </a:t>
            </a:r>
            <a:r>
              <a:rPr lang="pl-PL" sz="2900" dirty="0">
                <a:solidFill>
                  <a:srgbClr val="7030A0"/>
                </a:solidFill>
              </a:rPr>
              <a:t>= zaś </a:t>
            </a:r>
            <a:r>
              <a:rPr lang="pl-PL" sz="2900" dirty="0"/>
              <a:t>student pierwszego roku – nie. </a:t>
            </a:r>
          </a:p>
          <a:p>
            <a:pPr algn="just">
              <a:spcBef>
                <a:spcPts val="0"/>
              </a:spcBef>
            </a:pPr>
            <a:r>
              <a:rPr lang="pl-PL" sz="2900" dirty="0"/>
              <a:t>Student ostatniego roku </a:t>
            </a:r>
            <a:r>
              <a:rPr lang="pl-PL" sz="2900" dirty="0">
                <a:solidFill>
                  <a:srgbClr val="7030A0"/>
                </a:solidFill>
              </a:rPr>
              <a:t>różni się od</a:t>
            </a:r>
            <a:r>
              <a:rPr lang="pl-PL" sz="2900" dirty="0"/>
              <a:t> studenta pierwszego roku </a:t>
            </a:r>
            <a:r>
              <a:rPr lang="pl-PL" sz="2900" dirty="0">
                <a:solidFill>
                  <a:srgbClr val="7030A0"/>
                </a:solidFill>
              </a:rPr>
              <a:t>tym, że </a:t>
            </a:r>
            <a:r>
              <a:rPr lang="pl-PL" sz="2900" dirty="0"/>
              <a:t>pierwszy ma seminarium magisterskie, a drugi – nie.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2900" dirty="0"/>
          </a:p>
        </p:txBody>
      </p:sp>
    </p:spTree>
    <p:extLst>
      <p:ext uri="{BB962C8B-B14F-4D97-AF65-F5344CB8AC3E}">
        <p14:creationId xmlns:p14="http://schemas.microsoft.com/office/powerpoint/2010/main" val="231603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CZĘŚĆ I: STRUKTURY JĘZYKOWE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7632848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"/>
          </p:nvPr>
        </p:nvSpPr>
        <p:spPr>
          <a:xfrm>
            <a:off x="644978" y="1219200"/>
            <a:ext cx="7854044" cy="49377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2800" b="1" dirty="0"/>
              <a:t>8. PRZEDSTAWIANIE DANYCH</a:t>
            </a:r>
          </a:p>
          <a:p>
            <a:pPr marL="0" indent="0" algn="ctr">
              <a:buNone/>
            </a:pPr>
            <a:r>
              <a:rPr lang="pl-PL" sz="2800" dirty="0"/>
              <a:t>Parafrazowanie (różne słowa, ten sam sens)</a:t>
            </a:r>
          </a:p>
          <a:p>
            <a:pPr marL="0" indent="0">
              <a:buNone/>
            </a:pPr>
            <a:r>
              <a:rPr lang="pl-PL" sz="2800" dirty="0"/>
              <a:t>Cena 	</a:t>
            </a:r>
            <a:r>
              <a:rPr lang="pl-PL" sz="2800" dirty="0">
                <a:solidFill>
                  <a:srgbClr val="7030A0"/>
                </a:solidFill>
              </a:rPr>
              <a:t>zwiększa się</a:t>
            </a:r>
            <a:r>
              <a:rPr lang="pl-PL" sz="2800" dirty="0"/>
              <a:t>. </a:t>
            </a:r>
            <a:r>
              <a:rPr lang="pl-PL" sz="2800" dirty="0">
                <a:sym typeface="Wingdings 3"/>
              </a:rPr>
              <a:t></a:t>
            </a:r>
            <a:r>
              <a:rPr lang="pl-PL" sz="2800" dirty="0"/>
              <a:t>         </a:t>
            </a:r>
          </a:p>
          <a:p>
            <a:pPr marL="0" indent="0">
              <a:buNone/>
            </a:pPr>
            <a:r>
              <a:rPr lang="pl-PL" sz="2800" dirty="0">
                <a:solidFill>
                  <a:srgbClr val="7030A0"/>
                </a:solidFill>
              </a:rPr>
              <a:t>	rośnie</a:t>
            </a:r>
            <a:r>
              <a:rPr lang="pl-PL" sz="2800" dirty="0"/>
              <a:t>. </a:t>
            </a:r>
          </a:p>
          <a:p>
            <a:pPr marL="0" indent="0">
              <a:buNone/>
            </a:pPr>
            <a:r>
              <a:rPr lang="pl-PL" sz="2800" dirty="0"/>
              <a:t>Wartość 	</a:t>
            </a:r>
            <a:r>
              <a:rPr lang="pl-PL" sz="2800" dirty="0">
                <a:solidFill>
                  <a:srgbClr val="7030A0"/>
                </a:solidFill>
              </a:rPr>
              <a:t>zwiększała się</a:t>
            </a:r>
            <a:r>
              <a:rPr lang="pl-PL" sz="2800" dirty="0"/>
              <a:t>. </a:t>
            </a:r>
            <a:r>
              <a:rPr lang="pl-PL" sz="2800" dirty="0">
                <a:sym typeface="Wingdings 3"/>
              </a:rPr>
              <a:t> 	</a:t>
            </a:r>
          </a:p>
          <a:p>
            <a:pPr marL="0" indent="0">
              <a:buNone/>
            </a:pPr>
            <a:r>
              <a:rPr lang="pl-PL" sz="2800" dirty="0">
                <a:sym typeface="Wingdings 3"/>
              </a:rPr>
              <a:t>		</a:t>
            </a:r>
            <a:r>
              <a:rPr lang="pl-PL" sz="2800" dirty="0">
                <a:solidFill>
                  <a:srgbClr val="7030A0"/>
                </a:solidFill>
                <a:sym typeface="Wingdings 3"/>
              </a:rPr>
              <a:t>rosła</a:t>
            </a:r>
            <a:r>
              <a:rPr lang="pl-PL" sz="2800" dirty="0">
                <a:sym typeface="Wingdings 3"/>
              </a:rPr>
              <a:t>. </a:t>
            </a:r>
          </a:p>
          <a:p>
            <a:pPr marL="0" indent="0">
              <a:buNone/>
            </a:pPr>
            <a:r>
              <a:rPr lang="pl-PL" sz="2800" dirty="0">
                <a:sym typeface="Wingdings 3"/>
              </a:rPr>
              <a:t>Wskaźnik 	</a:t>
            </a:r>
            <a:r>
              <a:rPr lang="pl-PL" sz="2800" dirty="0">
                <a:solidFill>
                  <a:srgbClr val="7030A0"/>
                </a:solidFill>
                <a:sym typeface="Wingdings 3"/>
              </a:rPr>
              <a:t>będzie się zwiększał</a:t>
            </a:r>
            <a:r>
              <a:rPr lang="pl-PL" sz="2800" dirty="0">
                <a:sym typeface="Wingdings 3"/>
              </a:rPr>
              <a:t>. </a:t>
            </a:r>
          </a:p>
          <a:p>
            <a:pPr marL="0" indent="0">
              <a:buNone/>
            </a:pPr>
            <a:r>
              <a:rPr lang="pl-PL" sz="2800" dirty="0"/>
              <a:t>		</a:t>
            </a:r>
            <a:r>
              <a:rPr lang="pl-PL" sz="2800" dirty="0">
                <a:solidFill>
                  <a:srgbClr val="7030A0"/>
                </a:solidFill>
              </a:rPr>
              <a:t>będzie rósł</a:t>
            </a:r>
            <a:r>
              <a:rPr lang="pl-PL" sz="2800" dirty="0"/>
              <a:t>. </a:t>
            </a:r>
          </a:p>
          <a:p>
            <a:pPr marL="0" indent="0">
              <a:buNone/>
            </a:pPr>
            <a:r>
              <a:rPr lang="pl-PL" sz="2800" dirty="0"/>
              <a:t>Kurs 	</a:t>
            </a:r>
            <a:r>
              <a:rPr lang="pl-PL" sz="2800" dirty="0">
                <a:solidFill>
                  <a:srgbClr val="7030A0"/>
                </a:solidFill>
              </a:rPr>
              <a:t>zwiększył się</a:t>
            </a:r>
            <a:r>
              <a:rPr lang="pl-PL" sz="2800" dirty="0"/>
              <a:t>. </a:t>
            </a:r>
            <a:r>
              <a:rPr lang="pl-PL" sz="2800" dirty="0">
                <a:sym typeface="Wingdings 3"/>
              </a:rPr>
              <a:t></a:t>
            </a:r>
            <a:endParaRPr lang="pl-PL" sz="2800" dirty="0"/>
          </a:p>
          <a:p>
            <a:pPr marL="0" indent="0">
              <a:buNone/>
            </a:pPr>
            <a:r>
              <a:rPr lang="pl-PL" sz="2800" dirty="0"/>
              <a:t>	</a:t>
            </a:r>
            <a:r>
              <a:rPr lang="pl-PL" sz="2800" dirty="0">
                <a:solidFill>
                  <a:srgbClr val="7030A0"/>
                </a:solidFill>
              </a:rPr>
              <a:t>wzrósł</a:t>
            </a:r>
            <a:r>
              <a:rPr lang="pl-PL" sz="2800" dirty="0"/>
              <a:t>.</a:t>
            </a:r>
          </a:p>
          <a:p>
            <a:pPr marL="0" indent="0">
              <a:buNone/>
            </a:pPr>
            <a:r>
              <a:rPr lang="pl-PL" sz="2800" dirty="0"/>
              <a:t>Udział 	</a:t>
            </a:r>
            <a:r>
              <a:rPr lang="pl-PL" sz="2800" dirty="0">
                <a:solidFill>
                  <a:srgbClr val="7030A0"/>
                </a:solidFill>
              </a:rPr>
              <a:t>zwiększy się</a:t>
            </a:r>
            <a:r>
              <a:rPr lang="pl-PL" sz="2800" dirty="0"/>
              <a:t>. </a:t>
            </a:r>
            <a:r>
              <a:rPr lang="pl-PL" sz="2800" dirty="0">
                <a:sym typeface="Wingdings 3"/>
              </a:rPr>
              <a:t></a:t>
            </a:r>
          </a:p>
          <a:p>
            <a:pPr marL="0" indent="0">
              <a:buNone/>
            </a:pPr>
            <a:r>
              <a:rPr lang="pl-PL" sz="2800" dirty="0">
                <a:sym typeface="Wingdings 3"/>
              </a:rPr>
              <a:t>	</a:t>
            </a:r>
            <a:r>
              <a:rPr lang="pl-PL" sz="2800" dirty="0">
                <a:solidFill>
                  <a:srgbClr val="7030A0"/>
                </a:solidFill>
                <a:sym typeface="Wingdings 3"/>
              </a:rPr>
              <a:t>wzrośnie</a:t>
            </a:r>
            <a:r>
              <a:rPr lang="pl-PL" sz="2800" dirty="0">
                <a:sym typeface="Wingdings 3"/>
              </a:rPr>
              <a:t>. </a:t>
            </a:r>
          </a:p>
          <a:p>
            <a:pPr marL="0" indent="0">
              <a:buNone/>
            </a:pPr>
            <a:r>
              <a:rPr lang="pl-PL" sz="2800" dirty="0">
                <a:sym typeface="Wingdings 3"/>
              </a:rPr>
              <a:t>Obserwujemy 	</a:t>
            </a:r>
            <a:r>
              <a:rPr lang="pl-PL" sz="2800" dirty="0">
                <a:solidFill>
                  <a:srgbClr val="7030A0"/>
                </a:solidFill>
                <a:sym typeface="Wingdings 3"/>
              </a:rPr>
              <a:t>zwiększanie się </a:t>
            </a:r>
            <a:r>
              <a:rPr lang="pl-PL" sz="2800" dirty="0">
                <a:sym typeface="Wingdings 3"/>
              </a:rPr>
              <a:t>odsetka. </a:t>
            </a:r>
          </a:p>
          <a:p>
            <a:pPr marL="0" indent="0">
              <a:buNone/>
            </a:pPr>
            <a:r>
              <a:rPr lang="pl-PL" sz="2800" dirty="0">
                <a:sym typeface="Wingdings 3"/>
              </a:rPr>
              <a:t>		</a:t>
            </a:r>
            <a:r>
              <a:rPr lang="pl-PL" sz="2800" dirty="0">
                <a:solidFill>
                  <a:srgbClr val="7030A0"/>
                </a:solidFill>
                <a:sym typeface="Wingdings 3"/>
              </a:rPr>
              <a:t>wzrost</a:t>
            </a:r>
            <a:endParaRPr lang="pl-PL" sz="28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pl-PL" sz="2800" dirty="0"/>
          </a:p>
        </p:txBody>
      </p:sp>
      <p:sp>
        <p:nvSpPr>
          <p:cNvPr id="8" name="Strzałka w prawo z wcięciem 7"/>
          <p:cNvSpPr/>
          <p:nvPr/>
        </p:nvSpPr>
        <p:spPr>
          <a:xfrm rot="18319660">
            <a:off x="5393469" y="2873329"/>
            <a:ext cx="3116304" cy="20162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491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CZĘŚĆ I: STRUKTURY JĘZYKOWE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7632848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"/>
          </p:nvPr>
        </p:nvSpPr>
        <p:spPr>
          <a:xfrm>
            <a:off x="680982" y="1219200"/>
            <a:ext cx="7782036" cy="49377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2800" b="1" dirty="0"/>
              <a:t>8. PRZEDSTAWIANIE DANYCH</a:t>
            </a:r>
          </a:p>
          <a:p>
            <a:pPr marL="0" indent="0" algn="ctr">
              <a:buNone/>
            </a:pPr>
            <a:r>
              <a:rPr lang="pl-PL" sz="2800" dirty="0"/>
              <a:t>Parafrazowanie (różne słowa, ten sam sens)</a:t>
            </a:r>
          </a:p>
          <a:p>
            <a:pPr marL="0" indent="0">
              <a:buNone/>
            </a:pPr>
            <a:r>
              <a:rPr lang="pl-PL" sz="2800" dirty="0"/>
              <a:t>Cena 	</a:t>
            </a:r>
            <a:r>
              <a:rPr lang="pl-PL" sz="2800" dirty="0">
                <a:solidFill>
                  <a:srgbClr val="7030A0"/>
                </a:solidFill>
              </a:rPr>
              <a:t>zmniejsza się</a:t>
            </a:r>
            <a:r>
              <a:rPr lang="pl-PL" sz="2800" dirty="0"/>
              <a:t>. </a:t>
            </a:r>
            <a:r>
              <a:rPr lang="pl-PL" sz="2800" dirty="0">
                <a:sym typeface="Wingdings 3"/>
              </a:rPr>
              <a:t></a:t>
            </a:r>
            <a:r>
              <a:rPr lang="pl-PL" sz="2800" dirty="0"/>
              <a:t>         </a:t>
            </a:r>
          </a:p>
          <a:p>
            <a:pPr marL="0" indent="0">
              <a:buNone/>
            </a:pPr>
            <a:r>
              <a:rPr lang="pl-PL" sz="2800" dirty="0">
                <a:solidFill>
                  <a:srgbClr val="7030A0"/>
                </a:solidFill>
              </a:rPr>
              <a:t>	spada</a:t>
            </a:r>
            <a:r>
              <a:rPr lang="pl-PL" sz="2800" dirty="0"/>
              <a:t>. </a:t>
            </a:r>
          </a:p>
          <a:p>
            <a:pPr marL="0" indent="0">
              <a:buNone/>
            </a:pPr>
            <a:r>
              <a:rPr lang="pl-PL" sz="2800" dirty="0"/>
              <a:t>Wartość 	</a:t>
            </a:r>
            <a:r>
              <a:rPr lang="pl-PL" sz="2800" dirty="0">
                <a:solidFill>
                  <a:srgbClr val="7030A0"/>
                </a:solidFill>
              </a:rPr>
              <a:t>zmniejszała się</a:t>
            </a:r>
            <a:r>
              <a:rPr lang="pl-PL" sz="2800" dirty="0"/>
              <a:t>. </a:t>
            </a:r>
            <a:r>
              <a:rPr lang="pl-PL" sz="2800" dirty="0">
                <a:sym typeface="Wingdings 3"/>
              </a:rPr>
              <a:t> 	</a:t>
            </a:r>
          </a:p>
          <a:p>
            <a:pPr marL="0" indent="0">
              <a:buNone/>
            </a:pPr>
            <a:r>
              <a:rPr lang="pl-PL" sz="2800" dirty="0">
                <a:sym typeface="Wingdings 3"/>
              </a:rPr>
              <a:t>		</a:t>
            </a:r>
            <a:r>
              <a:rPr lang="pl-PL" sz="2800" dirty="0">
                <a:solidFill>
                  <a:srgbClr val="7030A0"/>
                </a:solidFill>
                <a:sym typeface="Wingdings 3"/>
              </a:rPr>
              <a:t>spadała</a:t>
            </a:r>
            <a:r>
              <a:rPr lang="pl-PL" sz="2800" dirty="0">
                <a:sym typeface="Wingdings 3"/>
              </a:rPr>
              <a:t>. </a:t>
            </a:r>
          </a:p>
          <a:p>
            <a:pPr marL="0" indent="0">
              <a:buNone/>
            </a:pPr>
            <a:r>
              <a:rPr lang="pl-PL" sz="2800" dirty="0">
                <a:sym typeface="Wingdings 3"/>
              </a:rPr>
              <a:t>Wskaźnik 	</a:t>
            </a:r>
            <a:r>
              <a:rPr lang="pl-PL" sz="2800" dirty="0">
                <a:solidFill>
                  <a:srgbClr val="7030A0"/>
                </a:solidFill>
                <a:sym typeface="Wingdings 3"/>
              </a:rPr>
              <a:t>będzie się zmniejszał</a:t>
            </a:r>
            <a:r>
              <a:rPr lang="pl-PL" sz="2800" dirty="0">
                <a:sym typeface="Wingdings 3"/>
              </a:rPr>
              <a:t>. </a:t>
            </a:r>
          </a:p>
          <a:p>
            <a:pPr marL="0" indent="0">
              <a:buNone/>
            </a:pPr>
            <a:r>
              <a:rPr lang="pl-PL" sz="2800" dirty="0"/>
              <a:t>		</a:t>
            </a:r>
            <a:r>
              <a:rPr lang="pl-PL" sz="2800" dirty="0">
                <a:solidFill>
                  <a:srgbClr val="7030A0"/>
                </a:solidFill>
              </a:rPr>
              <a:t>będzie spadał</a:t>
            </a:r>
            <a:r>
              <a:rPr lang="pl-PL" sz="2800" dirty="0"/>
              <a:t>. </a:t>
            </a:r>
          </a:p>
          <a:p>
            <a:pPr marL="0" indent="0">
              <a:buNone/>
            </a:pPr>
            <a:r>
              <a:rPr lang="pl-PL" sz="2800" dirty="0"/>
              <a:t>Kurs 	</a:t>
            </a:r>
            <a:r>
              <a:rPr lang="pl-PL" sz="2800" dirty="0">
                <a:solidFill>
                  <a:srgbClr val="7030A0"/>
                </a:solidFill>
              </a:rPr>
              <a:t>zmniejszył się</a:t>
            </a:r>
            <a:r>
              <a:rPr lang="pl-PL" sz="2800" dirty="0"/>
              <a:t>. </a:t>
            </a:r>
            <a:r>
              <a:rPr lang="pl-PL" sz="2800" dirty="0">
                <a:sym typeface="Wingdings 3"/>
              </a:rPr>
              <a:t></a:t>
            </a:r>
            <a:r>
              <a:rPr lang="pl-PL" sz="2800" dirty="0"/>
              <a:t>	</a:t>
            </a:r>
          </a:p>
          <a:p>
            <a:pPr marL="0" indent="0">
              <a:buNone/>
            </a:pPr>
            <a:r>
              <a:rPr lang="pl-PL" sz="2800" dirty="0">
                <a:solidFill>
                  <a:srgbClr val="7030A0"/>
                </a:solidFill>
              </a:rPr>
              <a:t>	spadł</a:t>
            </a:r>
            <a:r>
              <a:rPr lang="pl-PL" sz="2800" dirty="0"/>
              <a:t>.</a:t>
            </a:r>
          </a:p>
          <a:p>
            <a:pPr marL="0" indent="0">
              <a:buNone/>
            </a:pPr>
            <a:r>
              <a:rPr lang="pl-PL" sz="2800" dirty="0"/>
              <a:t>Udział 	</a:t>
            </a:r>
            <a:r>
              <a:rPr lang="pl-PL" sz="2800" dirty="0">
                <a:solidFill>
                  <a:srgbClr val="7030A0"/>
                </a:solidFill>
              </a:rPr>
              <a:t>zmniejszy się</a:t>
            </a:r>
            <a:r>
              <a:rPr lang="pl-PL" sz="2800" dirty="0"/>
              <a:t>. </a:t>
            </a:r>
            <a:r>
              <a:rPr lang="pl-PL" sz="2800" dirty="0">
                <a:sym typeface="Wingdings 3"/>
              </a:rPr>
              <a:t></a:t>
            </a:r>
          </a:p>
          <a:p>
            <a:pPr marL="0" indent="0">
              <a:buNone/>
            </a:pPr>
            <a:r>
              <a:rPr lang="pl-PL" sz="2800" dirty="0">
                <a:sym typeface="Wingdings 3"/>
              </a:rPr>
              <a:t>	</a:t>
            </a:r>
            <a:r>
              <a:rPr lang="pl-PL" sz="2800" dirty="0">
                <a:solidFill>
                  <a:srgbClr val="7030A0"/>
                </a:solidFill>
                <a:sym typeface="Wingdings 3"/>
              </a:rPr>
              <a:t>spadnie</a:t>
            </a:r>
            <a:r>
              <a:rPr lang="pl-PL" sz="2800" dirty="0">
                <a:sym typeface="Wingdings 3"/>
              </a:rPr>
              <a:t>. </a:t>
            </a:r>
          </a:p>
          <a:p>
            <a:pPr marL="0" indent="0">
              <a:buNone/>
            </a:pPr>
            <a:r>
              <a:rPr lang="pl-PL" sz="2800" dirty="0">
                <a:sym typeface="Wingdings 3"/>
              </a:rPr>
              <a:t>Obserwujemy 	</a:t>
            </a:r>
            <a:r>
              <a:rPr lang="pl-PL" sz="2800" dirty="0">
                <a:solidFill>
                  <a:srgbClr val="7030A0"/>
                </a:solidFill>
                <a:sym typeface="Wingdings 3"/>
              </a:rPr>
              <a:t>zmniejszanie się </a:t>
            </a:r>
            <a:r>
              <a:rPr lang="pl-PL" sz="2800" dirty="0">
                <a:sym typeface="Wingdings 3"/>
              </a:rPr>
              <a:t>odsetka. </a:t>
            </a:r>
          </a:p>
          <a:p>
            <a:pPr marL="0" indent="0">
              <a:buNone/>
            </a:pPr>
            <a:r>
              <a:rPr lang="pl-PL" sz="2800" dirty="0">
                <a:sym typeface="Wingdings 3"/>
              </a:rPr>
              <a:t>		</a:t>
            </a:r>
            <a:r>
              <a:rPr lang="pl-PL" sz="2800" dirty="0">
                <a:solidFill>
                  <a:srgbClr val="7030A0"/>
                </a:solidFill>
                <a:sym typeface="Wingdings 3"/>
              </a:rPr>
              <a:t>spadek</a:t>
            </a:r>
            <a:endParaRPr lang="pl-PL" sz="28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pl-PL" sz="2800" dirty="0"/>
          </a:p>
        </p:txBody>
      </p:sp>
      <p:sp>
        <p:nvSpPr>
          <p:cNvPr id="5" name="Strzałka w prawo z wcięciem 4"/>
          <p:cNvSpPr/>
          <p:nvPr/>
        </p:nvSpPr>
        <p:spPr>
          <a:xfrm rot="3766239">
            <a:off x="5552035" y="2806464"/>
            <a:ext cx="3116304" cy="21082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645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CZĘŚĆ I: STRUKTURY JĘZYKOWE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7632848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181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2500" b="1" dirty="0"/>
              <a:t>9. OPIS PROCESU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500" dirty="0"/>
              <a:t>PROCES PUBLIKACJI TEKSTU NAUKOWEGO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500" dirty="0"/>
              <a:t>1. przesłanie gotowego tekstu do redakcji</a:t>
            </a:r>
          </a:p>
          <a:p>
            <a:pPr algn="just">
              <a:spcBef>
                <a:spcPts val="0"/>
              </a:spcBef>
            </a:pPr>
            <a:r>
              <a:rPr lang="pl-PL" sz="2500" dirty="0"/>
              <a:t>Przesłanie ….. </a:t>
            </a:r>
            <a:r>
              <a:rPr lang="pl-PL" sz="2500" dirty="0">
                <a:solidFill>
                  <a:srgbClr val="7030A0"/>
                </a:solidFill>
              </a:rPr>
              <a:t>rozpoczyna</a:t>
            </a:r>
            <a:r>
              <a:rPr lang="pl-PL" sz="2500" dirty="0"/>
              <a:t> proces publikacji tekstu ….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500" dirty="0"/>
              <a:t>2. recenzja wewnętrzna tekstu</a:t>
            </a:r>
          </a:p>
          <a:p>
            <a:pPr algn="just">
              <a:spcBef>
                <a:spcPts val="0"/>
              </a:spcBef>
            </a:pPr>
            <a:r>
              <a:rPr lang="pl-PL" sz="2500" dirty="0">
                <a:solidFill>
                  <a:srgbClr val="7030A0"/>
                </a:solidFill>
              </a:rPr>
              <a:t>Następnie ma miejsce </a:t>
            </a:r>
            <a:r>
              <a:rPr lang="pl-PL" sz="2500" dirty="0"/>
              <a:t>recenzja wewnętrzna tekstu.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500" dirty="0"/>
              <a:t>3. recenzja zewnętrzna tekstu</a:t>
            </a:r>
          </a:p>
          <a:p>
            <a:pPr algn="just">
              <a:spcBef>
                <a:spcPts val="0"/>
              </a:spcBef>
            </a:pPr>
            <a:r>
              <a:rPr lang="pl-PL" sz="2500" dirty="0">
                <a:solidFill>
                  <a:srgbClr val="7030A0"/>
                </a:solidFill>
              </a:rPr>
              <a:t>Kolejnym etapem procesu </a:t>
            </a:r>
            <a:r>
              <a:rPr lang="pl-PL" sz="2500" dirty="0"/>
              <a:t>publikacja </a:t>
            </a:r>
            <a:r>
              <a:rPr lang="pl-PL" sz="2500" dirty="0">
                <a:solidFill>
                  <a:srgbClr val="7030A0"/>
                </a:solidFill>
              </a:rPr>
              <a:t>jest</a:t>
            </a:r>
            <a:r>
              <a:rPr lang="pl-PL" sz="2500" dirty="0"/>
              <a:t> recenzja zewnętrzna tekstu.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500" dirty="0"/>
              <a:t>4. poprawa tekstu zgodnie z uwagami recenzentów</a:t>
            </a:r>
          </a:p>
          <a:p>
            <a:pPr algn="just">
              <a:spcBef>
                <a:spcPts val="0"/>
              </a:spcBef>
            </a:pPr>
            <a:r>
              <a:rPr lang="pl-PL" sz="2500" dirty="0">
                <a:solidFill>
                  <a:srgbClr val="7030A0"/>
                </a:solidFill>
              </a:rPr>
              <a:t>Później następuje </a:t>
            </a:r>
            <a:r>
              <a:rPr lang="pl-PL" sz="2500" dirty="0"/>
              <a:t>poprawa tekstu przez autora.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500" dirty="0"/>
              <a:t>5. akceptacja tekstu do druku</a:t>
            </a:r>
          </a:p>
          <a:p>
            <a:pPr algn="just">
              <a:spcBef>
                <a:spcPts val="0"/>
              </a:spcBef>
            </a:pPr>
            <a:r>
              <a:rPr lang="pl-PL" sz="2500" dirty="0"/>
              <a:t>Akceptacja tekstu do druku </a:t>
            </a:r>
            <a:r>
              <a:rPr lang="pl-PL" sz="2500" dirty="0">
                <a:solidFill>
                  <a:srgbClr val="7030A0"/>
                </a:solidFill>
              </a:rPr>
              <a:t>kończy</a:t>
            </a:r>
            <a:r>
              <a:rPr lang="pl-PL" sz="2500" dirty="0"/>
              <a:t> proces …..  </a:t>
            </a:r>
          </a:p>
        </p:txBody>
      </p:sp>
    </p:spTree>
    <p:extLst>
      <p:ext uri="{BB962C8B-B14F-4D97-AF65-F5344CB8AC3E}">
        <p14:creationId xmlns:p14="http://schemas.microsoft.com/office/powerpoint/2010/main" val="144491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CZĘŚĆ I: STRUKTURY JĘZYKOWE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7632848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/>
              <a:t>10. POZNANIE NAUKOWE (1)</a:t>
            </a:r>
          </a:p>
          <a:p>
            <a:r>
              <a:rPr lang="pl-PL" sz="3200" dirty="0"/>
              <a:t>Dlaczego śpimy? </a:t>
            </a:r>
          </a:p>
          <a:p>
            <a:pPr marL="0" indent="0" algn="ctr">
              <a:buNone/>
            </a:pPr>
            <a:r>
              <a:rPr lang="pl-PL" sz="3200" dirty="0">
                <a:solidFill>
                  <a:srgbClr val="7030A0"/>
                </a:solidFill>
              </a:rPr>
              <a:t>1. SFORMUŁOWA</a:t>
            </a:r>
            <a:r>
              <a:rPr lang="pl-PL" sz="3200" b="1" dirty="0">
                <a:solidFill>
                  <a:srgbClr val="7030A0"/>
                </a:solidFill>
              </a:rPr>
              <a:t>NO</a:t>
            </a:r>
            <a:r>
              <a:rPr lang="pl-PL" sz="3200" dirty="0">
                <a:solidFill>
                  <a:srgbClr val="7030A0"/>
                </a:solidFill>
              </a:rPr>
              <a:t> PROBLEM BADAWCZY</a:t>
            </a:r>
          </a:p>
          <a:p>
            <a:r>
              <a:rPr lang="pl-PL" sz="3200" dirty="0"/>
              <a:t>Sen pomaga w zapamiętywaniu nowych informacji.</a:t>
            </a:r>
          </a:p>
          <a:p>
            <a:r>
              <a:rPr lang="pl-PL" sz="3200" dirty="0"/>
              <a:t>Sen pomaga w zapominaniu informacji.</a:t>
            </a:r>
          </a:p>
          <a:p>
            <a:r>
              <a:rPr lang="pl-PL" sz="3200" dirty="0"/>
              <a:t>Sen służy regeneracji i oczyszczaniu mózgu.</a:t>
            </a:r>
          </a:p>
          <a:p>
            <a:pPr marL="0" indent="0" algn="ctr">
              <a:buNone/>
            </a:pPr>
            <a:r>
              <a:rPr lang="pl-PL" sz="3200" dirty="0">
                <a:solidFill>
                  <a:srgbClr val="7030A0"/>
                </a:solidFill>
              </a:rPr>
              <a:t>2. POSTAWIO</a:t>
            </a:r>
            <a:r>
              <a:rPr lang="pl-PL" sz="3200" b="1" dirty="0">
                <a:solidFill>
                  <a:srgbClr val="7030A0"/>
                </a:solidFill>
              </a:rPr>
              <a:t>NO</a:t>
            </a:r>
            <a:r>
              <a:rPr lang="pl-PL" sz="3200" dirty="0">
                <a:solidFill>
                  <a:srgbClr val="7030A0"/>
                </a:solidFill>
              </a:rPr>
              <a:t> HIPOTEZY BADAWCZE</a:t>
            </a:r>
          </a:p>
        </p:txBody>
      </p:sp>
      <p:pic>
        <p:nvPicPr>
          <p:cNvPr id="1026" name="Picture 2" descr="Young woman sleeping 03 by Karolus_B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987" y="1213049"/>
            <a:ext cx="1758192" cy="12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91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CZĘŚĆ I: STRUKTURY JĘZYKOWE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7632848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"/>
          </p:nvPr>
        </p:nvSpPr>
        <p:spPr>
          <a:xfrm>
            <a:off x="215516" y="1219200"/>
            <a:ext cx="8712968" cy="49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700" b="1" dirty="0"/>
              <a:t>10. POZNANIE NAUKOWE (2)</a:t>
            </a:r>
          </a:p>
          <a:p>
            <a:r>
              <a:rPr lang="pl-PL" sz="2700" dirty="0"/>
              <a:t>Zapis fal mózgowych śpiących ludzi</a:t>
            </a:r>
          </a:p>
          <a:p>
            <a:r>
              <a:rPr lang="pl-PL" sz="2700" dirty="0"/>
              <a:t>Porównanie snu ludzi i zwierząt</a:t>
            </a:r>
          </a:p>
          <a:p>
            <a:pPr marL="0" indent="0" algn="ctr">
              <a:buNone/>
            </a:pPr>
            <a:r>
              <a:rPr lang="pl-PL" sz="2700" dirty="0">
                <a:solidFill>
                  <a:srgbClr val="7030A0"/>
                </a:solidFill>
              </a:rPr>
              <a:t>3. PRZEPROWADZO</a:t>
            </a:r>
            <a:r>
              <a:rPr lang="pl-PL" sz="2700" b="1" dirty="0">
                <a:solidFill>
                  <a:srgbClr val="7030A0"/>
                </a:solidFill>
              </a:rPr>
              <a:t>NO</a:t>
            </a:r>
            <a:r>
              <a:rPr lang="pl-PL" sz="2700" dirty="0">
                <a:solidFill>
                  <a:srgbClr val="7030A0"/>
                </a:solidFill>
              </a:rPr>
              <a:t> BADANIA</a:t>
            </a:r>
          </a:p>
          <a:p>
            <a:pPr>
              <a:spcBef>
                <a:spcPts val="0"/>
              </a:spcBef>
            </a:pPr>
            <a:r>
              <a:rPr lang="pl-PL" sz="2700" dirty="0"/>
              <a:t>Żadna z hipotez nie została ostatecznie </a:t>
            </a:r>
            <a:r>
              <a:rPr lang="pl-PL" sz="2700" dirty="0">
                <a:solidFill>
                  <a:srgbClr val="7030A0"/>
                </a:solidFill>
              </a:rPr>
              <a:t>potwierdzona</a:t>
            </a:r>
            <a:endParaRPr lang="pl-PL" sz="2700" dirty="0"/>
          </a:p>
          <a:p>
            <a:pPr>
              <a:spcBef>
                <a:spcPts val="0"/>
              </a:spcBef>
            </a:pPr>
            <a:r>
              <a:rPr lang="pl-PL" sz="2700" dirty="0">
                <a:sym typeface="Symbol"/>
              </a:rPr>
              <a:t> </a:t>
            </a:r>
            <a:r>
              <a:rPr lang="pl-PL" sz="2700" dirty="0">
                <a:solidFill>
                  <a:srgbClr val="7030A0"/>
                </a:solidFill>
                <a:sym typeface="Symbol"/>
              </a:rPr>
              <a:t>odrzucona</a:t>
            </a:r>
            <a:r>
              <a:rPr lang="pl-PL" sz="2700" dirty="0">
                <a:sym typeface="Symbol"/>
              </a:rPr>
              <a:t>.</a:t>
            </a:r>
          </a:p>
          <a:p>
            <a:r>
              <a:rPr lang="pl-PL" sz="2700" dirty="0">
                <a:sym typeface="Symbol"/>
              </a:rPr>
              <a:t>Obecnie niektóre hipotezy wydają się bardziej akceptowane niż inne, lecz nadal nie wiemy na pewno, dlaczego śpimy.</a:t>
            </a:r>
          </a:p>
          <a:p>
            <a:pPr marL="0" indent="0" algn="ctr">
              <a:buNone/>
            </a:pPr>
            <a:r>
              <a:rPr lang="pl-PL" sz="2700" dirty="0">
                <a:solidFill>
                  <a:srgbClr val="7030A0"/>
                </a:solidFill>
              </a:rPr>
              <a:t>4. SFORMUŁOWA</a:t>
            </a:r>
            <a:r>
              <a:rPr lang="pl-PL" sz="2700" b="1" dirty="0">
                <a:solidFill>
                  <a:srgbClr val="7030A0"/>
                </a:solidFill>
              </a:rPr>
              <a:t>NO</a:t>
            </a:r>
            <a:r>
              <a:rPr lang="pl-PL" sz="2700" dirty="0">
                <a:solidFill>
                  <a:srgbClr val="7030A0"/>
                </a:solidFill>
              </a:rPr>
              <a:t> WNIOSEK</a:t>
            </a:r>
          </a:p>
        </p:txBody>
      </p:sp>
      <p:pic>
        <p:nvPicPr>
          <p:cNvPr id="2050" name="Picture 2" descr="sleeping cat by johnny_automat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36" y="1268760"/>
            <a:ext cx="222108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57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CZĘŚĆ II: Z TAJEMNIC JĘZYKA NAUKOWEGO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719572" y="6356350"/>
            <a:ext cx="7704856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714400" y="1219200"/>
            <a:ext cx="7715200" cy="493776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CZYTAĆ – PRZECZYTAĆ </a:t>
            </a:r>
          </a:p>
          <a:p>
            <a:r>
              <a:rPr lang="pl-PL" dirty="0"/>
              <a:t>rzeczownik odczasownikowy gerundialny</a:t>
            </a:r>
          </a:p>
          <a:p>
            <a:pPr marL="0" indent="0">
              <a:buNone/>
            </a:pPr>
            <a:r>
              <a:rPr lang="pl-PL" dirty="0"/>
              <a:t>CZYTANIE – PRZECZYTANIE </a:t>
            </a:r>
          </a:p>
          <a:p>
            <a:r>
              <a:rPr lang="pl-PL" dirty="0"/>
              <a:t>imiesłów przymiotnikowy czynny</a:t>
            </a:r>
          </a:p>
          <a:p>
            <a:pPr marL="0" indent="0">
              <a:buNone/>
            </a:pPr>
            <a:r>
              <a:rPr lang="pl-PL" dirty="0"/>
              <a:t>CZYTAJĄCY – </a:t>
            </a:r>
            <a:r>
              <a:rPr lang="pl-PL" b="1" dirty="0">
                <a:sym typeface="Symbol"/>
              </a:rPr>
              <a:t></a:t>
            </a:r>
            <a:endParaRPr lang="pl-PL" b="1" dirty="0"/>
          </a:p>
          <a:p>
            <a:r>
              <a:rPr lang="pl-PL" dirty="0"/>
              <a:t>imiesłów przymiotnikowy bierny</a:t>
            </a:r>
          </a:p>
          <a:p>
            <a:pPr marL="0" indent="0">
              <a:buNone/>
            </a:pPr>
            <a:r>
              <a:rPr lang="pl-PL" dirty="0"/>
              <a:t>CZYTANY – PRZECZYTANY </a:t>
            </a:r>
          </a:p>
          <a:p>
            <a:r>
              <a:rPr lang="pl-PL" dirty="0"/>
              <a:t>formy bezosobowe</a:t>
            </a:r>
          </a:p>
          <a:p>
            <a:pPr marL="0" indent="0">
              <a:buNone/>
            </a:pPr>
            <a:r>
              <a:rPr lang="pl-PL" dirty="0"/>
              <a:t>CZYTA SIĘ – </a:t>
            </a:r>
            <a:r>
              <a:rPr lang="pl-PL" b="1" dirty="0">
                <a:sym typeface="Symbol"/>
              </a:rPr>
              <a:t></a:t>
            </a:r>
            <a:r>
              <a:rPr lang="pl-PL" dirty="0"/>
              <a:t>  </a:t>
            </a:r>
          </a:p>
          <a:p>
            <a:pPr marL="0" indent="0">
              <a:buNone/>
            </a:pPr>
            <a:r>
              <a:rPr lang="pl-PL" dirty="0"/>
              <a:t>CZYTANO – PRZECZYTANO </a:t>
            </a:r>
          </a:p>
        </p:txBody>
      </p:sp>
    </p:spTree>
    <p:extLst>
      <p:ext uri="{BB962C8B-B14F-4D97-AF65-F5344CB8AC3E}">
        <p14:creationId xmlns:p14="http://schemas.microsoft.com/office/powerpoint/2010/main" val="88381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CZĘŚĆ II: Z TAJEMNIC JĘZYKA NAUKOWEGO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719572" y="6356350"/>
            <a:ext cx="7704856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714400" y="1219200"/>
            <a:ext cx="7715200" cy="50901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2400" dirty="0"/>
              <a:t>ANALIZOWAĆ – PRZEANALIZOWAĆ  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rzeczownik odczasownikowy gerundialny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/>
              <a:t>ANALIZOWANIE – PRZEANALIZOWANIE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rzeczownik odczasownikowy niegerundialny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/>
              <a:t>ANALIZA  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analityzm </a:t>
            </a:r>
            <a:r>
              <a:rPr lang="pl-PL" sz="2400" dirty="0" err="1"/>
              <a:t>werbo</a:t>
            </a:r>
            <a:r>
              <a:rPr lang="pl-PL" sz="2400" dirty="0"/>
              <a:t>-nominalny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/>
              <a:t>PODDAWAĆ – PODDAĆ ANALIZIE 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imiesłów przymiotnikowy czynny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/>
              <a:t>ANALIZUJĄCY – </a:t>
            </a:r>
            <a:r>
              <a:rPr lang="pl-PL" sz="2400" b="1" dirty="0">
                <a:sym typeface="Symbol"/>
              </a:rPr>
              <a:t></a:t>
            </a:r>
            <a:endParaRPr lang="pl-PL" sz="2400" b="1" dirty="0"/>
          </a:p>
          <a:p>
            <a:pPr>
              <a:spcBef>
                <a:spcPts val="0"/>
              </a:spcBef>
            </a:pPr>
            <a:r>
              <a:rPr lang="pl-PL" sz="2400" dirty="0"/>
              <a:t>imiesłów przymiotnikowy bierny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/>
              <a:t>ANALIZOWANY – PRZEANALIZOWANY 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formy bezosobowe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/>
              <a:t>ANALIZUJE SIĘ – </a:t>
            </a:r>
            <a:r>
              <a:rPr lang="pl-PL" sz="2400" b="1" dirty="0">
                <a:sym typeface="Symbol"/>
              </a:rPr>
              <a:t></a:t>
            </a:r>
            <a:r>
              <a:rPr lang="pl-PL" sz="2400" dirty="0"/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/>
              <a:t>ANALIZOWANO – PRZEANALIZOWANO </a:t>
            </a:r>
          </a:p>
        </p:txBody>
      </p:sp>
    </p:spTree>
    <p:extLst>
      <p:ext uri="{BB962C8B-B14F-4D97-AF65-F5344CB8AC3E}">
        <p14:creationId xmlns:p14="http://schemas.microsoft.com/office/powerpoint/2010/main" val="34899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>ŹRÓDŁA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pl-PL" dirty="0" err="1"/>
              <a:t>Cliparty</a:t>
            </a:r>
            <a:r>
              <a:rPr lang="pl-PL" dirty="0"/>
              <a:t> - </a:t>
            </a:r>
            <a:r>
              <a:rPr lang="pl-PL" dirty="0">
                <a:hlinkClick r:id="rId2"/>
              </a:rPr>
              <a:t>www.openclipart.org</a:t>
            </a:r>
            <a:r>
              <a:rPr lang="pl-PL" dirty="0"/>
              <a:t> (domena </a:t>
            </a:r>
            <a:r>
              <a:rPr lang="pl-PL"/>
              <a:t>publiczna)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83568" y="2564904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/>
              <a:t>WIĘCEJ PREZENTACJI </a:t>
            </a:r>
          </a:p>
          <a:p>
            <a:pPr algn="ctr"/>
            <a:r>
              <a:rPr lang="pl-PL" sz="5400" dirty="0"/>
              <a:t>NA </a:t>
            </a:r>
            <a:r>
              <a:rPr lang="pl-PL" sz="5400" dirty="0">
                <a:hlinkClick r:id="rId3"/>
              </a:rPr>
              <a:t>www.studiologia.edu.pl</a:t>
            </a:r>
            <a:endParaRPr lang="pl-PL" sz="5400" dirty="0"/>
          </a:p>
          <a:p>
            <a:pPr algn="ctr"/>
            <a:endParaRPr lang="pl-PL" sz="5400" dirty="0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1203470" y="6381328"/>
            <a:ext cx="6737060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</p:spTree>
    <p:extLst>
      <p:ext uri="{BB962C8B-B14F-4D97-AF65-F5344CB8AC3E}">
        <p14:creationId xmlns:p14="http://schemas.microsoft.com/office/powerpoint/2010/main" val="3600869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CZĘŚĆ I: STRUKTURY JĘZYKOWE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7632848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3000" b="1" dirty="0"/>
              <a:t>1. DEFINIOWANIE KLASYCZNE (2)</a:t>
            </a:r>
          </a:p>
          <a:p>
            <a:pPr marL="0" indent="0">
              <a:buNone/>
            </a:pPr>
            <a:r>
              <a:rPr lang="pl-PL" sz="3000" dirty="0"/>
              <a:t>B. NARZĘDZIE / URZĄDZENIE </a:t>
            </a:r>
          </a:p>
          <a:p>
            <a:pPr marL="0" indent="0" algn="ctr">
              <a:buNone/>
            </a:pPr>
            <a:r>
              <a:rPr lang="pl-PL" sz="3000" dirty="0"/>
              <a:t>Parafrazowanie (różne słowa, ten sam sens).</a:t>
            </a:r>
          </a:p>
          <a:p>
            <a:r>
              <a:rPr lang="pl-PL" sz="3000" dirty="0">
                <a:solidFill>
                  <a:srgbClr val="FF0000"/>
                </a:solidFill>
              </a:rPr>
              <a:t>Projektor</a:t>
            </a:r>
            <a:r>
              <a:rPr lang="pl-PL" sz="3000" dirty="0"/>
              <a:t> </a:t>
            </a:r>
            <a:r>
              <a:rPr lang="pl-PL" sz="3000" dirty="0">
                <a:solidFill>
                  <a:srgbClr val="00B050"/>
                </a:solidFill>
              </a:rPr>
              <a:t>jest to </a:t>
            </a:r>
            <a:r>
              <a:rPr lang="pl-PL" sz="3000" dirty="0"/>
              <a:t>urządzenie, </a:t>
            </a:r>
            <a:r>
              <a:rPr lang="pl-PL" sz="3000" u="sng" dirty="0">
                <a:solidFill>
                  <a:srgbClr val="7030A0"/>
                </a:solidFill>
              </a:rPr>
              <a:t>które służy</a:t>
            </a:r>
            <a:r>
              <a:rPr lang="pl-PL" sz="3000" dirty="0">
                <a:solidFill>
                  <a:srgbClr val="7030A0"/>
                </a:solidFill>
              </a:rPr>
              <a:t> (</a:t>
            </a:r>
            <a:r>
              <a:rPr lang="pl-PL" sz="3000" u="sng" dirty="0">
                <a:solidFill>
                  <a:srgbClr val="7030A0"/>
                </a:solidFill>
              </a:rPr>
              <a:t>służące</a:t>
            </a:r>
            <a:r>
              <a:rPr lang="pl-PL" sz="3000" dirty="0">
                <a:solidFill>
                  <a:srgbClr val="7030A0"/>
                </a:solidFill>
              </a:rPr>
              <a:t>) </a:t>
            </a:r>
            <a:br>
              <a:rPr lang="pl-PL" sz="3000" dirty="0">
                <a:solidFill>
                  <a:srgbClr val="7030A0"/>
                </a:solidFill>
              </a:rPr>
            </a:br>
            <a:r>
              <a:rPr lang="pl-PL" sz="3000" dirty="0"/>
              <a:t>do wyświetlania obrazu na ekranie. </a:t>
            </a:r>
          </a:p>
          <a:p>
            <a:r>
              <a:rPr lang="pl-PL" sz="3000" dirty="0"/>
              <a:t>urządzenie, </a:t>
            </a:r>
            <a:r>
              <a:rPr lang="pl-PL" sz="3000" dirty="0">
                <a:solidFill>
                  <a:srgbClr val="7030A0"/>
                </a:solidFill>
              </a:rPr>
              <a:t>(które jest) wykorzystywane </a:t>
            </a:r>
            <a:r>
              <a:rPr lang="pl-PL" sz="3000" dirty="0"/>
              <a:t>do …</a:t>
            </a:r>
          </a:p>
          <a:p>
            <a:r>
              <a:rPr lang="pl-PL" sz="3000" dirty="0"/>
              <a:t>urządzenie, </a:t>
            </a:r>
            <a:r>
              <a:rPr lang="pl-PL" sz="3000" dirty="0">
                <a:solidFill>
                  <a:srgbClr val="7030A0"/>
                </a:solidFill>
              </a:rPr>
              <a:t>(które jest) używane </a:t>
            </a:r>
            <a:r>
              <a:rPr lang="pl-PL" sz="3000" dirty="0"/>
              <a:t>do …</a:t>
            </a:r>
          </a:p>
          <a:p>
            <a:r>
              <a:rPr lang="pl-PL" sz="3000" dirty="0"/>
              <a:t>urządzenie, </a:t>
            </a:r>
            <a:r>
              <a:rPr lang="pl-PL" sz="3000" dirty="0">
                <a:solidFill>
                  <a:srgbClr val="7030A0"/>
                </a:solidFill>
              </a:rPr>
              <a:t>(której jest) stosowane </a:t>
            </a:r>
            <a:r>
              <a:rPr lang="pl-PL" sz="3000" dirty="0"/>
              <a:t>do …</a:t>
            </a:r>
          </a:p>
          <a:p>
            <a:r>
              <a:rPr lang="pl-PL" sz="3000" dirty="0"/>
              <a:t>do tego, by </a:t>
            </a:r>
          </a:p>
          <a:p>
            <a:pPr marL="0" indent="0">
              <a:buNone/>
            </a:pPr>
            <a:r>
              <a:rPr lang="pl-PL" sz="3000" dirty="0"/>
              <a:t>wyświetlać obraz na ekranie.</a:t>
            </a:r>
          </a:p>
          <a:p>
            <a:pPr marL="0" indent="0">
              <a:buNone/>
            </a:pPr>
            <a:r>
              <a:rPr lang="pl-PL" sz="3000" dirty="0"/>
              <a:t>WYŚWIETLAĆ </a:t>
            </a:r>
            <a:r>
              <a:rPr lang="pl-PL" sz="3000" dirty="0">
                <a:sym typeface="Wingdings 3"/>
              </a:rPr>
              <a:t> co? WYŚWIETLANIE</a:t>
            </a:r>
            <a:endParaRPr lang="pl-PL" sz="3000" dirty="0"/>
          </a:p>
          <a:p>
            <a:pPr marL="0" indent="0">
              <a:buNone/>
            </a:pPr>
            <a:r>
              <a:rPr lang="pl-PL" sz="1700" dirty="0"/>
              <a:t>                                             rzeczownik odczasownikowy gerundialny</a:t>
            </a:r>
          </a:p>
          <a:p>
            <a:endParaRPr lang="pl-PL" sz="2800" dirty="0"/>
          </a:p>
          <a:p>
            <a:pPr marL="0" indent="0">
              <a:buNone/>
            </a:pPr>
            <a:endParaRPr lang="pl-PL" sz="2800" dirty="0"/>
          </a:p>
        </p:txBody>
      </p:sp>
      <p:pic>
        <p:nvPicPr>
          <p:cNvPr id="3074" name="Picture 2" descr="Film projector by Woof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2200" y="4509120"/>
            <a:ext cx="25134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Łącznik prosty ze strzałką 5"/>
          <p:cNvCxnSpPr/>
          <p:nvPr/>
        </p:nvCxnSpPr>
        <p:spPr>
          <a:xfrm flipH="1">
            <a:off x="8100392" y="1412776"/>
            <a:ext cx="288032" cy="100811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 flipH="1" flipV="1">
            <a:off x="6699755" y="3645024"/>
            <a:ext cx="936104" cy="2880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zycisk akcji: Pomoc 11">
            <a:hlinkClick r:id="" action="ppaction://noaction" highlightClick="1"/>
          </p:cNvPr>
          <p:cNvSpPr/>
          <p:nvPr/>
        </p:nvSpPr>
        <p:spPr>
          <a:xfrm>
            <a:off x="8172400" y="1124744"/>
            <a:ext cx="432048" cy="36004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zycisk akcji: Pomoc 13">
            <a:hlinkClick r:id="" action="ppaction://noaction" highlightClick="1"/>
          </p:cNvPr>
          <p:cNvSpPr/>
          <p:nvPr/>
        </p:nvSpPr>
        <p:spPr>
          <a:xfrm>
            <a:off x="7596336" y="3720510"/>
            <a:ext cx="432048" cy="36004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199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CZĘŚĆ I: STRUKTURY JĘZYKOWE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7632848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"/>
          </p:nvPr>
        </p:nvSpPr>
        <p:spPr/>
        <p:txBody>
          <a:bodyPr lIns="0" rIns="0">
            <a:normAutofit/>
          </a:bodyPr>
          <a:lstStyle/>
          <a:p>
            <a:pPr marL="0" indent="0">
              <a:buNone/>
            </a:pPr>
            <a:r>
              <a:rPr lang="pl-PL" sz="2800" b="1" dirty="0"/>
              <a:t>1. DEFINIOWANIE KLASYCZNE (3)</a:t>
            </a:r>
          </a:p>
          <a:p>
            <a:pPr marL="0" indent="0">
              <a:buNone/>
            </a:pPr>
            <a:r>
              <a:rPr lang="pl-PL" sz="2800" dirty="0"/>
              <a:t>C. NAUKA</a:t>
            </a:r>
          </a:p>
          <a:p>
            <a:pPr marL="0" indent="0" algn="ctr">
              <a:buNone/>
            </a:pPr>
            <a:r>
              <a:rPr lang="pl-PL" sz="2800" dirty="0"/>
              <a:t>Parafrazowanie (różne słowa, ten sam sens).</a:t>
            </a:r>
          </a:p>
          <a:p>
            <a:r>
              <a:rPr lang="pl-PL" sz="2800" dirty="0">
                <a:solidFill>
                  <a:srgbClr val="FF0000"/>
                </a:solidFill>
              </a:rPr>
              <a:t>Genetyką</a:t>
            </a:r>
            <a:r>
              <a:rPr lang="pl-PL" sz="2800" dirty="0"/>
              <a:t> </a:t>
            </a:r>
            <a:r>
              <a:rPr lang="pl-PL" sz="2800" dirty="0">
                <a:solidFill>
                  <a:srgbClr val="00B050"/>
                </a:solidFill>
              </a:rPr>
              <a:t>nazywa się </a:t>
            </a:r>
            <a:r>
              <a:rPr lang="pl-PL" sz="2800" dirty="0"/>
              <a:t>naukę </a:t>
            </a:r>
            <a:r>
              <a:rPr lang="pl-PL" sz="2800" dirty="0">
                <a:solidFill>
                  <a:srgbClr val="7030A0"/>
                </a:solidFill>
              </a:rPr>
              <a:t>o</a:t>
            </a:r>
            <a:r>
              <a:rPr lang="pl-PL" sz="2800" dirty="0"/>
              <a:t> </a:t>
            </a:r>
            <a:r>
              <a:rPr lang="pl-PL" sz="2800" dirty="0">
                <a:solidFill>
                  <a:srgbClr val="7030A0"/>
                </a:solidFill>
              </a:rPr>
              <a:t>+ </a:t>
            </a:r>
            <a:r>
              <a:rPr lang="pl-PL" sz="2800" dirty="0" err="1">
                <a:solidFill>
                  <a:srgbClr val="7030A0"/>
                </a:solidFill>
              </a:rPr>
              <a:t>Msc</a:t>
            </a:r>
            <a:r>
              <a:rPr lang="pl-PL" sz="2800" dirty="0">
                <a:solidFill>
                  <a:srgbClr val="7030A0"/>
                </a:solidFill>
              </a:rPr>
              <a:t> </a:t>
            </a:r>
            <a:r>
              <a:rPr lang="pl-PL" sz="2800" dirty="0"/>
              <a:t>dziedziczeniu. </a:t>
            </a:r>
          </a:p>
          <a:p>
            <a:r>
              <a:rPr lang="pl-PL" sz="2800" dirty="0"/>
              <a:t>naukę, </a:t>
            </a:r>
            <a:r>
              <a:rPr lang="pl-PL" sz="2800" u="sng" dirty="0">
                <a:solidFill>
                  <a:srgbClr val="7030A0"/>
                </a:solidFill>
              </a:rPr>
              <a:t>która bada</a:t>
            </a:r>
            <a:r>
              <a:rPr lang="pl-PL" sz="2800" dirty="0">
                <a:solidFill>
                  <a:srgbClr val="7030A0"/>
                </a:solidFill>
              </a:rPr>
              <a:t> (</a:t>
            </a:r>
            <a:r>
              <a:rPr lang="pl-PL" sz="2800" u="sng" dirty="0">
                <a:solidFill>
                  <a:srgbClr val="7030A0"/>
                </a:solidFill>
              </a:rPr>
              <a:t>badającą</a:t>
            </a:r>
            <a:r>
              <a:rPr lang="pl-PL" sz="2800" dirty="0">
                <a:solidFill>
                  <a:srgbClr val="7030A0"/>
                </a:solidFill>
              </a:rPr>
              <a:t>) + B </a:t>
            </a:r>
            <a:r>
              <a:rPr lang="pl-PL" sz="2800" dirty="0"/>
              <a:t>dziedziczenie.</a:t>
            </a:r>
          </a:p>
          <a:p>
            <a:r>
              <a:rPr lang="pl-PL" sz="2800" dirty="0"/>
              <a:t>naukę, </a:t>
            </a:r>
            <a:r>
              <a:rPr lang="pl-PL" sz="2800" u="sng" dirty="0">
                <a:solidFill>
                  <a:srgbClr val="7030A0"/>
                </a:solidFill>
              </a:rPr>
              <a:t>która zajmuje się</a:t>
            </a:r>
            <a:r>
              <a:rPr lang="pl-PL" sz="2800" dirty="0">
                <a:solidFill>
                  <a:srgbClr val="7030A0"/>
                </a:solidFill>
              </a:rPr>
              <a:t> (</a:t>
            </a:r>
            <a:r>
              <a:rPr lang="pl-PL" sz="2800" u="sng" dirty="0">
                <a:solidFill>
                  <a:srgbClr val="7030A0"/>
                </a:solidFill>
              </a:rPr>
              <a:t>zajmującą się</a:t>
            </a:r>
            <a:r>
              <a:rPr lang="pl-PL" sz="2800" dirty="0">
                <a:solidFill>
                  <a:srgbClr val="7030A0"/>
                </a:solidFill>
              </a:rPr>
              <a:t>)</a:t>
            </a:r>
            <a:r>
              <a:rPr lang="pl-PL" sz="2800" dirty="0"/>
              <a:t> </a:t>
            </a:r>
            <a:r>
              <a:rPr lang="pl-PL" sz="2800" dirty="0">
                <a:solidFill>
                  <a:srgbClr val="7030A0"/>
                </a:solidFill>
              </a:rPr>
              <a:t>+ N</a:t>
            </a:r>
            <a:r>
              <a:rPr lang="pl-PL" sz="2800" dirty="0"/>
              <a:t> dziedziczeniem. </a:t>
            </a:r>
          </a:p>
          <a:p>
            <a:pPr marL="0" indent="0" algn="ctr">
              <a:buNone/>
            </a:pPr>
            <a:r>
              <a:rPr lang="pl-PL" sz="2800" dirty="0"/>
              <a:t>               DZIEDZICZYĆ </a:t>
            </a:r>
            <a:r>
              <a:rPr lang="pl-PL" sz="2800" dirty="0">
                <a:sym typeface="Wingdings 3"/>
              </a:rPr>
              <a:t> co? DZIEDZICZENIE </a:t>
            </a:r>
            <a:endParaRPr lang="pl-PL" sz="2800" dirty="0"/>
          </a:p>
          <a:p>
            <a:pPr marL="0" indent="0">
              <a:buNone/>
            </a:pPr>
            <a:r>
              <a:rPr lang="pl-PL" sz="1800" dirty="0"/>
              <a:t>                                                         rzeczownik odczasownikowy gerundialny</a:t>
            </a:r>
          </a:p>
          <a:p>
            <a:endParaRPr lang="pl-PL" sz="2800" dirty="0"/>
          </a:p>
          <a:p>
            <a:endParaRPr lang="pl-PL" sz="2800" dirty="0"/>
          </a:p>
          <a:p>
            <a:pPr marL="0" indent="0">
              <a:buNone/>
            </a:pPr>
            <a:endParaRPr lang="pl-PL" sz="2800" dirty="0"/>
          </a:p>
        </p:txBody>
      </p:sp>
      <p:pic>
        <p:nvPicPr>
          <p:cNvPr id="4100" name="Picture 4" descr="Biological Man Circles Prismatic 3 by GD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3336"/>
            <a:ext cx="1562345" cy="16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4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CZĘŚĆ I: STRUKTURY JĘZYKOWE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7632848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3000" b="1" dirty="0"/>
              <a:t>1. DEFINIOWANIE KLASYCZNE (4)</a:t>
            </a:r>
          </a:p>
          <a:p>
            <a:pPr marL="0" indent="0">
              <a:buNone/>
            </a:pPr>
            <a:r>
              <a:rPr lang="pl-PL" sz="3000" dirty="0"/>
              <a:t>D. PROCES / ZJAWISKO </a:t>
            </a:r>
          </a:p>
          <a:p>
            <a:pPr marL="0" indent="0" algn="ctr">
              <a:buNone/>
            </a:pPr>
            <a:r>
              <a:rPr lang="pl-PL" sz="3000" dirty="0"/>
              <a:t>Parafrazowanie (różne słowa, ten sam sens).</a:t>
            </a:r>
          </a:p>
          <a:p>
            <a:r>
              <a:rPr lang="pl-PL" sz="3000" dirty="0">
                <a:solidFill>
                  <a:srgbClr val="FF0000"/>
                </a:solidFill>
              </a:rPr>
              <a:t>Decydowanie</a:t>
            </a:r>
            <a:r>
              <a:rPr lang="pl-PL" sz="3000" dirty="0"/>
              <a:t> </a:t>
            </a:r>
            <a:r>
              <a:rPr lang="pl-PL" sz="3000" dirty="0">
                <a:solidFill>
                  <a:srgbClr val="00B050"/>
                </a:solidFill>
              </a:rPr>
              <a:t>definiujemy jako </a:t>
            </a:r>
            <a:r>
              <a:rPr lang="pl-PL" sz="3000" dirty="0"/>
              <a:t>proces psychiczny, </a:t>
            </a:r>
            <a:r>
              <a:rPr lang="pl-PL" sz="3000" u="sng" dirty="0">
                <a:solidFill>
                  <a:srgbClr val="7030A0"/>
                </a:solidFill>
              </a:rPr>
              <a:t>które polega</a:t>
            </a:r>
            <a:r>
              <a:rPr lang="pl-PL" sz="3000" dirty="0">
                <a:solidFill>
                  <a:srgbClr val="7030A0"/>
                </a:solidFill>
              </a:rPr>
              <a:t> (polegający) </a:t>
            </a:r>
            <a:r>
              <a:rPr lang="pl-PL" sz="3000" dirty="0"/>
              <a:t>na dokonywaniu wyboru.</a:t>
            </a:r>
          </a:p>
          <a:p>
            <a:r>
              <a:rPr lang="pl-PL" sz="3000" dirty="0"/>
              <a:t>proces, </a:t>
            </a:r>
            <a:r>
              <a:rPr lang="pl-PL" sz="3000" u="sng" dirty="0">
                <a:solidFill>
                  <a:srgbClr val="7030A0"/>
                </a:solidFill>
              </a:rPr>
              <a:t>który ma</a:t>
            </a:r>
            <a:r>
              <a:rPr lang="pl-PL" sz="3000" dirty="0">
                <a:solidFill>
                  <a:srgbClr val="7030A0"/>
                </a:solidFill>
              </a:rPr>
              <a:t> (</a:t>
            </a:r>
            <a:r>
              <a:rPr lang="pl-PL" sz="3000" u="sng" dirty="0">
                <a:solidFill>
                  <a:srgbClr val="7030A0"/>
                </a:solidFill>
              </a:rPr>
              <a:t>mający</a:t>
            </a:r>
            <a:r>
              <a:rPr lang="pl-PL" sz="3000" dirty="0">
                <a:solidFill>
                  <a:srgbClr val="7030A0"/>
                </a:solidFill>
              </a:rPr>
              <a:t>) miejsce, </a:t>
            </a:r>
            <a:r>
              <a:rPr lang="pl-PL" sz="3000" dirty="0"/>
              <a:t>gdy dokonuje się wyboru.</a:t>
            </a:r>
          </a:p>
          <a:p>
            <a:r>
              <a:rPr lang="pl-PL" sz="3000" dirty="0"/>
              <a:t>proces, </a:t>
            </a:r>
            <a:r>
              <a:rPr lang="pl-PL" sz="3000" u="sng" dirty="0">
                <a:solidFill>
                  <a:srgbClr val="7030A0"/>
                </a:solidFill>
              </a:rPr>
              <a:t>który zachodzi</a:t>
            </a:r>
            <a:r>
              <a:rPr lang="pl-PL" sz="3000" dirty="0">
                <a:solidFill>
                  <a:srgbClr val="7030A0"/>
                </a:solidFill>
              </a:rPr>
              <a:t> (</a:t>
            </a:r>
            <a:r>
              <a:rPr lang="pl-PL" sz="3000" u="sng" dirty="0">
                <a:solidFill>
                  <a:srgbClr val="7030A0"/>
                </a:solidFill>
              </a:rPr>
              <a:t>zachodzący</a:t>
            </a:r>
            <a:r>
              <a:rPr lang="pl-PL" sz="3000" dirty="0">
                <a:solidFill>
                  <a:srgbClr val="7030A0"/>
                </a:solidFill>
              </a:rPr>
              <a:t>)</a:t>
            </a:r>
            <a:r>
              <a:rPr lang="pl-PL" sz="3000" dirty="0"/>
              <a:t>, gdy …</a:t>
            </a:r>
          </a:p>
          <a:p>
            <a:r>
              <a:rPr lang="pl-PL" sz="3000" dirty="0"/>
              <a:t>proces, </a:t>
            </a:r>
            <a:r>
              <a:rPr lang="pl-PL" sz="3000" u="sng" dirty="0">
                <a:solidFill>
                  <a:srgbClr val="7030A0"/>
                </a:solidFill>
              </a:rPr>
              <a:t>który następuje</a:t>
            </a:r>
            <a:r>
              <a:rPr lang="pl-PL" sz="3000" dirty="0">
                <a:solidFill>
                  <a:srgbClr val="7030A0"/>
                </a:solidFill>
              </a:rPr>
              <a:t> (</a:t>
            </a:r>
            <a:r>
              <a:rPr lang="pl-PL" sz="3000" u="sng" dirty="0">
                <a:solidFill>
                  <a:srgbClr val="7030A0"/>
                </a:solidFill>
              </a:rPr>
              <a:t>następujący</a:t>
            </a:r>
            <a:r>
              <a:rPr lang="pl-PL" sz="3000" dirty="0">
                <a:solidFill>
                  <a:srgbClr val="7030A0"/>
                </a:solidFill>
              </a:rPr>
              <a:t>)</a:t>
            </a:r>
            <a:r>
              <a:rPr lang="pl-PL" sz="3000" dirty="0"/>
              <a:t>, gdy …</a:t>
            </a:r>
          </a:p>
          <a:p>
            <a:r>
              <a:rPr lang="pl-PL" sz="3000" dirty="0"/>
              <a:t>proces, </a:t>
            </a:r>
            <a:r>
              <a:rPr lang="pl-PL" sz="3000" u="sng" dirty="0">
                <a:solidFill>
                  <a:srgbClr val="7030A0"/>
                </a:solidFill>
              </a:rPr>
              <a:t>który przebiega</a:t>
            </a:r>
            <a:r>
              <a:rPr lang="pl-PL" sz="3000" dirty="0">
                <a:solidFill>
                  <a:srgbClr val="7030A0"/>
                </a:solidFill>
              </a:rPr>
              <a:t> (</a:t>
            </a:r>
            <a:r>
              <a:rPr lang="pl-PL" sz="3000" u="sng" dirty="0">
                <a:solidFill>
                  <a:srgbClr val="7030A0"/>
                </a:solidFill>
              </a:rPr>
              <a:t>przebiegający</a:t>
            </a:r>
            <a:r>
              <a:rPr lang="pl-PL" sz="3000" dirty="0">
                <a:solidFill>
                  <a:srgbClr val="7030A0"/>
                </a:solidFill>
              </a:rPr>
              <a:t>)</a:t>
            </a:r>
            <a:r>
              <a:rPr lang="pl-PL" sz="3000" dirty="0"/>
              <a:t>, gdy … </a:t>
            </a:r>
          </a:p>
          <a:p>
            <a:pPr marL="0" indent="0" algn="ctr">
              <a:buNone/>
            </a:pPr>
            <a:r>
              <a:rPr lang="pl-PL" sz="3000" dirty="0"/>
              <a:t>DOKONYWAĆ </a:t>
            </a:r>
            <a:r>
              <a:rPr lang="pl-PL" sz="3000" dirty="0">
                <a:sym typeface="Wingdings 3"/>
              </a:rPr>
              <a:t> co? DOKONYWANIE </a:t>
            </a:r>
          </a:p>
          <a:p>
            <a:pPr marL="0" indent="0">
              <a:buNone/>
            </a:pPr>
            <a:r>
              <a:rPr lang="pl-PL" sz="1900" dirty="0"/>
              <a:t>                                                                rzeczownik odczasownikowy gerundialny</a:t>
            </a:r>
          </a:p>
        </p:txBody>
      </p:sp>
      <p:sp>
        <p:nvSpPr>
          <p:cNvPr id="5" name="Przycisk akcji: Pomoc 4">
            <a:hlinkClick r:id="" action="ppaction://noaction" highlightClick="1"/>
          </p:cNvPr>
          <p:cNvSpPr/>
          <p:nvPr/>
        </p:nvSpPr>
        <p:spPr>
          <a:xfrm>
            <a:off x="8028384" y="4293096"/>
            <a:ext cx="432048" cy="36004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" name="Łącznik prosty ze strzałką 5"/>
          <p:cNvCxnSpPr>
            <a:stCxn id="5" idx="2"/>
          </p:cNvCxnSpPr>
          <p:nvPr/>
        </p:nvCxnSpPr>
        <p:spPr>
          <a:xfrm flipH="1" flipV="1">
            <a:off x="7282555" y="3717032"/>
            <a:ext cx="745829" cy="75608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Perplexed Male (#2) by oksmi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469" y="764904"/>
            <a:ext cx="98401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4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CZĘŚĆ I: STRUKTURY JĘZYKOWE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7632848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800" b="1" dirty="0"/>
              <a:t>2. DEFINIOWANIE OPISOWE (1)</a:t>
            </a:r>
          </a:p>
          <a:p>
            <a:pPr marL="0" indent="0">
              <a:buNone/>
            </a:pPr>
            <a:r>
              <a:rPr lang="pl-PL" sz="2800" dirty="0"/>
              <a:t>A. WYSTĘPOWANIE </a:t>
            </a:r>
          </a:p>
          <a:p>
            <a:pPr marL="0" indent="0">
              <a:buNone/>
            </a:pPr>
            <a:r>
              <a:rPr lang="pl-PL" sz="2800" dirty="0">
                <a:solidFill>
                  <a:srgbClr val="FF0000"/>
                </a:solidFill>
              </a:rPr>
              <a:t>Kameleon</a:t>
            </a:r>
            <a:r>
              <a:rPr lang="pl-PL" sz="2800" dirty="0"/>
              <a:t> </a:t>
            </a:r>
            <a:r>
              <a:rPr lang="pl-PL" sz="2800" dirty="0">
                <a:solidFill>
                  <a:srgbClr val="00B050"/>
                </a:solidFill>
              </a:rPr>
              <a:t>oznacza</a:t>
            </a:r>
            <a:r>
              <a:rPr lang="pl-PL" sz="2800" dirty="0"/>
              <a:t> zwierzę, </a:t>
            </a:r>
          </a:p>
          <a:p>
            <a:r>
              <a:rPr lang="pl-PL" sz="2800" u="sng" dirty="0">
                <a:solidFill>
                  <a:srgbClr val="7030A0"/>
                </a:solidFill>
              </a:rPr>
              <a:t>które występuje</a:t>
            </a:r>
            <a:r>
              <a:rPr lang="pl-PL" sz="2800" dirty="0">
                <a:solidFill>
                  <a:srgbClr val="7030A0"/>
                </a:solidFill>
              </a:rPr>
              <a:t> (</a:t>
            </a:r>
            <a:r>
              <a:rPr lang="pl-PL" sz="2800" u="sng" dirty="0">
                <a:solidFill>
                  <a:srgbClr val="7030A0"/>
                </a:solidFill>
              </a:rPr>
              <a:t>występujące</a:t>
            </a:r>
            <a:r>
              <a:rPr lang="pl-PL" sz="2800" dirty="0">
                <a:solidFill>
                  <a:srgbClr val="7030A0"/>
                </a:solidFill>
              </a:rPr>
              <a:t>)</a:t>
            </a:r>
          </a:p>
          <a:p>
            <a:pPr marL="0" indent="0">
              <a:buNone/>
            </a:pPr>
            <a:r>
              <a:rPr lang="pl-PL" sz="2800" dirty="0"/>
              <a:t>w Afryce w lasach tropikalnych,</a:t>
            </a:r>
          </a:p>
          <a:p>
            <a:pPr marL="0" indent="0">
              <a:buNone/>
            </a:pPr>
            <a:r>
              <a:rPr lang="pl-PL" sz="2800" dirty="0"/>
              <a:t>B. WŁAŚCIWOŚCI</a:t>
            </a:r>
          </a:p>
          <a:p>
            <a:r>
              <a:rPr lang="pl-PL" sz="2800" u="sng" dirty="0">
                <a:solidFill>
                  <a:srgbClr val="7030A0"/>
                </a:solidFill>
              </a:rPr>
              <a:t>które charakteryzuje się</a:t>
            </a:r>
            <a:r>
              <a:rPr lang="pl-PL" sz="2800" dirty="0">
                <a:solidFill>
                  <a:srgbClr val="7030A0"/>
                </a:solidFill>
              </a:rPr>
              <a:t> (</a:t>
            </a:r>
            <a:r>
              <a:rPr lang="pl-PL" sz="2800" u="sng" dirty="0">
                <a:solidFill>
                  <a:srgbClr val="7030A0"/>
                </a:solidFill>
              </a:rPr>
              <a:t>charakteryzujące się</a:t>
            </a:r>
            <a:r>
              <a:rPr lang="pl-PL" sz="2800" dirty="0">
                <a:solidFill>
                  <a:srgbClr val="7030A0"/>
                </a:solidFill>
              </a:rPr>
              <a:t>) + N </a:t>
            </a:r>
            <a:r>
              <a:rPr lang="pl-PL" sz="2800" dirty="0"/>
              <a:t>umiejętnością zmiany koloru. =</a:t>
            </a:r>
          </a:p>
          <a:p>
            <a:r>
              <a:rPr lang="pl-PL" sz="2800" u="sng" dirty="0">
                <a:solidFill>
                  <a:srgbClr val="7030A0"/>
                </a:solidFill>
              </a:rPr>
              <a:t>które odznacza się</a:t>
            </a:r>
            <a:r>
              <a:rPr lang="pl-PL" sz="2800" dirty="0">
                <a:solidFill>
                  <a:srgbClr val="7030A0"/>
                </a:solidFill>
              </a:rPr>
              <a:t> (</a:t>
            </a:r>
            <a:r>
              <a:rPr lang="pl-PL" sz="2800" u="sng" dirty="0">
                <a:solidFill>
                  <a:srgbClr val="7030A0"/>
                </a:solidFill>
              </a:rPr>
              <a:t>odznaczające się</a:t>
            </a:r>
            <a:r>
              <a:rPr lang="pl-PL" sz="2800" dirty="0">
                <a:solidFill>
                  <a:srgbClr val="7030A0"/>
                </a:solidFill>
              </a:rPr>
              <a:t>) </a:t>
            </a:r>
            <a:r>
              <a:rPr lang="pl-PL" sz="2800" dirty="0"/>
              <a:t>… =</a:t>
            </a:r>
          </a:p>
          <a:p>
            <a:r>
              <a:rPr lang="pl-PL" sz="2800" u="sng" dirty="0">
                <a:solidFill>
                  <a:srgbClr val="7030A0"/>
                </a:solidFill>
              </a:rPr>
              <a:t>które wyróżnia się</a:t>
            </a:r>
            <a:r>
              <a:rPr lang="pl-PL" sz="2800" dirty="0">
                <a:solidFill>
                  <a:srgbClr val="7030A0"/>
                </a:solidFill>
              </a:rPr>
              <a:t> (</a:t>
            </a:r>
            <a:r>
              <a:rPr lang="pl-PL" sz="2800" u="sng" dirty="0">
                <a:solidFill>
                  <a:srgbClr val="7030A0"/>
                </a:solidFill>
              </a:rPr>
              <a:t>wyróżniające się</a:t>
            </a:r>
            <a:r>
              <a:rPr lang="pl-PL" sz="2800" dirty="0">
                <a:solidFill>
                  <a:srgbClr val="7030A0"/>
                </a:solidFill>
              </a:rPr>
              <a:t>) </a:t>
            </a:r>
            <a:r>
              <a:rPr lang="pl-PL" sz="2800" dirty="0"/>
              <a:t>…</a:t>
            </a:r>
          </a:p>
        </p:txBody>
      </p:sp>
      <p:pic>
        <p:nvPicPr>
          <p:cNvPr id="5122" name="Picture 2" descr="chameleon by papapish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296703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34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CZĘŚĆ I: STRUKTURY JĘZYKOWE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7632848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/>
              <a:t>2. DEFINIOWANIE OPISOWE (2)</a:t>
            </a:r>
          </a:p>
          <a:p>
            <a:pPr marL="0" indent="0">
              <a:buNone/>
            </a:pPr>
            <a:r>
              <a:rPr lang="pl-PL" sz="2800" dirty="0"/>
              <a:t>C. POWSTANIE</a:t>
            </a:r>
          </a:p>
          <a:p>
            <a:pPr marL="0" indent="0">
              <a:buNone/>
            </a:pPr>
            <a:r>
              <a:rPr lang="pl-PL" sz="2800" dirty="0">
                <a:solidFill>
                  <a:srgbClr val="FF0000"/>
                </a:solidFill>
              </a:rPr>
              <a:t>Sztorm</a:t>
            </a:r>
            <a:r>
              <a:rPr lang="pl-PL" sz="2800" dirty="0"/>
              <a:t> </a:t>
            </a:r>
            <a:r>
              <a:rPr lang="pl-PL" sz="2800" dirty="0">
                <a:solidFill>
                  <a:srgbClr val="00B050"/>
                </a:solidFill>
              </a:rPr>
              <a:t>definiuje się jako </a:t>
            </a:r>
            <a:r>
              <a:rPr lang="pl-PL" sz="2800" dirty="0"/>
              <a:t>bardzo silny wiatr,</a:t>
            </a:r>
          </a:p>
          <a:p>
            <a:r>
              <a:rPr lang="pl-PL" sz="2800" u="sng" dirty="0">
                <a:solidFill>
                  <a:srgbClr val="7030A0"/>
                </a:solidFill>
              </a:rPr>
              <a:t>który powstaje</a:t>
            </a:r>
            <a:r>
              <a:rPr lang="pl-PL" sz="2800" dirty="0">
                <a:solidFill>
                  <a:srgbClr val="7030A0"/>
                </a:solidFill>
              </a:rPr>
              <a:t> (</a:t>
            </a:r>
            <a:r>
              <a:rPr lang="pl-PL" sz="2800" u="sng" dirty="0">
                <a:solidFill>
                  <a:srgbClr val="7030A0"/>
                </a:solidFill>
              </a:rPr>
              <a:t>powstający</a:t>
            </a:r>
            <a:r>
              <a:rPr lang="pl-PL" sz="2800" dirty="0">
                <a:solidFill>
                  <a:srgbClr val="7030A0"/>
                </a:solidFill>
              </a:rPr>
              <a:t>) </a:t>
            </a:r>
            <a:br>
              <a:rPr lang="pl-PL" sz="2800" dirty="0"/>
            </a:br>
            <a:r>
              <a:rPr lang="pl-PL" sz="2800" dirty="0"/>
              <a:t>nad morzem lub oceanem. = </a:t>
            </a:r>
          </a:p>
          <a:p>
            <a:r>
              <a:rPr lang="pl-PL" sz="2800" u="sng" dirty="0">
                <a:solidFill>
                  <a:srgbClr val="7030A0"/>
                </a:solidFill>
              </a:rPr>
              <a:t>który tworzy się</a:t>
            </a:r>
            <a:r>
              <a:rPr lang="pl-PL" sz="2800" dirty="0">
                <a:solidFill>
                  <a:srgbClr val="7030A0"/>
                </a:solidFill>
              </a:rPr>
              <a:t> (</a:t>
            </a:r>
            <a:r>
              <a:rPr lang="pl-PL" sz="2800" u="sng" dirty="0">
                <a:solidFill>
                  <a:srgbClr val="7030A0"/>
                </a:solidFill>
              </a:rPr>
              <a:t>tworzący się</a:t>
            </a:r>
            <a:r>
              <a:rPr lang="pl-PL" sz="2800" dirty="0">
                <a:solidFill>
                  <a:srgbClr val="7030A0"/>
                </a:solidFill>
              </a:rPr>
              <a:t>) </a:t>
            </a:r>
            <a:br>
              <a:rPr lang="pl-PL" sz="2800" dirty="0"/>
            </a:br>
            <a:r>
              <a:rPr lang="pl-PL" sz="2800" dirty="0"/>
              <a:t>nad …</a:t>
            </a:r>
          </a:p>
          <a:p>
            <a:pPr marL="0" indent="0">
              <a:buNone/>
            </a:pPr>
            <a:endParaRPr lang="pl-PL" sz="2800" dirty="0"/>
          </a:p>
        </p:txBody>
      </p:sp>
      <p:pic>
        <p:nvPicPr>
          <p:cNvPr id="6146" name="Picture 2" descr="Midshipman easy book cover by bf5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0928"/>
            <a:ext cx="2290950" cy="32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16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zaokrąglony 7"/>
          <p:cNvSpPr/>
          <p:nvPr/>
        </p:nvSpPr>
        <p:spPr>
          <a:xfrm>
            <a:off x="5973852" y="4113192"/>
            <a:ext cx="2952000" cy="104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CZĘŚĆ I: STRUKTURY JĘZYKOWE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7632848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/>
              <a:t>3. KLASYFIKOWANIE (1)</a:t>
            </a:r>
          </a:p>
          <a:p>
            <a:pPr marL="0" indent="0" algn="ctr">
              <a:buNone/>
            </a:pPr>
            <a:r>
              <a:rPr lang="pl-PL" dirty="0"/>
              <a:t>Parafrazowanie (różne słowa, ten sam sens).</a:t>
            </a:r>
          </a:p>
          <a:p>
            <a:pPr algn="just"/>
            <a:r>
              <a:rPr lang="pl-PL" dirty="0">
                <a:solidFill>
                  <a:srgbClr val="7030A0"/>
                </a:solidFill>
              </a:rPr>
              <a:t>Ze względu na kryterium + D </a:t>
            </a:r>
            <a:r>
              <a:rPr lang="pl-PL" dirty="0"/>
              <a:t>sposobu artykulacji </a:t>
            </a:r>
          </a:p>
          <a:p>
            <a:pPr marL="0" indent="0" algn="just">
              <a:buNone/>
            </a:pPr>
            <a:r>
              <a:rPr lang="pl-PL" dirty="0"/>
              <a:t>samogłoski </a:t>
            </a:r>
            <a:r>
              <a:rPr lang="pl-PL" dirty="0">
                <a:solidFill>
                  <a:srgbClr val="7030A0"/>
                </a:solidFill>
              </a:rPr>
              <a:t>dzielimy</a:t>
            </a:r>
            <a:r>
              <a:rPr lang="pl-PL" dirty="0"/>
              <a:t> </a:t>
            </a:r>
            <a:r>
              <a:rPr lang="pl-PL" dirty="0">
                <a:solidFill>
                  <a:srgbClr val="7030A0"/>
                </a:solidFill>
              </a:rPr>
              <a:t>na</a:t>
            </a:r>
            <a:r>
              <a:rPr lang="pl-PL" dirty="0"/>
              <a:t> </a:t>
            </a:r>
            <a:r>
              <a:rPr lang="pl-PL" dirty="0">
                <a:solidFill>
                  <a:srgbClr val="7030A0"/>
                </a:solidFill>
              </a:rPr>
              <a:t>+ B</a:t>
            </a:r>
            <a:r>
              <a:rPr lang="pl-PL" dirty="0"/>
              <a:t> ustne </a:t>
            </a:r>
          </a:p>
          <a:p>
            <a:pPr marL="0" indent="0" algn="just">
              <a:buNone/>
            </a:pPr>
            <a:r>
              <a:rPr lang="pl-PL" dirty="0"/>
              <a:t>i nosowe.</a:t>
            </a:r>
          </a:p>
          <a:p>
            <a:pPr algn="just"/>
            <a:r>
              <a:rPr lang="pl-PL" dirty="0">
                <a:solidFill>
                  <a:srgbClr val="7030A0"/>
                </a:solidFill>
              </a:rPr>
              <a:t>W oparciu o kryterium + D</a:t>
            </a:r>
          </a:p>
          <a:p>
            <a:pPr marL="0" indent="0" algn="just">
              <a:buNone/>
            </a:pPr>
            <a:r>
              <a:rPr lang="pl-PL" dirty="0"/>
              <a:t>sposobu artykulacji samogłoski </a:t>
            </a:r>
          </a:p>
          <a:p>
            <a:pPr marL="0" indent="0" algn="just">
              <a:buNone/>
            </a:pPr>
            <a:r>
              <a:rPr lang="pl-PL" dirty="0">
                <a:solidFill>
                  <a:srgbClr val="7030A0"/>
                </a:solidFill>
              </a:rPr>
              <a:t>dzieli się na + B </a:t>
            </a:r>
            <a:r>
              <a:rPr lang="pl-PL" dirty="0"/>
              <a:t>ustne i nosowe. </a:t>
            </a:r>
          </a:p>
          <a:p>
            <a:pPr algn="just"/>
            <a:r>
              <a:rPr lang="pl-PL" dirty="0">
                <a:solidFill>
                  <a:srgbClr val="7030A0"/>
                </a:solidFill>
              </a:rPr>
              <a:t>Wyróżniamy (wyróżnia się) + B </a:t>
            </a:r>
          </a:p>
          <a:p>
            <a:pPr marL="0" indent="0" algn="just">
              <a:buNone/>
            </a:pPr>
            <a:r>
              <a:rPr lang="pl-PL" dirty="0"/>
              <a:t>następujące typy samogłosek: ustne </a:t>
            </a:r>
          </a:p>
          <a:p>
            <a:pPr marL="0" indent="0" algn="just">
              <a:buNone/>
            </a:pPr>
            <a:r>
              <a:rPr lang="pl-PL" dirty="0"/>
              <a:t>i nosowe. 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53171723"/>
              </p:ext>
            </p:extLst>
          </p:nvPr>
        </p:nvGraphicFramePr>
        <p:xfrm>
          <a:off x="6020731" y="2852936"/>
          <a:ext cx="2844000" cy="35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ięciokąt 5"/>
          <p:cNvSpPr/>
          <p:nvPr/>
        </p:nvSpPr>
        <p:spPr>
          <a:xfrm rot="1729951">
            <a:off x="5253852" y="3148835"/>
            <a:ext cx="1440000" cy="82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sposób</a:t>
            </a:r>
          </a:p>
          <a:p>
            <a:pPr algn="ctr"/>
            <a:r>
              <a:rPr lang="pl-PL" dirty="0"/>
              <a:t>artykulacji</a:t>
            </a:r>
          </a:p>
        </p:txBody>
      </p:sp>
    </p:spTree>
    <p:extLst>
      <p:ext uri="{BB962C8B-B14F-4D97-AF65-F5344CB8AC3E}">
        <p14:creationId xmlns:p14="http://schemas.microsoft.com/office/powerpoint/2010/main" val="362331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4932040" y="4797280"/>
            <a:ext cx="3024000" cy="115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CZĘŚĆ I: STRUKTURY JĘZYKOWE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7632848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3. KLASYFIKOWANIE (2)</a:t>
            </a:r>
          </a:p>
          <a:p>
            <a:pPr marL="0" indent="0" algn="ctr">
              <a:buNone/>
            </a:pPr>
            <a:r>
              <a:rPr lang="pl-PL" dirty="0"/>
              <a:t>Parafrazowanie (różne słowa, ten sam sens).</a:t>
            </a:r>
          </a:p>
          <a:p>
            <a:pPr marL="0" indent="0" algn="just">
              <a:buNone/>
            </a:pPr>
            <a:endParaRPr lang="pl-PL" sz="2800" dirty="0"/>
          </a:p>
          <a:p>
            <a:pPr algn="just"/>
            <a:r>
              <a:rPr lang="pl-PL" sz="2800" dirty="0"/>
              <a:t>Głoski ą oraz ę </a:t>
            </a:r>
            <a:r>
              <a:rPr lang="pl-PL" sz="2800" dirty="0">
                <a:solidFill>
                  <a:srgbClr val="7030A0"/>
                </a:solidFill>
              </a:rPr>
              <a:t>zaliczamy do </a:t>
            </a:r>
          </a:p>
          <a:p>
            <a:pPr marL="0" indent="0" algn="just">
              <a:buNone/>
            </a:pPr>
            <a:r>
              <a:rPr lang="pl-PL" sz="2800" dirty="0"/>
              <a:t>samogłosek nosowych.</a:t>
            </a:r>
          </a:p>
          <a:p>
            <a:pPr algn="just"/>
            <a:r>
              <a:rPr lang="pl-PL" sz="2800" dirty="0"/>
              <a:t>Głoski ą oraz ę </a:t>
            </a:r>
            <a:r>
              <a:rPr lang="pl-PL" sz="2800" dirty="0">
                <a:solidFill>
                  <a:srgbClr val="7030A0"/>
                </a:solidFill>
              </a:rPr>
              <a:t>należą do</a:t>
            </a:r>
          </a:p>
          <a:p>
            <a:pPr marL="0" indent="0" algn="just">
              <a:buNone/>
            </a:pPr>
            <a:r>
              <a:rPr lang="pl-PL" sz="2800" dirty="0"/>
              <a:t>samogłosek nosowych,</a:t>
            </a:r>
          </a:p>
          <a:p>
            <a:pPr marL="0" indent="0" algn="just">
              <a:buNone/>
            </a:pPr>
            <a:r>
              <a:rPr lang="pl-PL" sz="2800" dirty="0">
                <a:solidFill>
                  <a:srgbClr val="C00000"/>
                </a:solidFill>
              </a:rPr>
              <a:t>natomiast</a:t>
            </a:r>
            <a:r>
              <a:rPr lang="pl-PL" sz="2800" dirty="0"/>
              <a:t> a, e, i, u, o oraz y </a:t>
            </a:r>
          </a:p>
          <a:p>
            <a:pPr marL="0" indent="0" algn="just">
              <a:buNone/>
            </a:pPr>
            <a:r>
              <a:rPr lang="pl-PL" sz="2800" dirty="0"/>
              <a:t>- do ustnych.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90001157"/>
              </p:ext>
            </p:extLst>
          </p:nvPr>
        </p:nvGraphicFramePr>
        <p:xfrm>
          <a:off x="5004048" y="2420888"/>
          <a:ext cx="2844000" cy="35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987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czątek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estandardowy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1683</TotalTime>
  <Words>2217</Words>
  <Application>Microsoft Office PowerPoint</Application>
  <PresentationFormat>Pokaz na ekranie (4:3)</PresentationFormat>
  <Paragraphs>328</Paragraphs>
  <Slides>28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3" baseType="lpstr">
      <vt:lpstr>Calibri</vt:lpstr>
      <vt:lpstr>Segoe UI</vt:lpstr>
      <vt:lpstr>Wingdings</vt:lpstr>
      <vt:lpstr>Wingdings 3</vt:lpstr>
      <vt:lpstr>Początek</vt:lpstr>
      <vt:lpstr>REPETITIO 6</vt:lpstr>
      <vt:lpstr>CZĘŚĆ I: STRUKTURY JĘZYKOWE </vt:lpstr>
      <vt:lpstr>CZĘŚĆ I: STRUKTURY JĘZYKOWE </vt:lpstr>
      <vt:lpstr>CZĘŚĆ I: STRUKTURY JĘZYKOWE </vt:lpstr>
      <vt:lpstr>CZĘŚĆ I: STRUKTURY JĘZYKOWE </vt:lpstr>
      <vt:lpstr>CZĘŚĆ I: STRUKTURY JĘZYKOWE </vt:lpstr>
      <vt:lpstr>CZĘŚĆ I: STRUKTURY JĘZYKOWE </vt:lpstr>
      <vt:lpstr>CZĘŚĆ I: STRUKTURY JĘZYKOWE </vt:lpstr>
      <vt:lpstr>CZĘŚĆ I: STRUKTURY JĘZYKOWE </vt:lpstr>
      <vt:lpstr>CZĘŚĆ I: STRUKTURY JĘZYKOWE </vt:lpstr>
      <vt:lpstr>CZĘŚĆ I: STRUKTURY JĘZYKOWE </vt:lpstr>
      <vt:lpstr>CZĘŚĆ I: STRUKTURY JĘZYKOWE </vt:lpstr>
      <vt:lpstr>CZĘŚĆ I: STRUKTURY JĘZYKOWE </vt:lpstr>
      <vt:lpstr>CZĘŚĆ I: STRUKTURY JĘZYKOWE </vt:lpstr>
      <vt:lpstr>CZĘŚĆ I: STRUKTURY JĘZYKOWE </vt:lpstr>
      <vt:lpstr>CZĘŚĆ I: STRUKTURY JĘZYKOWE </vt:lpstr>
      <vt:lpstr>CZĘŚĆ I: STRUKTURY JĘZYKOWE </vt:lpstr>
      <vt:lpstr>CZĘŚĆ I: STRUKTURY JĘZYKOWE </vt:lpstr>
      <vt:lpstr>CZĘŚĆ I: STRUKTURY JĘZYKOWE </vt:lpstr>
      <vt:lpstr>CZĘŚĆ I: STRUKTURY JĘZYKOWE </vt:lpstr>
      <vt:lpstr>CZĘŚĆ I: STRUKTURY JĘZYKOWE </vt:lpstr>
      <vt:lpstr>CZĘŚĆ I: STRUKTURY JĘZYKOWE </vt:lpstr>
      <vt:lpstr>CZĘŚĆ I: STRUKTURY JĘZYKOWE </vt:lpstr>
      <vt:lpstr>CZĘŚĆ I: STRUKTURY JĘZYKOWE </vt:lpstr>
      <vt:lpstr>CZĘŚĆ I: STRUKTURY JĘZYKOWE </vt:lpstr>
      <vt:lpstr>CZĘŚĆ II: Z TAJEMNIC JĘZYKA NAUKOWEGO</vt:lpstr>
      <vt:lpstr>CZĘŚĆ II: Z TAJEMNIC JĘZYKA NAUKOWEGO</vt:lpstr>
      <vt:lpstr>ŹRÓDŁA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WYKŁAD WSTĘPNY</dc:title>
  <dc:creator>Iza</dc:creator>
  <cp:lastModifiedBy>nasser hasna</cp:lastModifiedBy>
  <cp:revision>294</cp:revision>
  <dcterms:created xsi:type="dcterms:W3CDTF">2018-10-11T14:48:14Z</dcterms:created>
  <dcterms:modified xsi:type="dcterms:W3CDTF">2022-06-02T15:56:24Z</dcterms:modified>
</cp:coreProperties>
</file>