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7" r:id="rId4"/>
  </p:sldMasterIdLst>
  <p:notesMasterIdLst>
    <p:notesMasterId r:id="rId13"/>
  </p:notesMasterIdLst>
  <p:handoutMasterIdLst>
    <p:handoutMasterId r:id="rId14"/>
  </p:handoutMasterIdLst>
  <p:sldIdLst>
    <p:sldId id="496" r:id="rId5"/>
    <p:sldId id="504" r:id="rId6"/>
    <p:sldId id="505" r:id="rId7"/>
    <p:sldId id="506" r:id="rId8"/>
    <p:sldId id="507" r:id="rId9"/>
    <p:sldId id="508" r:id="rId10"/>
    <p:sldId id="509" r:id="rId11"/>
    <p:sldId id="51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76" y="90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79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07B6E44-EC74-44FF-9331-C8DF3EA6727E}" type="datetime1">
              <a:rPr lang="pl-PL" smtClean="0"/>
              <a:t>14.12.2020</a:t>
            </a:fld>
            <a:endParaRPr lang="pl-PL" dirty="0"/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BEDFD5B-C328-43D8-A4C7-929BECA315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34EAE-92A2-4C22-A063-8E296A270B6E}" type="datetime1">
              <a:rPr lang="pl-PL" smtClean="0"/>
              <a:pPr/>
              <a:t>14.12.2020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F8D0E63-0F6A-47B0-8BD1-6E95B004C872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F8D0E63-0F6A-47B0-8BD1-6E95B004C87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7687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F8D0E63-0F6A-47B0-8BD1-6E95B004C87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957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F8D0E63-0F6A-47B0-8BD1-6E95B004C87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5442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F8D0E63-0F6A-47B0-8BD1-6E95B004C87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84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F8D0E63-0F6A-47B0-8BD1-6E95B004C87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0222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F8D0E63-0F6A-47B0-8BD1-6E95B004C872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7661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F8D0E63-0F6A-47B0-8BD1-6E95B004C872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119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Grafika 33" descr="Tag=AccentColor&#10;Flavor=Light&#10;Target=Fill">
            <a:extLst>
              <a:ext uri="{FF2B5EF4-FFF2-40B4-BE49-F238E27FC236}">
                <a16:creationId xmlns:a16="http://schemas.microsoft.com/office/drawing/2014/main" id="{6739BBEA-A648-4A9A-BDE1-679EC5036842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14" name="Prostokąt 6">
            <a:extLst>
              <a:ext uri="{FF2B5EF4-FFF2-40B4-BE49-F238E27FC236}">
                <a16:creationId xmlns:a16="http://schemas.microsoft.com/office/drawing/2014/main" id="{C2E384B1-6E1D-4A43-A480-94C68AC69A52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3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noProof="0"/>
              <a:t>20XX-09-03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/>
              <a:t>Tytuł prezentacji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pl-PL" noProof="0" smtClean="0"/>
              <a:pPr/>
              <a:t>‹#›</a:t>
            </a:fld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78173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noProof="0"/>
              <a:t>20XX-09-03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/>
              <a:t>Tytuł prezentacji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pl-PL" noProof="0" smtClean="0"/>
              <a:pPr/>
              <a:t>‹#›</a:t>
            </a:fld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18529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 — 3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Podtytuł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Podtytuł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7" name="Data — symbol zastępczy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 noProof="0"/>
              <a:t>20XX-09-03</a:t>
            </a:r>
          </a:p>
        </p:txBody>
      </p:sp>
      <p:sp>
        <p:nvSpPr>
          <p:cNvPr id="8" name="Stopka — symbol zastępczy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Tytuł prezentacji</a:t>
            </a:r>
          </a:p>
        </p:txBody>
      </p:sp>
      <p:sp>
        <p:nvSpPr>
          <p:cNvPr id="9" name="Numer slajdu — symbol zastępczy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C18C1E5-FB55-42F5-BD6D-9CC153FCDBE6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10" name="Prostokąt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11" name="Tekst — symbol zastępczy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Podtytuł</a:t>
            </a:r>
          </a:p>
        </p:txBody>
      </p:sp>
      <p:sp>
        <p:nvSpPr>
          <p:cNvPr id="12" name="Zawartość — symbol zastępczy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 rtlCol="0"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6388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 — 2 obraz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az — symbol zastępczy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16" name="Obraz — symbol zastępczy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rtlCol="0" anchor="b"/>
          <a:lstStyle>
            <a:lvl1pPr>
              <a:defRPr sz="7200"/>
            </a:lvl1pPr>
          </a:lstStyle>
          <a:p>
            <a:pPr rtl="0"/>
            <a:r>
              <a:rPr lang="pl-PL" noProof="0"/>
              <a:t>tytuł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2C18C1E5-FB55-42F5-BD6D-9CC153FCDBE6}" type="slidenum">
              <a:rPr lang="pl-PL" noProof="0" smtClean="0"/>
              <a:pPr/>
              <a:t>‹#›</a:t>
            </a:fld>
            <a:endParaRPr lang="pl-PL" noProof="0"/>
          </a:p>
        </p:txBody>
      </p:sp>
      <p:sp>
        <p:nvSpPr>
          <p:cNvPr id="7" name="Prostokąt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: Kształt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rtlCol="0"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Tytuł</a:t>
            </a:r>
          </a:p>
        </p:txBody>
      </p:sp>
      <p:sp>
        <p:nvSpPr>
          <p:cNvPr id="11" name="Prostokąt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13" name="Tekst — symbol zastępczy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 rtlCol="0"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pl-PL" noProof="0"/>
              <a:t>Podtytuł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: Kształt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7048" y="932688"/>
            <a:ext cx="9144000" cy="2523744"/>
          </a:xfrm>
        </p:spPr>
        <p:txBody>
          <a:bodyPr rtlCol="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l-PL" noProof="0"/>
              <a:t>20XX-09-03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l-PL" noProof="0"/>
              <a:t>Tytuł prezentacji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2C18C1E5-FB55-42F5-BD6D-9CC153FCDBE6}" type="slidenum">
              <a:rPr lang="pl-PL" noProof="0" smtClean="0"/>
              <a:pPr/>
              <a:t>‹#›</a:t>
            </a:fld>
            <a:endParaRPr lang="pl-PL" noProof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13" name="Tekst — symbol zastępczy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 rtlCol="0"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pl-PL" noProof="0"/>
              <a:t>Podtytuł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raz — symbol zastępczy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30" name="Obraz — symbol zastępczy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8" name="Obraz — symbol zastępczy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7" name="Obraz — symbol zastępczy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6" name="Obraz — symbol zastępczy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12188952" cy="1325563"/>
          </a:xfrm>
        </p:spPr>
        <p:txBody>
          <a:bodyPr rtlCol="0"/>
          <a:lstStyle>
            <a:lvl1pPr algn="ctr">
              <a:defRPr sz="7200"/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 noProof="0"/>
              <a:t>20XX-09-03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Tytuł prezentacji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C18C1E5-FB55-42F5-BD6D-9CC153FCDBE6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19" name="Prostokąt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33" name="Tekst — symbol zastępczy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pl-PL" noProof="0"/>
              <a:t>Imię i nazwisko</a:t>
            </a:r>
          </a:p>
          <a:p>
            <a:pPr lvl="1" rtl="0"/>
            <a:r>
              <a:rPr lang="pl-PL" noProof="0"/>
              <a:t>Stanowisko</a:t>
            </a:r>
          </a:p>
        </p:txBody>
      </p:sp>
      <p:sp>
        <p:nvSpPr>
          <p:cNvPr id="34" name="Tekst — symbol zastępczy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pl-PL" noProof="0"/>
              <a:t>Imię i nazwisko</a:t>
            </a:r>
          </a:p>
          <a:p>
            <a:pPr lvl="1" rtl="0"/>
            <a:r>
              <a:rPr lang="pl-PL" noProof="0"/>
              <a:t>Stanowisko</a:t>
            </a:r>
          </a:p>
        </p:txBody>
      </p:sp>
      <p:sp>
        <p:nvSpPr>
          <p:cNvPr id="35" name="Tekst — symbol zastępczy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pl-PL" noProof="0"/>
              <a:t>Imię i nazwisko</a:t>
            </a:r>
          </a:p>
          <a:p>
            <a:pPr lvl="1" rtl="0"/>
            <a:r>
              <a:rPr lang="pl-PL" noProof="0"/>
              <a:t>Stanowisko</a:t>
            </a:r>
          </a:p>
        </p:txBody>
      </p:sp>
      <p:sp>
        <p:nvSpPr>
          <p:cNvPr id="36" name="Tekst — symbol zastępczy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pl-PL" noProof="0"/>
              <a:t>Imię i nazwisko</a:t>
            </a:r>
          </a:p>
          <a:p>
            <a:pPr lvl="1" rtl="0"/>
            <a:r>
              <a:rPr lang="pl-PL" noProof="0"/>
              <a:t>Stanowisko</a:t>
            </a:r>
          </a:p>
        </p:txBody>
      </p:sp>
      <p:sp>
        <p:nvSpPr>
          <p:cNvPr id="37" name="Tekst — symbol zastępczy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pl-PL" noProof="0"/>
              <a:t>Imię i nazwisko</a:t>
            </a:r>
          </a:p>
          <a:p>
            <a:pPr lvl="1" rtl="0"/>
            <a:r>
              <a:rPr lang="pl-PL" noProof="0"/>
              <a:t>Stanowisko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 — 4 obraz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raz — symbol zastępczy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5" name="Obraz — symbol zastępczy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4" name="Obraz — symbol zastępczy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3" name="Obraz — symbol zastępczy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pl-PL" noProof="0"/>
              <a:t>Tytuł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7" name="Prostokąt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mkni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olny kształt: Kształt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402336"/>
            <a:ext cx="10515600" cy="1344168"/>
          </a:xfrm>
        </p:spPr>
        <p:txBody>
          <a:bodyPr rtlCol="0"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l-PL" noProof="0"/>
              <a:t>20XX-09-03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l-PL" noProof="0"/>
              <a:t>Tytuł prezentacji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2C18C1E5-FB55-42F5-BD6D-9CC153FCDBE6}" type="slidenum">
              <a:rPr lang="pl-PL" noProof="0" smtClean="0"/>
              <a:pPr/>
              <a:t>‹#›</a:t>
            </a:fld>
            <a:endParaRPr lang="pl-PL" noProof="0"/>
          </a:p>
        </p:txBody>
      </p:sp>
      <p:sp>
        <p:nvSpPr>
          <p:cNvPr id="10" name="Obraz — symbol zastępczy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11" name="Obraz — symbol zastępczy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12" name="Obraz — symbol zastępczy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13" name="Tekst — symbol zastępczy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pl-PL" noProof="0"/>
              <a:t>Imię i nazwisko osoby prowadzącej</a:t>
            </a:r>
          </a:p>
        </p:txBody>
      </p:sp>
      <p:sp>
        <p:nvSpPr>
          <p:cNvPr id="14" name="Tekst — symbol zastępczy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pl-PL" noProof="0"/>
              <a:t>Adres e-mail</a:t>
            </a:r>
          </a:p>
        </p:txBody>
      </p:sp>
      <p:sp>
        <p:nvSpPr>
          <p:cNvPr id="15" name="Tekst — symbol zastępczy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pl-PL" noProof="0"/>
              <a:t>Witryna internetowa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noProof="0"/>
              <a:t>20XX-09-03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Tytuł prezentacji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60389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r>
              <a:rPr lang="pl-PL" noProof="0"/>
              <a:t>20XX-09-03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pl-PL" noProof="0"/>
              <a:t>Tytuł prezentacji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C18C1E5-FB55-42F5-BD6D-9CC153FCDBE6}" type="slidenum">
              <a:rPr lang="pl-PL" noProof="0" smtClean="0"/>
              <a:pPr/>
              <a:t>‹#›</a:t>
            </a:fld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522296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noProof="0"/>
              <a:t>20XX-09-03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Tytuł prezentacji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8" name="Prostokąt 7" descr="Tag=AccentColor&#10;Flavor=Light&#10;Target=FillAndLine">
            <a:extLst>
              <a:ext uri="{FF2B5EF4-FFF2-40B4-BE49-F238E27FC236}">
                <a16:creationId xmlns:a16="http://schemas.microsoft.com/office/drawing/2014/main" id="{BE63F625-FD51-4CDE-849C-88705BBBA4CB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18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noProof="0"/>
              <a:t>20XX-09-03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Tytuł prezentacji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11" name="Prostokąt 9" descr="Tag=AccentColor&#10;Flavor=Light&#10;Target=FillAndLine">
            <a:extLst>
              <a:ext uri="{FF2B5EF4-FFF2-40B4-BE49-F238E27FC236}">
                <a16:creationId xmlns:a16="http://schemas.microsoft.com/office/drawing/2014/main" id="{2B90EA65-2845-4A71-B3B8-792AAC929472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9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noProof="0"/>
              <a:t>20XX-09-03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/>
              <a:t>Tytuł prezentacji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pl-PL" noProof="0" smtClean="0"/>
              <a:pPr/>
              <a:t>‹#›</a:t>
            </a:fld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614660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noProof="0"/>
              <a:t>20XX-09-03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Tytuł prezentacji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8126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noProof="0"/>
              <a:t>20XX-09-03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Tytuł prezentacji</a:t>
            </a: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6702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noProof="0"/>
              <a:t>20XX-09-03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01763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microsoft.com/office/2007/relationships/hdphoto" Target="../media/hdphoto1.wdp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pl-PL" noProof="0"/>
              <a:t>20XX-09-03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pl-PL" noProof="0"/>
              <a:t>Tytuł prezentacji</a:t>
            </a:r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0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21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C18C1E5-FB55-42F5-BD6D-9CC153FCDBE6}" type="slidenum">
              <a:rPr lang="pl-PL" noProof="0" smtClean="0"/>
              <a:pPr/>
              <a:t>‹#›</a:t>
            </a:fld>
            <a:endParaRPr lang="pl-PL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49" r:id="rId13"/>
    <p:sldLayoutId id="2147483750" r:id="rId14"/>
    <p:sldLayoutId id="2147483751" r:id="rId15"/>
    <p:sldLayoutId id="2147483752" r:id="rId16"/>
    <p:sldLayoutId id="2147483754" r:id="rId17"/>
    <p:sldLayoutId id="21474837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-PL" sz="7200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  <a:br>
              <a:rPr lang="pl-PL" sz="7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7200" dirty="0">
                <a:latin typeface="Cambria" panose="02040503050406030204" pitchFamily="18" charset="0"/>
                <a:ea typeface="Cambria" panose="02040503050406030204" pitchFamily="18" charset="0"/>
              </a:rPr>
              <a:t>MIKROBIOLOGIA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MYŚLENIE NAUKOWE</a:t>
            </a:r>
            <a:endParaRPr lang="pl-PL" sz="32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Obraz 3" descr="Wolf, Ślad, Lew, Tygrys, Paw, Zwierząt, Żbik, Predator">
            <a:extLst>
              <a:ext uri="{FF2B5EF4-FFF2-40B4-BE49-F238E27FC236}">
                <a16:creationId xmlns:a16="http://schemas.microsoft.com/office/drawing/2014/main" id="{0E2CB113-DDD5-4BF6-9750-63471E2558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5476099" y="4141591"/>
            <a:ext cx="1239802" cy="16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ytuł 42">
            <a:extLst>
              <a:ext uri="{FF2B5EF4-FFF2-40B4-BE49-F238E27FC236}">
                <a16:creationId xmlns:a16="http://schemas.microsoft.com/office/drawing/2014/main" id="{AC70A0AD-4A0C-40FD-A774-6B09C173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Parafrazowanie 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– jak to powiedzieć inaczej?</a:t>
            </a:r>
            <a:r>
              <a:rPr lang="pl-PL" sz="4400" dirty="0"/>
              <a:t> 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A5AE4F89-DAE1-40CE-8F5C-C60CF2963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2370506"/>
            <a:ext cx="3200400" cy="711244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47F062E-956B-4680-B26F-D1CA5D55B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289853"/>
            <a:ext cx="3325368" cy="254742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lvl="0" indent="0" rtl="0">
              <a:buNone/>
            </a:pPr>
            <a: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Uczelnia </a:t>
            </a:r>
            <a:r>
              <a:rPr lang="pl-PL" sz="4400" b="0" i="0" u="none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składa się </a:t>
            </a:r>
            <a:br>
              <a:rPr lang="pl-PL" sz="4400" b="0" i="0" u="none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pl-PL" sz="4400" b="0" i="0" u="none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z</a:t>
            </a:r>
            <a: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wydziałów.</a:t>
            </a:r>
            <a:endParaRPr lang="pl-PL" sz="4400" noProof="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0" indent="0" rtl="0">
              <a:lnSpc>
                <a:spcPct val="100000"/>
              </a:lnSpc>
              <a:buNone/>
            </a:pPr>
            <a:endParaRPr lang="pl-PL" sz="4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2B11006E-0A70-4B24-9ECF-5487FD519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4276" y="2370506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EB96A793-D0F5-4A04-98C7-588A051B5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4276" y="3289853"/>
            <a:ext cx="3200400" cy="254742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lvl="0" indent="0" rtl="0">
              <a:buNone/>
            </a:pPr>
            <a:r>
              <a:rPr lang="pl-PL" sz="44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 skład </a:t>
            </a: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uczelni </a:t>
            </a:r>
            <a:r>
              <a:rPr lang="pl-PL" sz="44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wchodzą</a:t>
            </a: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wydziały. </a:t>
            </a:r>
          </a:p>
        </p:txBody>
      </p:sp>
      <p:sp>
        <p:nvSpPr>
          <p:cNvPr id="10" name="Tekst — symbol zastępczy 9">
            <a:extLst>
              <a:ext uri="{FF2B5EF4-FFF2-40B4-BE49-F238E27FC236}">
                <a16:creationId xmlns:a16="http://schemas.microsoft.com/office/drawing/2014/main" id="{631D8CAB-33A0-4094-87E1-8E142A537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39328" y="2370506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</a:p>
        </p:txBody>
      </p:sp>
      <p:sp>
        <p:nvSpPr>
          <p:cNvPr id="11" name="Zawartość — symbol zastępczy 10">
            <a:extLst>
              <a:ext uri="{FF2B5EF4-FFF2-40B4-BE49-F238E27FC236}">
                <a16:creationId xmlns:a16="http://schemas.microsoft.com/office/drawing/2014/main" id="{38401151-47ED-4A91-BB32-1E8E0B90F77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289853"/>
            <a:ext cx="3200400" cy="254742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Uczelnia </a:t>
            </a:r>
            <a:r>
              <a:rPr lang="pl-PL" sz="44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zawiera</a:t>
            </a: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wydziały. </a:t>
            </a:r>
          </a:p>
        </p:txBody>
      </p:sp>
      <p:sp>
        <p:nvSpPr>
          <p:cNvPr id="9" name="Symbol zastępczy stopki 4">
            <a:extLst>
              <a:ext uri="{FF2B5EF4-FFF2-40B4-BE49-F238E27FC236}">
                <a16:creationId xmlns:a16="http://schemas.microsoft.com/office/drawing/2014/main" id="{728522AA-4FF2-4485-82CF-C62914EB4512}"/>
              </a:ext>
            </a:extLst>
          </p:cNvPr>
          <p:cNvSpPr>
            <a:spLocks noGrp="1"/>
          </p:cNvSpPr>
          <p:nvPr/>
        </p:nvSpPr>
        <p:spPr>
          <a:xfrm>
            <a:off x="937410" y="649287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5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ytuł 42">
            <a:extLst>
              <a:ext uri="{FF2B5EF4-FFF2-40B4-BE49-F238E27FC236}">
                <a16:creationId xmlns:a16="http://schemas.microsoft.com/office/drawing/2014/main" id="{AC70A0AD-4A0C-40FD-A774-6B09C173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Parafrazowanie 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– jak to powiedzieć inaczej?</a:t>
            </a:r>
            <a:r>
              <a:rPr lang="pl-PL" sz="4400" dirty="0"/>
              <a:t> 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A5AE4F89-DAE1-40CE-8F5C-C60CF2963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2375610"/>
            <a:ext cx="3200400" cy="711244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47F062E-956B-4680-B26F-D1CA5D55B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14701"/>
            <a:ext cx="3325368" cy="273522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marL="0" lvl="0" indent="0" rtl="0">
              <a:buNone/>
            </a:pPr>
            <a: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Rektor i dziekani </a:t>
            </a:r>
            <a:r>
              <a:rPr lang="pl-PL" sz="4400" b="0" i="0" u="none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pełnią ważną funkcję </a:t>
            </a:r>
            <a: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b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na uczelni.</a:t>
            </a:r>
            <a:endParaRPr lang="pl-PL" sz="4400" noProof="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2B11006E-0A70-4B24-9ECF-5487FD519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8848" y="2391771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EB96A793-D0F5-4A04-98C7-588A051B5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14700"/>
            <a:ext cx="3200400" cy="273522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marL="0" lvl="0" indent="0" rtl="0">
              <a:buNone/>
            </a:pP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</a:rPr>
              <a:t>Rektor i dziekani </a:t>
            </a:r>
            <a:r>
              <a:rPr lang="pl-PL" sz="44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odgrywają istotną rolę </a:t>
            </a: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</a:rPr>
              <a:t>na uczelni. </a:t>
            </a:r>
          </a:p>
        </p:txBody>
      </p:sp>
      <p:sp>
        <p:nvSpPr>
          <p:cNvPr id="10" name="Tekst — symbol zastępczy 9">
            <a:extLst>
              <a:ext uri="{FF2B5EF4-FFF2-40B4-BE49-F238E27FC236}">
                <a16:creationId xmlns:a16="http://schemas.microsoft.com/office/drawing/2014/main" id="{631D8CAB-33A0-4094-87E1-8E142A537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39328" y="2391771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</a:p>
        </p:txBody>
      </p:sp>
      <p:sp>
        <p:nvSpPr>
          <p:cNvPr id="11" name="Zawartość — symbol zastępczy 10">
            <a:extLst>
              <a:ext uri="{FF2B5EF4-FFF2-40B4-BE49-F238E27FC236}">
                <a16:creationId xmlns:a16="http://schemas.microsoft.com/office/drawing/2014/main" id="{38401151-47ED-4A91-BB32-1E8E0B90F77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14700"/>
            <a:ext cx="3200400" cy="273522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Rektor</a:t>
            </a:r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</a:rPr>
              <a:t> i dziekani</a:t>
            </a:r>
            <a:br>
              <a:rPr lang="pl-PL" sz="4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4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mają kluczowe znaczenie </a:t>
            </a:r>
            <a:br>
              <a:rPr lang="pl-PL" sz="44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pl-PL" sz="44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dla</a:t>
            </a:r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</a:rPr>
              <a:t> uczelni.</a:t>
            </a:r>
            <a:endParaRPr lang="pl-PL" sz="4400" noProof="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9" name="Symbol zastępczy stopki 4">
            <a:extLst>
              <a:ext uri="{FF2B5EF4-FFF2-40B4-BE49-F238E27FC236}">
                <a16:creationId xmlns:a16="http://schemas.microsoft.com/office/drawing/2014/main" id="{F9AC4B10-240B-4BE1-AAA9-FA5A2860CAF7}"/>
              </a:ext>
            </a:extLst>
          </p:cNvPr>
          <p:cNvSpPr>
            <a:spLocks noGrp="1"/>
          </p:cNvSpPr>
          <p:nvPr/>
        </p:nvSpPr>
        <p:spPr>
          <a:xfrm>
            <a:off x="937410" y="649287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35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ytuł 42">
            <a:extLst>
              <a:ext uri="{FF2B5EF4-FFF2-40B4-BE49-F238E27FC236}">
                <a16:creationId xmlns:a16="http://schemas.microsoft.com/office/drawing/2014/main" id="{AC70A0AD-4A0C-40FD-A774-6B09C173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Parafrazowanie 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– jak to powiedzieć inaczej?</a:t>
            </a:r>
            <a:r>
              <a:rPr lang="pl-PL" sz="4400" dirty="0"/>
              <a:t> 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A5AE4F89-DAE1-40CE-8F5C-C60CF2963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564" y="2185748"/>
            <a:ext cx="3200400" cy="711244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47F062E-956B-4680-B26F-D1CA5D55B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1564" y="3053532"/>
            <a:ext cx="2782824" cy="315332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lvl="0" indent="0" rtl="0">
              <a:buNone/>
            </a:pPr>
            <a:r>
              <a:rPr lang="pl-PL" sz="3600" b="0" i="0" u="none" noProof="0" dirty="0">
                <a:latin typeface="Cambria" panose="02040503050406030204" pitchFamily="18" charset="0"/>
                <a:ea typeface="Cambria" panose="02040503050406030204" pitchFamily="18" charset="0"/>
              </a:rPr>
              <a:t>Studenci </a:t>
            </a:r>
            <a:br>
              <a:rPr lang="pl-PL" sz="3600" b="0" i="0" u="none" noProof="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b="0" i="0" u="none" noProof="0" dirty="0">
                <a:latin typeface="Cambria" panose="02040503050406030204" pitchFamily="18" charset="0"/>
                <a:ea typeface="Cambria" panose="02040503050406030204" pitchFamily="18" charset="0"/>
              </a:rPr>
              <a:t>w znacznym stopniu </a:t>
            </a:r>
            <a:r>
              <a:rPr lang="pl-PL" sz="3600" b="0" i="0" u="none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wpływają na </a:t>
            </a:r>
            <a:br>
              <a:rPr lang="pl-PL" sz="3600" b="0" i="0" u="none" noProof="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b="0" i="0" u="none" noProof="0" dirty="0">
                <a:latin typeface="Cambria" panose="02040503050406030204" pitchFamily="18" charset="0"/>
                <a:ea typeface="Cambria" panose="02040503050406030204" pitchFamily="18" charset="0"/>
              </a:rPr>
              <a:t>działanie uczelni.</a:t>
            </a:r>
            <a:endParaRPr lang="pl-PL" sz="3600" noProof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rtl="0">
              <a:lnSpc>
                <a:spcPct val="100000"/>
              </a:lnSpc>
              <a:buNone/>
            </a:pP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2B11006E-0A70-4B24-9ECF-5487FD519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136392" y="2185748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EB96A793-D0F5-4A04-98C7-588A051B5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01162" y="3053532"/>
            <a:ext cx="2642616" cy="351235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lvl="0" indent="0" rtl="0">
              <a:buNone/>
            </a:pPr>
            <a: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  <a:t>Studenci </a:t>
            </a:r>
            <a:b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  <a:t>w znacznym stopniu</a:t>
            </a:r>
            <a:b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wywierają wpływ</a:t>
            </a:r>
            <a:r>
              <a:rPr lang="pl-PL" sz="36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  <a:t> działanie uczelni.</a:t>
            </a:r>
          </a:p>
          <a:p>
            <a:pPr rtl="0">
              <a:lnSpc>
                <a:spcPct val="100000"/>
              </a:lnSpc>
            </a:pPr>
            <a:endParaRPr lang="pl-PL" sz="3600" dirty="0"/>
          </a:p>
        </p:txBody>
      </p:sp>
      <p:sp>
        <p:nvSpPr>
          <p:cNvPr id="10" name="Tekst — symbol zastępczy 9">
            <a:extLst>
              <a:ext uri="{FF2B5EF4-FFF2-40B4-BE49-F238E27FC236}">
                <a16:creationId xmlns:a16="http://schemas.microsoft.com/office/drawing/2014/main" id="{631D8CAB-33A0-4094-87E1-8E142A537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51007" y="2189627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</a:p>
        </p:txBody>
      </p:sp>
      <p:sp>
        <p:nvSpPr>
          <p:cNvPr id="11" name="Zawartość — symbol zastępczy 10">
            <a:extLst>
              <a:ext uri="{FF2B5EF4-FFF2-40B4-BE49-F238E27FC236}">
                <a16:creationId xmlns:a16="http://schemas.microsoft.com/office/drawing/2014/main" id="{38401151-47ED-4A91-BB32-1E8E0B90F77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51220" y="3053532"/>
            <a:ext cx="2971800" cy="340567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Studenci 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 znacznym stopniu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oddziałują na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działanie uczelni.</a:t>
            </a:r>
            <a:endParaRPr lang="pl-PL" sz="3600" noProof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kst — symbol zastępczy 9">
            <a:extLst>
              <a:ext uri="{FF2B5EF4-FFF2-40B4-BE49-F238E27FC236}">
                <a16:creationId xmlns:a16="http://schemas.microsoft.com/office/drawing/2014/main" id="{35FFD664-7DB2-4D4E-9AA7-DCADF000B5BD}"/>
              </a:ext>
            </a:extLst>
          </p:cNvPr>
          <p:cNvSpPr txBox="1">
            <a:spLocks/>
          </p:cNvSpPr>
          <p:nvPr/>
        </p:nvSpPr>
        <p:spPr>
          <a:xfrm>
            <a:off x="8923020" y="2193506"/>
            <a:ext cx="3200400" cy="71323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1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4. </a:t>
            </a:r>
          </a:p>
        </p:txBody>
      </p:sp>
      <p:sp>
        <p:nvSpPr>
          <p:cNvPr id="12" name="Zawartość — symbol zastępczy 10">
            <a:extLst>
              <a:ext uri="{FF2B5EF4-FFF2-40B4-BE49-F238E27FC236}">
                <a16:creationId xmlns:a16="http://schemas.microsoft.com/office/drawing/2014/main" id="{586F73E7-6AF1-4B1B-8852-8D252CD295A9}"/>
              </a:ext>
            </a:extLst>
          </p:cNvPr>
          <p:cNvSpPr txBox="1">
            <a:spLocks/>
          </p:cNvSpPr>
          <p:nvPr/>
        </p:nvSpPr>
        <p:spPr>
          <a:xfrm>
            <a:off x="9030462" y="3053532"/>
            <a:ext cx="2805684" cy="34056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Studenci 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 znacznym stopniu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kształtują 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działanie uczelni.</a:t>
            </a:r>
          </a:p>
        </p:txBody>
      </p:sp>
    </p:spTree>
    <p:extLst>
      <p:ext uri="{BB962C8B-B14F-4D97-AF65-F5344CB8AC3E}">
        <p14:creationId xmlns:p14="http://schemas.microsoft.com/office/powerpoint/2010/main" val="266475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1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ytuł 42">
            <a:extLst>
              <a:ext uri="{FF2B5EF4-FFF2-40B4-BE49-F238E27FC236}">
                <a16:creationId xmlns:a16="http://schemas.microsoft.com/office/drawing/2014/main" id="{AC70A0AD-4A0C-40FD-A774-6B09C173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Parafrazowanie 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– jak to powiedzieć inaczej?</a:t>
            </a:r>
            <a:r>
              <a:rPr lang="pl-PL" sz="4400" dirty="0"/>
              <a:t> 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A5AE4F89-DAE1-40CE-8F5C-C60CF2963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2359874"/>
            <a:ext cx="3200400" cy="711244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47F062E-956B-4680-B26F-D1CA5D55B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269513"/>
            <a:ext cx="3325368" cy="264219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>
              <a:buNone/>
            </a:pPr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Koronawirus </a:t>
            </a:r>
            <a:r>
              <a:rPr lang="pl-PL" sz="44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zawiera</a:t>
            </a:r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RNA oraz białka (proteiny).</a:t>
            </a: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2B11006E-0A70-4B24-9ECF-5487FD519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5800" y="2359874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EB96A793-D0F5-4A04-98C7-588A051B5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5800" y="3269512"/>
            <a:ext cx="3511296" cy="264219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lvl="0" indent="0" rtl="0">
              <a:buNone/>
            </a:pPr>
            <a:r>
              <a:rPr lang="pl-PL" sz="44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 skład </a:t>
            </a:r>
            <a:r>
              <a:rPr lang="pl-PL" sz="4400" noProof="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koronawirusa</a:t>
            </a: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pl-PL" sz="44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wchodzą</a:t>
            </a: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RNA oraz białka.</a:t>
            </a:r>
          </a:p>
        </p:txBody>
      </p:sp>
      <p:sp>
        <p:nvSpPr>
          <p:cNvPr id="10" name="Tekst — symbol zastępczy 9">
            <a:extLst>
              <a:ext uri="{FF2B5EF4-FFF2-40B4-BE49-F238E27FC236}">
                <a16:creationId xmlns:a16="http://schemas.microsoft.com/office/drawing/2014/main" id="{631D8CAB-33A0-4094-87E1-8E142A537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39328" y="2359874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</a:p>
        </p:txBody>
      </p:sp>
      <p:sp>
        <p:nvSpPr>
          <p:cNvPr id="11" name="Zawartość — symbol zastępczy 10">
            <a:extLst>
              <a:ext uri="{FF2B5EF4-FFF2-40B4-BE49-F238E27FC236}">
                <a16:creationId xmlns:a16="http://schemas.microsoft.com/office/drawing/2014/main" id="{38401151-47ED-4A91-BB32-1E8E0B90F77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269512"/>
            <a:ext cx="3377184" cy="264219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Koronawirus </a:t>
            </a:r>
            <a:r>
              <a:rPr lang="pl-PL" sz="44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składa się </a:t>
            </a:r>
            <a:br>
              <a:rPr lang="pl-PL" sz="44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pl-PL" sz="44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z</a:t>
            </a:r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RNA oraz białek.</a:t>
            </a:r>
          </a:p>
          <a:p>
            <a:pPr marL="0" indent="0">
              <a:lnSpc>
                <a:spcPct val="100000"/>
              </a:lnSpc>
              <a:buNone/>
            </a:pPr>
            <a:endParaRPr lang="pl-PL" sz="4400" noProof="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9" name="Symbol zastępczy stopki 4">
            <a:extLst>
              <a:ext uri="{FF2B5EF4-FFF2-40B4-BE49-F238E27FC236}">
                <a16:creationId xmlns:a16="http://schemas.microsoft.com/office/drawing/2014/main" id="{77E7195D-379F-4327-999A-EF7223B2D147}"/>
              </a:ext>
            </a:extLst>
          </p:cNvPr>
          <p:cNvSpPr>
            <a:spLocks noGrp="1"/>
          </p:cNvSpPr>
          <p:nvPr/>
        </p:nvSpPr>
        <p:spPr>
          <a:xfrm>
            <a:off x="937410" y="649287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64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ytuł 42">
            <a:extLst>
              <a:ext uri="{FF2B5EF4-FFF2-40B4-BE49-F238E27FC236}">
                <a16:creationId xmlns:a16="http://schemas.microsoft.com/office/drawing/2014/main" id="{AC70A0AD-4A0C-40FD-A774-6B09C173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Parafrazowanie 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– jak to powiedzieć inaczej?</a:t>
            </a:r>
            <a:r>
              <a:rPr lang="pl-PL" sz="4400" dirty="0"/>
              <a:t> 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A5AE4F89-DAE1-40CE-8F5C-C60CF2963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2302161"/>
            <a:ext cx="3200400" cy="711244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47F062E-956B-4680-B26F-D1CA5D55B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105480"/>
            <a:ext cx="3325368" cy="283812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marL="0" lvl="0" indent="0" rtl="0">
              <a:buNone/>
            </a:pPr>
            <a: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Noszenie maseczek</a:t>
            </a:r>
            <a:b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pl-PL" sz="4400" b="0" i="0" u="none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pełni ważną funkcję </a:t>
            </a:r>
            <a: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b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pl-PL" sz="4400" b="0" i="0" u="none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podczas pandemii.</a:t>
            </a:r>
            <a:endParaRPr lang="pl-PL" sz="4400" noProof="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2B11006E-0A70-4B24-9ECF-5487FD519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8848" y="2302161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EB96A793-D0F5-4A04-98C7-588A051B5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127670"/>
            <a:ext cx="3200400" cy="283812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marL="0" lvl="0" indent="0" rtl="0">
              <a:buNone/>
            </a:pP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</a:rPr>
              <a:t>Noszenie maseczek</a:t>
            </a:r>
            <a:b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4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odgrywa istotną rolę </a:t>
            </a:r>
            <a:r>
              <a:rPr lang="pl-PL" sz="4400" noProof="0" dirty="0">
                <a:latin typeface="Cambria" panose="02040503050406030204" pitchFamily="18" charset="0"/>
                <a:ea typeface="Cambria" panose="02040503050406030204" pitchFamily="18" charset="0"/>
              </a:rPr>
              <a:t>w czasie pandemii.</a:t>
            </a:r>
          </a:p>
        </p:txBody>
      </p:sp>
      <p:sp>
        <p:nvSpPr>
          <p:cNvPr id="10" name="Tekst — symbol zastępczy 9">
            <a:extLst>
              <a:ext uri="{FF2B5EF4-FFF2-40B4-BE49-F238E27FC236}">
                <a16:creationId xmlns:a16="http://schemas.microsoft.com/office/drawing/2014/main" id="{631D8CAB-33A0-4094-87E1-8E142A537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48472" y="2302161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</a:p>
        </p:txBody>
      </p:sp>
      <p:sp>
        <p:nvSpPr>
          <p:cNvPr id="11" name="Zawartość — symbol zastępczy 10">
            <a:extLst>
              <a:ext uri="{FF2B5EF4-FFF2-40B4-BE49-F238E27FC236}">
                <a16:creationId xmlns:a16="http://schemas.microsoft.com/office/drawing/2014/main" id="{38401151-47ED-4A91-BB32-1E8E0B90F77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127670"/>
            <a:ext cx="3450336" cy="283812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3200" noProof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Noszenie maseczek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ma kluczowe znaczenie </a:t>
            </a:r>
            <a:br>
              <a:rPr lang="pl-PL" sz="32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pl-PL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 czasie pandemii.</a:t>
            </a:r>
            <a:endParaRPr lang="pl-PL" sz="3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9" name="Symbol zastępczy stopki 4">
            <a:extLst>
              <a:ext uri="{FF2B5EF4-FFF2-40B4-BE49-F238E27FC236}">
                <a16:creationId xmlns:a16="http://schemas.microsoft.com/office/drawing/2014/main" id="{7A772E00-32D4-44FA-9C0A-8604C3F1E211}"/>
              </a:ext>
            </a:extLst>
          </p:cNvPr>
          <p:cNvSpPr>
            <a:spLocks noGrp="1"/>
          </p:cNvSpPr>
          <p:nvPr/>
        </p:nvSpPr>
        <p:spPr>
          <a:xfrm>
            <a:off x="937410" y="649287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4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ytuł 42">
            <a:extLst>
              <a:ext uri="{FF2B5EF4-FFF2-40B4-BE49-F238E27FC236}">
                <a16:creationId xmlns:a16="http://schemas.microsoft.com/office/drawing/2014/main" id="{AC70A0AD-4A0C-40FD-A774-6B09C173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Parafrazowanie 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– jak to powiedzieć inaczej?</a:t>
            </a:r>
            <a:r>
              <a:rPr lang="pl-PL" sz="4400" dirty="0"/>
              <a:t> 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A5AE4F89-DAE1-40CE-8F5C-C60CF2963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234" y="2306990"/>
            <a:ext cx="3200400" cy="711244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47F062E-956B-4680-B26F-D1CA5D55B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1564" y="3202388"/>
            <a:ext cx="2782824" cy="315332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lvl="0" indent="0" rtl="0">
              <a:buNone/>
            </a:pPr>
            <a: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  <a:t>Mobilność</a:t>
            </a:r>
            <a:br>
              <a:rPr lang="pl-PL" sz="3600" b="0" i="0" u="none" noProof="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b="0" i="0" u="none" noProof="0" dirty="0">
                <a:latin typeface="Cambria" panose="02040503050406030204" pitchFamily="18" charset="0"/>
                <a:ea typeface="Cambria" panose="02040503050406030204" pitchFamily="18" charset="0"/>
              </a:rPr>
              <a:t>w znacznym stopniu </a:t>
            </a:r>
            <a:r>
              <a:rPr lang="pl-PL" sz="3600" b="0" i="0" u="none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wpływa na </a:t>
            </a:r>
            <a:br>
              <a:rPr lang="pl-PL" sz="3600" b="0" i="0" u="none" noProof="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b="0" i="0" u="none" noProof="0" dirty="0">
                <a:latin typeface="Cambria" panose="02040503050406030204" pitchFamily="18" charset="0"/>
                <a:ea typeface="Cambria" panose="02040503050406030204" pitchFamily="18" charset="0"/>
              </a:rPr>
              <a:t>liczbę zachorowań.</a:t>
            </a:r>
            <a:endParaRPr lang="pl-PL" sz="3600" noProof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rtl="0">
              <a:lnSpc>
                <a:spcPct val="100000"/>
              </a:lnSpc>
              <a:buNone/>
            </a:pP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2B11006E-0A70-4B24-9ECF-5487FD519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176397" y="2306990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EB96A793-D0F5-4A04-98C7-588A051B5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06496" y="3193244"/>
            <a:ext cx="2642616" cy="351235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Ins="0" rtlCol="0">
            <a:noAutofit/>
          </a:bodyPr>
          <a:lstStyle/>
          <a:p>
            <a:pPr marL="0" lvl="0" indent="0" rtl="0">
              <a:buNone/>
            </a:pPr>
            <a: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  <a:t>Mobilność</a:t>
            </a:r>
            <a:b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  <a:t>w znacznym stopniu</a:t>
            </a:r>
            <a:b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wywiera wpływ</a:t>
            </a:r>
            <a:r>
              <a:rPr lang="pl-PL" sz="36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pl-PL" sz="3600" noProof="0" dirty="0">
                <a:latin typeface="Cambria" panose="02040503050406030204" pitchFamily="18" charset="0"/>
                <a:ea typeface="Cambria" panose="02040503050406030204" pitchFamily="18" charset="0"/>
              </a:rPr>
              <a:t> liczbę zachorowań.</a:t>
            </a:r>
          </a:p>
          <a:p>
            <a:pPr rtl="0">
              <a:lnSpc>
                <a:spcPct val="100000"/>
              </a:lnSpc>
            </a:pPr>
            <a:endParaRPr lang="pl-PL" sz="3600" dirty="0"/>
          </a:p>
        </p:txBody>
      </p:sp>
      <p:sp>
        <p:nvSpPr>
          <p:cNvPr id="10" name="Tekst — symbol zastępczy 9">
            <a:extLst>
              <a:ext uri="{FF2B5EF4-FFF2-40B4-BE49-F238E27FC236}">
                <a16:creationId xmlns:a16="http://schemas.microsoft.com/office/drawing/2014/main" id="{631D8CAB-33A0-4094-87E1-8E142A537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51220" y="2332880"/>
            <a:ext cx="3200400" cy="71323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</a:p>
        </p:txBody>
      </p:sp>
      <p:sp>
        <p:nvSpPr>
          <p:cNvPr id="11" name="Zawartość — symbol zastępczy 10">
            <a:extLst>
              <a:ext uri="{FF2B5EF4-FFF2-40B4-BE49-F238E27FC236}">
                <a16:creationId xmlns:a16="http://schemas.microsoft.com/office/drawing/2014/main" id="{38401151-47ED-4A91-BB32-1E8E0B90F77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51220" y="3202388"/>
            <a:ext cx="2971800" cy="340567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Mobilność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 znacznym stopniu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noProof="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oddziałuje na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liczbę zachorowań.</a:t>
            </a:r>
            <a:endParaRPr lang="pl-PL" sz="3600" noProof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kst — symbol zastępczy 9">
            <a:extLst>
              <a:ext uri="{FF2B5EF4-FFF2-40B4-BE49-F238E27FC236}">
                <a16:creationId xmlns:a16="http://schemas.microsoft.com/office/drawing/2014/main" id="{35FFD664-7DB2-4D4E-9AA7-DCADF000B5BD}"/>
              </a:ext>
            </a:extLst>
          </p:cNvPr>
          <p:cNvSpPr txBox="1">
            <a:spLocks/>
          </p:cNvSpPr>
          <p:nvPr/>
        </p:nvSpPr>
        <p:spPr>
          <a:xfrm>
            <a:off x="8923020" y="2300512"/>
            <a:ext cx="3200400" cy="71323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1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4. </a:t>
            </a:r>
          </a:p>
        </p:txBody>
      </p:sp>
      <p:sp>
        <p:nvSpPr>
          <p:cNvPr id="12" name="Zawartość — symbol zastępczy 10">
            <a:extLst>
              <a:ext uri="{FF2B5EF4-FFF2-40B4-BE49-F238E27FC236}">
                <a16:creationId xmlns:a16="http://schemas.microsoft.com/office/drawing/2014/main" id="{586F73E7-6AF1-4B1B-8852-8D252CD295A9}"/>
              </a:ext>
            </a:extLst>
          </p:cNvPr>
          <p:cNvSpPr txBox="1">
            <a:spLocks/>
          </p:cNvSpPr>
          <p:nvPr/>
        </p:nvSpPr>
        <p:spPr>
          <a:xfrm>
            <a:off x="9019794" y="3193244"/>
            <a:ext cx="2805684" cy="34056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Mobilność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 znacznym stopniu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kształtuje 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liczbę zachorowań.</a:t>
            </a:r>
          </a:p>
        </p:txBody>
      </p:sp>
    </p:spTree>
    <p:extLst>
      <p:ext uri="{BB962C8B-B14F-4D97-AF65-F5344CB8AC3E}">
        <p14:creationId xmlns:p14="http://schemas.microsoft.com/office/powerpoint/2010/main" val="196091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1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2">
            <a:extLst>
              <a:ext uri="{FF2B5EF4-FFF2-40B4-BE49-F238E27FC236}">
                <a16:creationId xmlns:a16="http://schemas.microsoft.com/office/drawing/2014/main" id="{5AFFE069-22AB-48A6-BE3B-D50DD26F65CB}"/>
              </a:ext>
            </a:extLst>
          </p:cNvPr>
          <p:cNvSpPr txBox="1"/>
          <p:nvPr/>
        </p:nvSpPr>
        <p:spPr>
          <a:xfrm>
            <a:off x="2821172" y="2305616"/>
            <a:ext cx="6549656" cy="224676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Podręcznik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Rozdział IX</a:t>
            </a:r>
            <a:r>
              <a:rPr lang="pl-PL" sz="28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pl-PL" sz="2800" i="1">
                <a:latin typeface="Cambria" panose="02040503050406030204" pitchFamily="18" charset="0"/>
                <a:ea typeface="Cambria" panose="02040503050406030204" pitchFamily="18" charset="0"/>
              </a:rPr>
              <a:t>Mikrobiologia</a:t>
            </a:r>
            <a:endParaRPr lang="pl-PL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Więcej prezentacji na stronie podręcznika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</a:p>
        </p:txBody>
      </p:sp>
      <p:pic>
        <p:nvPicPr>
          <p:cNvPr id="4" name="Obraz 3" descr="Wolf, Ślad, Lew, Tygrys, Paw, Zwierząt, Żbik, Predator">
            <a:extLst>
              <a:ext uri="{FF2B5EF4-FFF2-40B4-BE49-F238E27FC236}">
                <a16:creationId xmlns:a16="http://schemas.microsoft.com/office/drawing/2014/main" id="{658B9D7B-AB8C-4EC7-B25B-92A5F80041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8415806" y="1777854"/>
            <a:ext cx="1296937" cy="16946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3747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rewniana czcionk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TM03090434[[fn=Drewniana czcionka]]</Template>
  <TotalTime>50</TotalTime>
  <Words>407</Words>
  <Application>Microsoft Office PowerPoint</Application>
  <PresentationFormat>Panoramiczny</PresentationFormat>
  <Paragraphs>64</Paragraphs>
  <Slides>8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</vt:lpstr>
      <vt:lpstr>Rockwell</vt:lpstr>
      <vt:lpstr>Rockwell Condensed</vt:lpstr>
      <vt:lpstr>Wingdings</vt:lpstr>
      <vt:lpstr>Drewniana czcionka</vt:lpstr>
      <vt:lpstr>ŁOWCY SŁÓW MIKROBIOLOGIA</vt:lpstr>
      <vt:lpstr>Parafrazowanie  – jak to powiedzieć inaczej? </vt:lpstr>
      <vt:lpstr>Parafrazowanie  – jak to powiedzieć inaczej? </vt:lpstr>
      <vt:lpstr>Parafrazowanie  – jak to powiedzieć inaczej? </vt:lpstr>
      <vt:lpstr>Parafrazowanie  – jak to powiedzieć inaczej? </vt:lpstr>
      <vt:lpstr>Parafrazowanie  – jak to powiedzieć inaczej? </vt:lpstr>
      <vt:lpstr>Parafrazowanie  – jak to powiedzieć inaczej?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Konspekt</dc:title>
  <dc:creator>nasser hasna</dc:creator>
  <cp:lastModifiedBy>nasser hasna</cp:lastModifiedBy>
  <cp:revision>16</cp:revision>
  <dcterms:created xsi:type="dcterms:W3CDTF">2020-11-29T19:40:29Z</dcterms:created>
  <dcterms:modified xsi:type="dcterms:W3CDTF">2020-12-14T10:21:53Z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