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2" r:id="rId8"/>
    <p:sldId id="260" r:id="rId9"/>
    <p:sldId id="264" r:id="rId10"/>
    <p:sldId id="263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576" y="90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20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DEBAECC-77F1-4B6C-8A64-53A52782EF24}" type="datetime1">
              <a:rPr lang="pl-PL" smtClean="0"/>
              <a:t>14.11.2020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567D4A-04CB-4EDF-8FB1-342A02FC8EC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8907606-3BDE-47EF-94CF-FDD2C243E550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E61351F-DBB1-4664-ADA9-83BC7CB8848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16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030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01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5695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0685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44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080" y="243841"/>
            <a:ext cx="11721587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691" y="882376"/>
            <a:ext cx="9964364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198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085" y="3869635"/>
            <a:ext cx="8765577" cy="1388165"/>
          </a:xfrm>
        </p:spPr>
        <p:txBody>
          <a:bodyPr>
            <a:normAutofit/>
          </a:bodyPr>
          <a:lstStyle>
            <a:lvl1pPr marL="0" indent="0" algn="ctr">
              <a:buNone/>
              <a:defRPr sz="2199">
                <a:solidFill>
                  <a:srgbClr val="FFFFFF"/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DE858545-347F-4C5C-BDD1-27065976B6E3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145" y="3733800"/>
            <a:ext cx="8227458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82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334F55-209F-4892-B2E2-1EB3DCA319C5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23146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762000"/>
            <a:ext cx="2323495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2702" y="762000"/>
            <a:ext cx="7427565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8D5B98-B848-4975-ADC5-49287FC90CBA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44119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88B475-64AE-413B-9773-F89B75030835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9531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136" y="1173575"/>
            <a:ext cx="9964364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198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483" y="4154520"/>
            <a:ext cx="876681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199">
                <a:solidFill>
                  <a:schemeClr val="accent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FD9260-E022-46C4-9B61-FCA6F5EFB27F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0684" y="4020408"/>
            <a:ext cx="822745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51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702" y="2057399"/>
            <a:ext cx="4753642" cy="40233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5980" y="2057400"/>
            <a:ext cx="4753642" cy="40233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225D65D-0E4B-4FEE-8362-5799C246F08F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47567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702" y="2001511"/>
            <a:ext cx="4753642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702" y="2721483"/>
            <a:ext cx="4753642" cy="338328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7540" y="1999032"/>
            <a:ext cx="4753642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7540" y="2719322"/>
            <a:ext cx="4753642" cy="338328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A59E552-4C58-4215-A178-3B43333C975A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42159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3210C71-1F75-4A4F-928F-40997147EEC7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710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61E9953-5F23-4361-BC2A-F4CD6B8D1D27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326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702" y="1097280"/>
            <a:ext cx="3930896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99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0635" y="1097280"/>
            <a:ext cx="5210723" cy="466344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702" y="2834640"/>
            <a:ext cx="3930896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6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3B9C9F3-5798-49B3-8AEA-394FB134CAFF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16931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702" y="1097280"/>
            <a:ext cx="3930896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99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1838" y="1069847"/>
            <a:ext cx="6097460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7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702" y="2834640"/>
            <a:ext cx="3930896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6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080" y="243841"/>
            <a:ext cx="11721587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702" y="609600"/>
            <a:ext cx="9872948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703" y="2057400"/>
            <a:ext cx="98703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699" y="6223829"/>
            <a:ext cx="2328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97BE2A13-4437-4873-AA60-3434E244A263}" type="datetime1">
              <a:rPr lang="pl-PL" noProof="0" smtClean="0"/>
              <a:t>14.11.2020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8120" y="6223829"/>
            <a:ext cx="4716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7101" y="6223829"/>
            <a:ext cx="17057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81FEFA0A-2F20-4B60-98C6-5FFDA469AA1C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9046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31" indent="-182825" algn="l" defTabSz="914126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199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999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799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09691" y="1628800"/>
            <a:ext cx="9964364" cy="2179656"/>
          </a:xfrm>
        </p:spPr>
        <p:txBody>
          <a:bodyPr rtlCol="0">
            <a:noAutofit/>
          </a:bodyPr>
          <a:lstStyle/>
          <a:p>
            <a:pPr rtl="0"/>
            <a: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  <a:t>III. Łowcy słów</a:t>
            </a:r>
            <a:b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  <a:t>genetyka</a:t>
            </a:r>
            <a:b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  <a:t>opis danych statystycznych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09085" y="3869635"/>
            <a:ext cx="8765577" cy="495469"/>
          </a:xfrm>
        </p:spPr>
        <p:txBody>
          <a:bodyPr rtlCol="0">
            <a:noAutofit/>
          </a:bodyPr>
          <a:lstStyle/>
          <a:p>
            <a:pPr rtl="0"/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ćwiczenia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B2E1A80-4CC4-4B50-9BAE-BB77974D4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798" y="4581128"/>
            <a:ext cx="1387229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11247" y="496249"/>
            <a:ext cx="9872948" cy="731168"/>
          </a:xfrm>
        </p:spPr>
        <p:txBody>
          <a:bodyPr rtlCol="0">
            <a:normAutofit fontScale="90000"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Przedstaw te informacje w formie zdania.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77740416-9B78-42A1-9171-065F6DB51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" b="17499"/>
          <a:stretch/>
        </p:blipFill>
        <p:spPr>
          <a:xfrm>
            <a:off x="3142084" y="2564904"/>
            <a:ext cx="5514975" cy="1800200"/>
          </a:xfrm>
          <a:prstGeom prst="rect">
            <a:avLst/>
          </a:prstGeom>
        </p:spPr>
      </p:pic>
      <p:sp>
        <p:nvSpPr>
          <p:cNvPr id="3" name="Objaśnienie: wygięta linia 2">
            <a:extLst>
              <a:ext uri="{FF2B5EF4-FFF2-40B4-BE49-F238E27FC236}">
                <a16:creationId xmlns:a16="http://schemas.microsoft.com/office/drawing/2014/main" id="{A3F5E424-56BB-4875-A72D-39D42D0D1066}"/>
              </a:ext>
            </a:extLst>
          </p:cNvPr>
          <p:cNvSpPr/>
          <p:nvPr/>
        </p:nvSpPr>
        <p:spPr>
          <a:xfrm>
            <a:off x="1011485" y="1436275"/>
            <a:ext cx="10019401" cy="648072"/>
          </a:xfrm>
          <a:prstGeom prst="borderCallout2">
            <a:avLst>
              <a:gd name="adj1" fmla="val 122111"/>
              <a:gd name="adj2" fmla="val 38532"/>
              <a:gd name="adj3" fmla="val 143439"/>
              <a:gd name="adj4" fmla="val 54677"/>
              <a:gd name="adj5" fmla="val 173203"/>
              <a:gd name="adj6" fmla="val 4911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Wykres przedstawia (pokazuje) ogólną szacowaną liczbę ludności Polski w 2017 r. </a:t>
            </a:r>
          </a:p>
        </p:txBody>
      </p:sp>
      <p:sp>
        <p:nvSpPr>
          <p:cNvPr id="7" name="Objaśnienie: wygięta linia 6">
            <a:extLst>
              <a:ext uri="{FF2B5EF4-FFF2-40B4-BE49-F238E27FC236}">
                <a16:creationId xmlns:a16="http://schemas.microsoft.com/office/drawing/2014/main" id="{EDD73936-3E00-4F9E-B07C-985C01953D7A}"/>
              </a:ext>
            </a:extLst>
          </p:cNvPr>
          <p:cNvSpPr/>
          <p:nvPr/>
        </p:nvSpPr>
        <p:spPr>
          <a:xfrm>
            <a:off x="909836" y="4714384"/>
            <a:ext cx="4772494" cy="648072"/>
          </a:xfrm>
          <a:prstGeom prst="borderCallout2">
            <a:avLst>
              <a:gd name="adj1" fmla="val -27188"/>
              <a:gd name="adj2" fmla="val 20492"/>
              <a:gd name="adj3" fmla="val -160080"/>
              <a:gd name="adj4" fmla="val 25812"/>
              <a:gd name="adj5" fmla="val -146723"/>
              <a:gd name="adj6" fmla="val 6088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Odsetek kobiet wynosi (jest równy) 52%.</a:t>
            </a:r>
          </a:p>
        </p:txBody>
      </p:sp>
      <p:sp>
        <p:nvSpPr>
          <p:cNvPr id="8" name="Objaśnienie: wygięta linia 7">
            <a:extLst>
              <a:ext uri="{FF2B5EF4-FFF2-40B4-BE49-F238E27FC236}">
                <a16:creationId xmlns:a16="http://schemas.microsoft.com/office/drawing/2014/main" id="{ABAEABD7-75A6-48BB-9B04-C1D0E440020C}"/>
              </a:ext>
            </a:extLst>
          </p:cNvPr>
          <p:cNvSpPr/>
          <p:nvPr/>
        </p:nvSpPr>
        <p:spPr>
          <a:xfrm>
            <a:off x="6770881" y="4892279"/>
            <a:ext cx="3764382" cy="1152128"/>
          </a:xfrm>
          <a:prstGeom prst="borderCallout2">
            <a:avLst>
              <a:gd name="adj1" fmla="val -16729"/>
              <a:gd name="adj2" fmla="val 31633"/>
              <a:gd name="adj3" fmla="val -71074"/>
              <a:gd name="adj4" fmla="val 38158"/>
              <a:gd name="adj5" fmla="val -87967"/>
              <a:gd name="adj6" fmla="val 2882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Udział mężczyzn </a:t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 ogólnej liczbie ludności </a:t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48%.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D446D387-B1BE-45DB-A431-8246928D6E22}"/>
              </a:ext>
            </a:extLst>
          </p:cNvPr>
          <p:cNvSpPr/>
          <p:nvPr/>
        </p:nvSpPr>
        <p:spPr>
          <a:xfrm>
            <a:off x="1011247" y="2302613"/>
            <a:ext cx="280831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Wykres przedstawia (prezentuje)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co?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C9F921F1-5E9D-49BE-B64B-F7F7F255A37A}"/>
              </a:ext>
            </a:extLst>
          </p:cNvPr>
          <p:cNvSpPr/>
          <p:nvPr/>
        </p:nvSpPr>
        <p:spPr>
          <a:xfrm>
            <a:off x="909836" y="5589240"/>
            <a:ext cx="280831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Odsetek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czego? </a:t>
            </a:r>
            <a:b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2E80CC7-2E47-4D2D-A2B8-53D6D2D2F3D6}"/>
              </a:ext>
            </a:extLst>
          </p:cNvPr>
          <p:cNvSpPr/>
          <p:nvPr/>
        </p:nvSpPr>
        <p:spPr>
          <a:xfrm>
            <a:off x="8542684" y="3911661"/>
            <a:ext cx="312997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Udział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czego?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+czym?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9FE29DC-0A54-42A9-B667-42C5D378FC34}"/>
              </a:ext>
            </a:extLst>
          </p:cNvPr>
          <p:cNvSpPr txBox="1"/>
          <p:nvPr/>
        </p:nvSpPr>
        <p:spPr>
          <a:xfrm>
            <a:off x="5899571" y="6296294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https://stat.gov.pl/infografiki-widzety/infografiki/infografika-11-lipca-swiatowy-dzien-ludnosci,37,3.html</a:t>
            </a:r>
          </a:p>
        </p:txBody>
      </p:sp>
    </p:spTree>
    <p:extLst>
      <p:ext uri="{BB962C8B-B14F-4D97-AF65-F5344CB8AC3E}">
        <p14:creationId xmlns:p14="http://schemas.microsoft.com/office/powerpoint/2010/main" val="10818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  <p:bldP spid="7" grpId="0" animBg="1"/>
      <p:bldP spid="8" grpId="0" animBg="1"/>
      <p:bldP spid="5" grpId="0" animBg="1"/>
      <p:bldP spid="10" grpId="0" animBg="1"/>
      <p:bldP spid="11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11247" y="496249"/>
            <a:ext cx="9872948" cy="731168"/>
          </a:xfrm>
        </p:spPr>
        <p:txBody>
          <a:bodyPr rtlCol="0">
            <a:normAutofit fontScale="90000"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Przedstaw te informacje w formie zdania.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77740416-9B78-42A1-9171-065F6DB51E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" b="17499"/>
          <a:stretch/>
        </p:blipFill>
        <p:spPr>
          <a:xfrm>
            <a:off x="3336924" y="1676761"/>
            <a:ext cx="5514975" cy="1800200"/>
          </a:xfrm>
          <a:prstGeom prst="rect">
            <a:avLst/>
          </a:prstGeom>
        </p:spPr>
      </p:pic>
      <p:sp>
        <p:nvSpPr>
          <p:cNvPr id="7" name="Objaśnienie: wygięta linia 6">
            <a:extLst>
              <a:ext uri="{FF2B5EF4-FFF2-40B4-BE49-F238E27FC236}">
                <a16:creationId xmlns:a16="http://schemas.microsoft.com/office/drawing/2014/main" id="{EDD73936-3E00-4F9E-B07C-985C01953D7A}"/>
              </a:ext>
            </a:extLst>
          </p:cNvPr>
          <p:cNvSpPr/>
          <p:nvPr/>
        </p:nvSpPr>
        <p:spPr>
          <a:xfrm>
            <a:off x="848933" y="3926305"/>
            <a:ext cx="4772494" cy="648072"/>
          </a:xfrm>
          <a:prstGeom prst="borderCallout2">
            <a:avLst>
              <a:gd name="adj1" fmla="val -27188"/>
              <a:gd name="adj2" fmla="val 20492"/>
              <a:gd name="adj3" fmla="val -160080"/>
              <a:gd name="adj4" fmla="val 25812"/>
              <a:gd name="adj5" fmla="val -161489"/>
              <a:gd name="adj6" fmla="val 6556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Kobiety stanowią 52% ludności Polski.</a:t>
            </a:r>
          </a:p>
        </p:txBody>
      </p:sp>
      <p:sp>
        <p:nvSpPr>
          <p:cNvPr id="8" name="Objaśnienie: wygięta linia 7">
            <a:extLst>
              <a:ext uri="{FF2B5EF4-FFF2-40B4-BE49-F238E27FC236}">
                <a16:creationId xmlns:a16="http://schemas.microsoft.com/office/drawing/2014/main" id="{ABAEABD7-75A6-48BB-9B04-C1D0E440020C}"/>
              </a:ext>
            </a:extLst>
          </p:cNvPr>
          <p:cNvSpPr/>
          <p:nvPr/>
        </p:nvSpPr>
        <p:spPr>
          <a:xfrm>
            <a:off x="6567399" y="3926305"/>
            <a:ext cx="4911828" cy="648072"/>
          </a:xfrm>
          <a:prstGeom prst="borderCallout2">
            <a:avLst>
              <a:gd name="adj1" fmla="val -31495"/>
              <a:gd name="adj2" fmla="val 53929"/>
              <a:gd name="adj3" fmla="val -117012"/>
              <a:gd name="adj4" fmla="val 50064"/>
              <a:gd name="adj5" fmla="val -163437"/>
              <a:gd name="adj6" fmla="val 3379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Mężczyźni stanowią 48% ludności Polski.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2E80CC7-2E47-4D2D-A2B8-53D6D2D2F3D6}"/>
              </a:ext>
            </a:extLst>
          </p:cNvPr>
          <p:cNvSpPr/>
          <p:nvPr/>
        </p:nvSpPr>
        <p:spPr>
          <a:xfrm>
            <a:off x="4024182" y="5085184"/>
            <a:ext cx="4140460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Kto? Co?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stanowi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procent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 czego?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9FE29DC-0A54-42A9-B667-42C5D378FC34}"/>
              </a:ext>
            </a:extLst>
          </p:cNvPr>
          <p:cNvSpPr txBox="1"/>
          <p:nvPr/>
        </p:nvSpPr>
        <p:spPr>
          <a:xfrm>
            <a:off x="5899571" y="6296294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https://stat.gov.pl/infografiki-widzety/infografiki/infografika-11-lipca-swiatowy-dzien-ludnosci,37,3.html</a:t>
            </a:r>
          </a:p>
        </p:txBody>
      </p:sp>
    </p:spTree>
    <p:extLst>
      <p:ext uri="{BB962C8B-B14F-4D97-AF65-F5344CB8AC3E}">
        <p14:creationId xmlns:p14="http://schemas.microsoft.com/office/powerpoint/2010/main" val="35675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 animBg="1"/>
      <p:bldP spid="8" grpId="0" animBg="1"/>
      <p:bldP spid="11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11247" y="496249"/>
            <a:ext cx="9872948" cy="731168"/>
          </a:xfrm>
        </p:spPr>
        <p:txBody>
          <a:bodyPr rtlCol="0">
            <a:normAutofit fontScale="90000"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Przedstaw te informacje w formie zdania.</a:t>
            </a:r>
          </a:p>
        </p:txBody>
      </p:sp>
      <p:sp>
        <p:nvSpPr>
          <p:cNvPr id="3" name="Objaśnienie: wygięta linia 2">
            <a:extLst>
              <a:ext uri="{FF2B5EF4-FFF2-40B4-BE49-F238E27FC236}">
                <a16:creationId xmlns:a16="http://schemas.microsoft.com/office/drawing/2014/main" id="{A3F5E424-56BB-4875-A72D-39D42D0D1066}"/>
              </a:ext>
            </a:extLst>
          </p:cNvPr>
          <p:cNvSpPr/>
          <p:nvPr/>
        </p:nvSpPr>
        <p:spPr>
          <a:xfrm>
            <a:off x="989099" y="1240052"/>
            <a:ext cx="10019401" cy="648072"/>
          </a:xfrm>
          <a:prstGeom prst="borderCallout2">
            <a:avLst>
              <a:gd name="adj1" fmla="val 122111"/>
              <a:gd name="adj2" fmla="val 38532"/>
              <a:gd name="adj3" fmla="val 120864"/>
              <a:gd name="adj4" fmla="val 54677"/>
              <a:gd name="adj5" fmla="val 137459"/>
              <a:gd name="adj6" fmla="val 5774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Wykres przedstawia (pokazuje) powierzchnię leśną według stanu gatunkowego.</a:t>
            </a:r>
          </a:p>
        </p:txBody>
      </p:sp>
      <p:sp>
        <p:nvSpPr>
          <p:cNvPr id="7" name="Objaśnienie: wygięta linia 6">
            <a:extLst>
              <a:ext uri="{FF2B5EF4-FFF2-40B4-BE49-F238E27FC236}">
                <a16:creationId xmlns:a16="http://schemas.microsoft.com/office/drawing/2014/main" id="{EDD73936-3E00-4F9E-B07C-985C01953D7A}"/>
              </a:ext>
            </a:extLst>
          </p:cNvPr>
          <p:cNvSpPr/>
          <p:nvPr/>
        </p:nvSpPr>
        <p:spPr>
          <a:xfrm>
            <a:off x="909836" y="4593035"/>
            <a:ext cx="3384376" cy="756000"/>
          </a:xfrm>
          <a:prstGeom prst="borderCallout2">
            <a:avLst>
              <a:gd name="adj1" fmla="val -21544"/>
              <a:gd name="adj2" fmla="val 76330"/>
              <a:gd name="adj3" fmla="val -122455"/>
              <a:gd name="adj4" fmla="val 88855"/>
              <a:gd name="adj5" fmla="val -188112"/>
              <a:gd name="adj6" fmla="val 10956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Odsetek drzew iglastych </a:t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69%.</a:t>
            </a:r>
          </a:p>
        </p:txBody>
      </p:sp>
      <p:sp>
        <p:nvSpPr>
          <p:cNvPr id="8" name="Objaśnienie: wygięta linia 7">
            <a:extLst>
              <a:ext uri="{FF2B5EF4-FFF2-40B4-BE49-F238E27FC236}">
                <a16:creationId xmlns:a16="http://schemas.microsoft.com/office/drawing/2014/main" id="{ABAEABD7-75A6-48BB-9B04-C1D0E440020C}"/>
              </a:ext>
            </a:extLst>
          </p:cNvPr>
          <p:cNvSpPr/>
          <p:nvPr/>
        </p:nvSpPr>
        <p:spPr>
          <a:xfrm>
            <a:off x="4706296" y="4936611"/>
            <a:ext cx="3764382" cy="1152128"/>
          </a:xfrm>
          <a:prstGeom prst="borderCallout2">
            <a:avLst>
              <a:gd name="adj1" fmla="val -13554"/>
              <a:gd name="adj2" fmla="val 64345"/>
              <a:gd name="adj3" fmla="val -40385"/>
              <a:gd name="adj4" fmla="val 91598"/>
              <a:gd name="adj5" fmla="val -46697"/>
              <a:gd name="adj6" fmla="val 11950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Udział drzew liściastych </a:t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 powierzchni leśnej</a:t>
            </a:r>
            <a:b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31%.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D446D387-B1BE-45DB-A431-8246928D6E22}"/>
              </a:ext>
            </a:extLst>
          </p:cNvPr>
          <p:cNvSpPr/>
          <p:nvPr/>
        </p:nvSpPr>
        <p:spPr>
          <a:xfrm>
            <a:off x="1197868" y="2138675"/>
            <a:ext cx="280831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Wykres przedstawia (prezentuje)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co?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C9F921F1-5E9D-49BE-B64B-F7F7F255A37A}"/>
              </a:ext>
            </a:extLst>
          </p:cNvPr>
          <p:cNvSpPr/>
          <p:nvPr/>
        </p:nvSpPr>
        <p:spPr>
          <a:xfrm>
            <a:off x="1183188" y="5574754"/>
            <a:ext cx="280831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Odsetek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czego? </a:t>
            </a:r>
            <a:b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2E80CC7-2E47-4D2D-A2B8-53D6D2D2F3D6}"/>
              </a:ext>
            </a:extLst>
          </p:cNvPr>
          <p:cNvSpPr/>
          <p:nvPr/>
        </p:nvSpPr>
        <p:spPr>
          <a:xfrm>
            <a:off x="8686700" y="5150016"/>
            <a:ext cx="3129972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Udział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 kogo? czego?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+czym?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9FE29DC-0A54-42A9-B667-42C5D378FC34}"/>
              </a:ext>
            </a:extLst>
          </p:cNvPr>
          <p:cNvSpPr txBox="1"/>
          <p:nvPr/>
        </p:nvSpPr>
        <p:spPr>
          <a:xfrm>
            <a:off x="4654252" y="6296294"/>
            <a:ext cx="733777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https://stat.gov.pl/infografiki-widzety/infografiki/infografika-lasy-w-polsce-21-marca-miedzynarodowy-dzien-lasow,53,1.html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4B54CC4-5DE0-4CCE-A1A0-19709F1141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02" r="2551"/>
          <a:stretch/>
        </p:blipFill>
        <p:spPr>
          <a:xfrm>
            <a:off x="4654252" y="2218977"/>
            <a:ext cx="5484722" cy="216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2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  <p:bldP spid="7" grpId="0" animBg="1"/>
      <p:bldP spid="8" grpId="0" animBg="1"/>
      <p:bldP spid="5" grpId="0" animBg="1"/>
      <p:bldP spid="10" grpId="0" animBg="1"/>
      <p:bldP spid="11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11247" y="496249"/>
            <a:ext cx="9872948" cy="731168"/>
          </a:xfrm>
        </p:spPr>
        <p:txBody>
          <a:bodyPr rtlCol="0">
            <a:normAutofit fontScale="90000"/>
          </a:bodyPr>
          <a:lstStyle/>
          <a:p>
            <a:pPr rtl="0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Przedstaw te informacje w formie zdania.</a:t>
            </a:r>
          </a:p>
        </p:txBody>
      </p:sp>
      <p:sp>
        <p:nvSpPr>
          <p:cNvPr id="3" name="Objaśnienie: wygięta linia 2">
            <a:extLst>
              <a:ext uri="{FF2B5EF4-FFF2-40B4-BE49-F238E27FC236}">
                <a16:creationId xmlns:a16="http://schemas.microsoft.com/office/drawing/2014/main" id="{A3F5E424-56BB-4875-A72D-39D42D0D1066}"/>
              </a:ext>
            </a:extLst>
          </p:cNvPr>
          <p:cNvSpPr/>
          <p:nvPr/>
        </p:nvSpPr>
        <p:spPr>
          <a:xfrm>
            <a:off x="1197868" y="1424253"/>
            <a:ext cx="7472628" cy="648072"/>
          </a:xfrm>
          <a:prstGeom prst="borderCallout2">
            <a:avLst>
              <a:gd name="adj1" fmla="val 122111"/>
              <a:gd name="adj2" fmla="val 38532"/>
              <a:gd name="adj3" fmla="val 169623"/>
              <a:gd name="adj4" fmla="val 30260"/>
              <a:gd name="adj5" fmla="val 228372"/>
              <a:gd name="adj6" fmla="val 369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Wykres przedstawia (pokazuje) urodzenia według dni tygodnia.</a:t>
            </a:r>
          </a:p>
        </p:txBody>
      </p:sp>
      <p:sp>
        <p:nvSpPr>
          <p:cNvPr id="7" name="Objaśnienie: wygięta linia 6">
            <a:extLst>
              <a:ext uri="{FF2B5EF4-FFF2-40B4-BE49-F238E27FC236}">
                <a16:creationId xmlns:a16="http://schemas.microsoft.com/office/drawing/2014/main" id="{EDD73936-3E00-4F9E-B07C-985C01953D7A}"/>
              </a:ext>
            </a:extLst>
          </p:cNvPr>
          <p:cNvSpPr/>
          <p:nvPr/>
        </p:nvSpPr>
        <p:spPr>
          <a:xfrm>
            <a:off x="6412085" y="2324212"/>
            <a:ext cx="5288663" cy="865444"/>
          </a:xfrm>
          <a:prstGeom prst="borderCallout2">
            <a:avLst>
              <a:gd name="adj1" fmla="val 117215"/>
              <a:gd name="adj2" fmla="val 23114"/>
              <a:gd name="adj3" fmla="val 182312"/>
              <a:gd name="adj4" fmla="val 4584"/>
              <a:gd name="adj5" fmla="val 174528"/>
              <a:gd name="adj6" fmla="val -1682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Najwyższy odsetek dzieci rodzi się we wtorek.</a:t>
            </a:r>
          </a:p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16,5%.</a:t>
            </a:r>
          </a:p>
        </p:txBody>
      </p:sp>
      <p:sp>
        <p:nvSpPr>
          <p:cNvPr id="8" name="Objaśnienie: wygięta linia 7">
            <a:extLst>
              <a:ext uri="{FF2B5EF4-FFF2-40B4-BE49-F238E27FC236}">
                <a16:creationId xmlns:a16="http://schemas.microsoft.com/office/drawing/2014/main" id="{ABAEABD7-75A6-48BB-9B04-C1D0E440020C}"/>
              </a:ext>
            </a:extLst>
          </p:cNvPr>
          <p:cNvSpPr/>
          <p:nvPr/>
        </p:nvSpPr>
        <p:spPr>
          <a:xfrm>
            <a:off x="6297152" y="5019386"/>
            <a:ext cx="5530991" cy="864000"/>
          </a:xfrm>
          <a:prstGeom prst="borderCallout2">
            <a:avLst>
              <a:gd name="adj1" fmla="val 53113"/>
              <a:gd name="adj2" fmla="val -3629"/>
              <a:gd name="adj3" fmla="val 82724"/>
              <a:gd name="adj4" fmla="val -9668"/>
              <a:gd name="adj5" fmla="val 82137"/>
              <a:gd name="adj6" fmla="val -1642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Najniższy odsetek dzieci rodzi się w niedzielę. Wynosi (równa się) 10,2%.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9FE29DC-0A54-42A9-B667-42C5D378FC34}"/>
              </a:ext>
            </a:extLst>
          </p:cNvPr>
          <p:cNvSpPr txBox="1"/>
          <p:nvPr/>
        </p:nvSpPr>
        <p:spPr>
          <a:xfrm>
            <a:off x="4798268" y="6296294"/>
            <a:ext cx="719375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dirty="0">
                <a:latin typeface="Cambria" panose="02040503050406030204" pitchFamily="18" charset="0"/>
                <a:ea typeface="Cambria" panose="02040503050406030204" pitchFamily="18" charset="0"/>
              </a:rPr>
              <a:t>https://stat.gov.pl/infografiki-widzety/infografiki/infografika-dzieci-w-polsce-dzien-dziecka-1-czerwca,9,4.html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0F38C9A-3D76-495B-ABB6-AB1470161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82" y="3056407"/>
            <a:ext cx="5070547" cy="2988000"/>
          </a:xfrm>
          <a:prstGeom prst="rect">
            <a:avLst/>
          </a:prstGeom>
        </p:spPr>
      </p:pic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433B8B17-3A67-417E-9D58-EB8C2008EF2C}"/>
              </a:ext>
            </a:extLst>
          </p:cNvPr>
          <p:cNvSpPr/>
          <p:nvPr/>
        </p:nvSpPr>
        <p:spPr>
          <a:xfrm>
            <a:off x="7235188" y="3920867"/>
            <a:ext cx="4382200" cy="7311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najwyższy / najniższy odsetek 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 czego?</a:t>
            </a:r>
          </a:p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wynosi (jest równy) </a:t>
            </a:r>
            <a:r>
              <a:rPr lang="pl-PL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+ile?</a:t>
            </a:r>
          </a:p>
        </p:txBody>
      </p:sp>
    </p:spTree>
    <p:extLst>
      <p:ext uri="{BB962C8B-B14F-4D97-AF65-F5344CB8AC3E}">
        <p14:creationId xmlns:p14="http://schemas.microsoft.com/office/powerpoint/2010/main" val="241340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  <p:bldP spid="7" grpId="0" animBg="1"/>
      <p:bldP spid="8" grpId="0" animBg="1"/>
      <p:bldP spid="15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2"/>
          <p:cNvSpPr>
            <a:spLocks noGrp="1"/>
          </p:cNvSpPr>
          <p:nvPr>
            <p:ph type="title"/>
          </p:nvPr>
        </p:nvSpPr>
        <p:spPr>
          <a:xfrm>
            <a:off x="1011247" y="496249"/>
            <a:ext cx="9872948" cy="731168"/>
          </a:xfrm>
        </p:spPr>
        <p:txBody>
          <a:bodyPr rtlCol="0">
            <a:noAutofit/>
          </a:bodyPr>
          <a:lstStyle/>
          <a:p>
            <a:pPr rtl="0"/>
            <a:r>
              <a:rPr lang="pl-PL" sz="3100" dirty="0">
                <a:latin typeface="Cambria" panose="02040503050406030204" pitchFamily="18" charset="0"/>
                <a:ea typeface="Cambria" panose="02040503050406030204" pitchFamily="18" charset="0"/>
              </a:rPr>
              <a:t>Jak to można powiedzieć inaczej? Użyj słowa w nawiasie. 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E9FE29DC-0A54-42A9-B667-42C5D378FC34}"/>
              </a:ext>
            </a:extLst>
          </p:cNvPr>
          <p:cNvSpPr txBox="1"/>
          <p:nvPr/>
        </p:nvSpPr>
        <p:spPr>
          <a:xfrm>
            <a:off x="7386222" y="3468022"/>
            <a:ext cx="45365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100" dirty="0">
                <a:latin typeface="Cambria" panose="02040503050406030204" pitchFamily="18" charset="0"/>
                <a:ea typeface="Cambria" panose="02040503050406030204" pitchFamily="18" charset="0"/>
              </a:rPr>
              <a:t>https://stat.gov.pl/kobiety-i-mezczyzni-w-europie/bloc-3c.html?lang=pl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69D74D0-E1EC-45CA-8128-6B2A2737DEB5}"/>
              </a:ext>
            </a:extLst>
          </p:cNvPr>
          <p:cNvSpPr txBox="1"/>
          <p:nvPr/>
        </p:nvSpPr>
        <p:spPr>
          <a:xfrm>
            <a:off x="477789" y="3725662"/>
            <a:ext cx="11233247" cy="2533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Udział mężczyzn, którzy korzystają z portali społecznościowych, wynosi ponad 60%.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(stanowić)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Mężczyźni, którzy korzystają z portali społecznościowych,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stanowią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ponad 60%.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Kobiety, które korzystają z bankowości internetowej, stanowią 60%.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(jest równy)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Odsetek kobiet, które korzystają z bankowości internetowej,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jest równy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60%.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Udział kobiet, które czytają wiadomości online, jest niższy niż mężczyzn i wynosi 70%.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(odsetek / jest równy)</a:t>
            </a:r>
          </a:p>
          <a:p>
            <a:pPr>
              <a:lnSpc>
                <a:spcPct val="150000"/>
              </a:lnSpc>
            </a:pP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Odsetek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kobiet, które czytają wiadomości online, jest niższy niż mężczyzn i </a:t>
            </a:r>
            <a:r>
              <a:rPr lang="pl-PL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jest równy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70%.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618A3B15-57E0-4A29-BA17-B3DAC2C9C2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763" r="8356"/>
          <a:stretch/>
        </p:blipFill>
        <p:spPr>
          <a:xfrm>
            <a:off x="1011247" y="1481592"/>
            <a:ext cx="1728192" cy="214312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AFE91D6-3D31-4D91-8F8A-6CAF4AC94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2416" y="1904842"/>
            <a:ext cx="1065680" cy="169200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5513668-F187-495C-A07A-4E51E1627B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2846" y="1110445"/>
            <a:ext cx="3162300" cy="40005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9211A469-5424-4177-AD12-0FE1C10D07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5373" y="1522939"/>
            <a:ext cx="1676400" cy="2124075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61551699-16B8-402D-AF48-7D9C78B3513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6662"/>
          <a:stretch/>
        </p:blipFill>
        <p:spPr>
          <a:xfrm>
            <a:off x="5961237" y="1953585"/>
            <a:ext cx="1073374" cy="1692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1A88A50-FD93-4A18-93BF-3CF796F0CB1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25860" b="3632"/>
          <a:stretch/>
        </p:blipFill>
        <p:spPr>
          <a:xfrm>
            <a:off x="9853375" y="1647202"/>
            <a:ext cx="1204574" cy="1692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3E923E24-C05C-4961-B7EC-F3B9862147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88625" y="1314538"/>
            <a:ext cx="16192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4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819584" y="1916832"/>
            <a:ext cx="6549656" cy="224676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Rozdział III: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Genetyka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A495A01-F596-42B1-9512-B6B7DE75AF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797" y="4365104"/>
            <a:ext cx="1387229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Podstawa">
  <a:themeElements>
    <a:clrScheme name="Podstaw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yw pakietu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427FAC-CD3A-494C-985C-09E26C5EA50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115</TotalTime>
  <Words>505</Words>
  <Application>Microsoft Office PowerPoint</Application>
  <PresentationFormat>Niestandardowy</PresentationFormat>
  <Paragraphs>50</Paragraphs>
  <Slides>7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Cambria</vt:lpstr>
      <vt:lpstr>Corbel</vt:lpstr>
      <vt:lpstr>Palatino Linotype</vt:lpstr>
      <vt:lpstr>Podstawa</vt:lpstr>
      <vt:lpstr>III. Łowcy słów genetyka opis danych statystycznych </vt:lpstr>
      <vt:lpstr>Przedstaw te informacje w formie zdania.</vt:lpstr>
      <vt:lpstr>Przedstaw te informacje w formie zdania.</vt:lpstr>
      <vt:lpstr>Przedstaw te informacje w formie zdania.</vt:lpstr>
      <vt:lpstr>Przedstaw te informacje w formie zdania.</vt:lpstr>
      <vt:lpstr>Jak to można powiedzieć inaczej? Użyj słowa w nawiasie.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Łowcy słów genetyka opis danych statystycznych </dc:title>
  <dc:creator>nasser hasna</dc:creator>
  <cp:lastModifiedBy>nasser hasna</cp:lastModifiedBy>
  <cp:revision>18</cp:revision>
  <dcterms:created xsi:type="dcterms:W3CDTF">2020-11-02T15:03:48Z</dcterms:created>
  <dcterms:modified xsi:type="dcterms:W3CDTF">2020-11-14T21:50:44Z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