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257" r:id="rId5"/>
    <p:sldId id="263" r:id="rId6"/>
    <p:sldId id="258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12188825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2496">
          <p15:clr>
            <a:srgbClr val="A4A3A4"/>
          </p15:clr>
        </p15:guide>
        <p15:guide id="3" orient="horz" pos="2880">
          <p15:clr>
            <a:srgbClr val="A4A3A4"/>
          </p15:clr>
        </p15:guide>
        <p15:guide id="4" orient="horz" pos="1056">
          <p15:clr>
            <a:srgbClr val="A4A3A4"/>
          </p15:clr>
        </p15:guide>
        <p15:guide id="5" orient="horz" pos="3888">
          <p15:clr>
            <a:srgbClr val="A4A3A4"/>
          </p15:clr>
        </p15:guide>
        <p15:guide id="6" orient="horz" pos="240">
          <p15:clr>
            <a:srgbClr val="A4A3A4"/>
          </p15:clr>
        </p15:guide>
        <p15:guide id="7" pos="3839">
          <p15:clr>
            <a:srgbClr val="A4A3A4"/>
          </p15:clr>
        </p15:guide>
        <p15:guide id="8" pos="527">
          <p15:clr>
            <a:srgbClr val="A4A3A4"/>
          </p15:clr>
        </p15:guide>
        <p15:guide id="9" pos="815">
          <p15:clr>
            <a:srgbClr val="A4A3A4"/>
          </p15:clr>
        </p15:guide>
        <p15:guide id="10" pos="6863">
          <p15:clr>
            <a:srgbClr val="A4A3A4"/>
          </p15:clr>
        </p15:guide>
        <p15:guide id="11" pos="6143">
          <p15:clr>
            <a:srgbClr val="A4A3A4"/>
          </p15:clr>
        </p15:guide>
        <p15:guide id="12" pos="47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 jasny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7853C-536D-4A76-A0AE-DD22124D55A5}" styleName="Styl z motywem 1 — Ak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>
      <p:cViewPr varScale="1">
        <p:scale>
          <a:sx n="90" d="100"/>
          <a:sy n="90" d="100"/>
        </p:scale>
        <p:origin x="576" y="90"/>
      </p:cViewPr>
      <p:guideLst>
        <p:guide orient="horz" pos="2160"/>
        <p:guide orient="horz" pos="2496"/>
        <p:guide orient="horz" pos="2880"/>
        <p:guide orient="horz" pos="1056"/>
        <p:guide orient="horz" pos="3888"/>
        <p:guide orient="horz" pos="240"/>
        <p:guide pos="3839"/>
        <p:guide pos="527"/>
        <p:guide pos="815"/>
        <p:guide pos="6863"/>
        <p:guide pos="6143"/>
        <p:guide pos="470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2064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535A87-A386-40DA-8FA2-42AD2875FA93}" type="doc">
      <dgm:prSet loTypeId="urn:microsoft.com/office/officeart/2005/8/layout/arrow2" loCatId="process" qsTypeId="urn:microsoft.com/office/officeart/2005/8/quickstyle/simple2" qsCatId="simple" csTypeId="urn:microsoft.com/office/officeart/2005/8/colors/accent1_2" csCatId="accent1" phldr="1"/>
      <dgm:spPr/>
    </dgm:pt>
    <dgm:pt modelId="{777AC99D-B670-478D-843F-F5605B4F9CE5}">
      <dgm:prSet phldrT="[Tekst]" custT="1"/>
      <dgm:spPr/>
      <dgm:t>
        <a:bodyPr/>
        <a:lstStyle/>
        <a:p>
          <a:r>
            <a:rPr lang="pl-PL" sz="3200" dirty="0">
              <a:latin typeface="Cambria" panose="02040503050406030204" pitchFamily="18" charset="0"/>
              <a:ea typeface="Cambria" panose="02040503050406030204" pitchFamily="18" charset="0"/>
            </a:rPr>
            <a:t>100 zł</a:t>
          </a:r>
        </a:p>
      </dgm:t>
    </dgm:pt>
    <dgm:pt modelId="{F094228F-92F8-4240-8B2E-1CEB61BF624A}" type="parTrans" cxnId="{62874A81-B3AC-49B2-BD11-0090F58767F8}">
      <dgm:prSet/>
      <dgm:spPr/>
      <dgm:t>
        <a:bodyPr/>
        <a:lstStyle/>
        <a:p>
          <a:endParaRPr lang="pl-PL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00E829E-63EA-4EFC-996B-AE45D27E36D6}" type="sibTrans" cxnId="{62874A81-B3AC-49B2-BD11-0090F58767F8}">
      <dgm:prSet/>
      <dgm:spPr/>
      <dgm:t>
        <a:bodyPr/>
        <a:lstStyle/>
        <a:p>
          <a:endParaRPr lang="pl-PL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4A6EB5F-FE67-4ED9-877D-FDEC09BC80A3}">
      <dgm:prSet phldrT="[Tekst]" custT="1"/>
      <dgm:spPr/>
      <dgm:t>
        <a:bodyPr/>
        <a:lstStyle/>
        <a:p>
          <a:r>
            <a:rPr lang="pl-PL" sz="3200" dirty="0">
              <a:latin typeface="Cambria" panose="02040503050406030204" pitchFamily="18" charset="0"/>
              <a:ea typeface="Cambria" panose="02040503050406030204" pitchFamily="18" charset="0"/>
            </a:rPr>
            <a:t>110 zł</a:t>
          </a:r>
        </a:p>
      </dgm:t>
    </dgm:pt>
    <dgm:pt modelId="{DF34B4FA-044B-4D4B-B052-089B84CF6191}" type="parTrans" cxnId="{FFB8503A-9C70-44FB-9462-33ED296BAE48}">
      <dgm:prSet/>
      <dgm:spPr/>
      <dgm:t>
        <a:bodyPr/>
        <a:lstStyle/>
        <a:p>
          <a:endParaRPr lang="pl-PL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A65C63A-6D6F-48F2-9701-447E619E591D}" type="sibTrans" cxnId="{FFB8503A-9C70-44FB-9462-33ED296BAE48}">
      <dgm:prSet/>
      <dgm:spPr/>
      <dgm:t>
        <a:bodyPr/>
        <a:lstStyle/>
        <a:p>
          <a:endParaRPr lang="pl-PL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FEC1E5C-9528-470E-B991-26165E9027DE}">
      <dgm:prSet phldrT="[Tekst]" custT="1"/>
      <dgm:spPr/>
      <dgm:t>
        <a:bodyPr/>
        <a:lstStyle/>
        <a:p>
          <a:r>
            <a:rPr lang="pl-PL" sz="3200" dirty="0">
              <a:latin typeface="Cambria" panose="02040503050406030204" pitchFamily="18" charset="0"/>
              <a:ea typeface="Cambria" panose="02040503050406030204" pitchFamily="18" charset="0"/>
            </a:rPr>
            <a:t>120 zł</a:t>
          </a:r>
        </a:p>
      </dgm:t>
    </dgm:pt>
    <dgm:pt modelId="{141BC192-2C52-460E-B46E-A01D8C861EAD}" type="parTrans" cxnId="{F42A26C2-90BD-4C35-A715-79D890CC0205}">
      <dgm:prSet/>
      <dgm:spPr/>
      <dgm:t>
        <a:bodyPr/>
        <a:lstStyle/>
        <a:p>
          <a:endParaRPr lang="pl-PL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A7C23E2-79B1-46A7-88F4-DD4545F92319}" type="sibTrans" cxnId="{F42A26C2-90BD-4C35-A715-79D890CC0205}">
      <dgm:prSet/>
      <dgm:spPr/>
      <dgm:t>
        <a:bodyPr/>
        <a:lstStyle/>
        <a:p>
          <a:endParaRPr lang="pl-PL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E50FFE7-8533-4376-AC1E-A8824BC23A3E}" type="pres">
      <dgm:prSet presAssocID="{8E535A87-A386-40DA-8FA2-42AD2875FA93}" presName="arrowDiagram" presStyleCnt="0">
        <dgm:presLayoutVars>
          <dgm:chMax val="5"/>
          <dgm:dir/>
          <dgm:resizeHandles val="exact"/>
        </dgm:presLayoutVars>
      </dgm:prSet>
      <dgm:spPr/>
    </dgm:pt>
    <dgm:pt modelId="{D8E448C5-E981-49CC-ACE8-F98DA6801694}" type="pres">
      <dgm:prSet presAssocID="{8E535A87-A386-40DA-8FA2-42AD2875FA93}" presName="arrow" presStyleLbl="bgShp" presStyleIdx="0" presStyleCnt="1"/>
      <dgm:spPr/>
    </dgm:pt>
    <dgm:pt modelId="{93C2801B-CE2A-4F4C-842E-EC3D06EB1190}" type="pres">
      <dgm:prSet presAssocID="{8E535A87-A386-40DA-8FA2-42AD2875FA93}" presName="arrowDiagram3" presStyleCnt="0"/>
      <dgm:spPr/>
    </dgm:pt>
    <dgm:pt modelId="{F1C816E4-B0EA-42E4-994A-46DB84B8949F}" type="pres">
      <dgm:prSet presAssocID="{777AC99D-B670-478D-843F-F5605B4F9CE5}" presName="bullet3a" presStyleLbl="node1" presStyleIdx="0" presStyleCnt="3"/>
      <dgm:spPr/>
    </dgm:pt>
    <dgm:pt modelId="{D11C15B5-97DB-4B6D-A3A6-4DFB5A2EB519}" type="pres">
      <dgm:prSet presAssocID="{777AC99D-B670-478D-843F-F5605B4F9CE5}" presName="textBox3a" presStyleLbl="revTx" presStyleIdx="0" presStyleCnt="3" custScaleX="151099" custLinFactNeighborX="1733" custLinFactNeighborY="6757">
        <dgm:presLayoutVars>
          <dgm:bulletEnabled val="1"/>
        </dgm:presLayoutVars>
      </dgm:prSet>
      <dgm:spPr/>
    </dgm:pt>
    <dgm:pt modelId="{1BB930A0-94F7-4F82-89A1-029E19F70CD5}" type="pres">
      <dgm:prSet presAssocID="{04A6EB5F-FE67-4ED9-877D-FDEC09BC80A3}" presName="bullet3b" presStyleLbl="node1" presStyleIdx="1" presStyleCnt="3"/>
      <dgm:spPr/>
    </dgm:pt>
    <dgm:pt modelId="{F293D22A-1589-4D6B-B6EF-23190C3FD16A}" type="pres">
      <dgm:prSet presAssocID="{04A6EB5F-FE67-4ED9-877D-FDEC09BC80A3}" presName="textBox3b" presStyleLbl="revTx" presStyleIdx="1" presStyleCnt="3" custScaleX="144020" custLinFactNeighborX="-2826" custLinFactNeighborY="6638">
        <dgm:presLayoutVars>
          <dgm:bulletEnabled val="1"/>
        </dgm:presLayoutVars>
      </dgm:prSet>
      <dgm:spPr/>
    </dgm:pt>
    <dgm:pt modelId="{DCCB0AF1-AE7D-4CBF-9E98-28E968D0D97F}" type="pres">
      <dgm:prSet presAssocID="{4FEC1E5C-9528-470E-B991-26165E9027DE}" presName="bullet3c" presStyleLbl="node1" presStyleIdx="2" presStyleCnt="3"/>
      <dgm:spPr/>
    </dgm:pt>
    <dgm:pt modelId="{73A96E1D-1476-45D1-BFBA-9A5F13AC0DEB}" type="pres">
      <dgm:prSet presAssocID="{4FEC1E5C-9528-470E-B991-26165E9027DE}" presName="textBox3c" presStyleLbl="revTx" presStyleIdx="2" presStyleCnt="3" custScaleX="160164" custLinFactNeighborX="-32" custLinFactNeighborY="6044">
        <dgm:presLayoutVars>
          <dgm:bulletEnabled val="1"/>
        </dgm:presLayoutVars>
      </dgm:prSet>
      <dgm:spPr/>
    </dgm:pt>
  </dgm:ptLst>
  <dgm:cxnLst>
    <dgm:cxn modelId="{FFB8503A-9C70-44FB-9462-33ED296BAE48}" srcId="{8E535A87-A386-40DA-8FA2-42AD2875FA93}" destId="{04A6EB5F-FE67-4ED9-877D-FDEC09BC80A3}" srcOrd="1" destOrd="0" parTransId="{DF34B4FA-044B-4D4B-B052-089B84CF6191}" sibTransId="{8A65C63A-6D6F-48F2-9701-447E619E591D}"/>
    <dgm:cxn modelId="{CF00C540-EFB9-4C89-9DB3-16BF32AEB80A}" type="presOf" srcId="{777AC99D-B670-478D-843F-F5605B4F9CE5}" destId="{D11C15B5-97DB-4B6D-A3A6-4DFB5A2EB519}" srcOrd="0" destOrd="0" presId="urn:microsoft.com/office/officeart/2005/8/layout/arrow2"/>
    <dgm:cxn modelId="{B54DFE70-1FB3-49E3-BB01-D716B2DDD6C4}" type="presOf" srcId="{04A6EB5F-FE67-4ED9-877D-FDEC09BC80A3}" destId="{F293D22A-1589-4D6B-B6EF-23190C3FD16A}" srcOrd="0" destOrd="0" presId="urn:microsoft.com/office/officeart/2005/8/layout/arrow2"/>
    <dgm:cxn modelId="{62874A81-B3AC-49B2-BD11-0090F58767F8}" srcId="{8E535A87-A386-40DA-8FA2-42AD2875FA93}" destId="{777AC99D-B670-478D-843F-F5605B4F9CE5}" srcOrd="0" destOrd="0" parTransId="{F094228F-92F8-4240-8B2E-1CEB61BF624A}" sibTransId="{300E829E-63EA-4EFC-996B-AE45D27E36D6}"/>
    <dgm:cxn modelId="{3F0AC0BA-33E3-4BBB-B21D-4BBF597DB499}" type="presOf" srcId="{8E535A87-A386-40DA-8FA2-42AD2875FA93}" destId="{DE50FFE7-8533-4376-AC1E-A8824BC23A3E}" srcOrd="0" destOrd="0" presId="urn:microsoft.com/office/officeart/2005/8/layout/arrow2"/>
    <dgm:cxn modelId="{F42A26C2-90BD-4C35-A715-79D890CC0205}" srcId="{8E535A87-A386-40DA-8FA2-42AD2875FA93}" destId="{4FEC1E5C-9528-470E-B991-26165E9027DE}" srcOrd="2" destOrd="0" parTransId="{141BC192-2C52-460E-B46E-A01D8C861EAD}" sibTransId="{0A7C23E2-79B1-46A7-88F4-DD4545F92319}"/>
    <dgm:cxn modelId="{61C499C4-EB2F-4794-B83C-B92297DA9EE8}" type="presOf" srcId="{4FEC1E5C-9528-470E-B991-26165E9027DE}" destId="{73A96E1D-1476-45D1-BFBA-9A5F13AC0DEB}" srcOrd="0" destOrd="0" presId="urn:microsoft.com/office/officeart/2005/8/layout/arrow2"/>
    <dgm:cxn modelId="{0C6D3C0B-1300-449D-9874-984E7515648E}" type="presParOf" srcId="{DE50FFE7-8533-4376-AC1E-A8824BC23A3E}" destId="{D8E448C5-E981-49CC-ACE8-F98DA6801694}" srcOrd="0" destOrd="0" presId="urn:microsoft.com/office/officeart/2005/8/layout/arrow2"/>
    <dgm:cxn modelId="{EF4EA476-EFA9-4E7D-A158-F13F9675142A}" type="presParOf" srcId="{DE50FFE7-8533-4376-AC1E-A8824BC23A3E}" destId="{93C2801B-CE2A-4F4C-842E-EC3D06EB1190}" srcOrd="1" destOrd="0" presId="urn:microsoft.com/office/officeart/2005/8/layout/arrow2"/>
    <dgm:cxn modelId="{80338346-5440-416D-8892-6A0F409DD729}" type="presParOf" srcId="{93C2801B-CE2A-4F4C-842E-EC3D06EB1190}" destId="{F1C816E4-B0EA-42E4-994A-46DB84B8949F}" srcOrd="0" destOrd="0" presId="urn:microsoft.com/office/officeart/2005/8/layout/arrow2"/>
    <dgm:cxn modelId="{5DCD4B68-06CB-4489-A6D8-407F98604B8F}" type="presParOf" srcId="{93C2801B-CE2A-4F4C-842E-EC3D06EB1190}" destId="{D11C15B5-97DB-4B6D-A3A6-4DFB5A2EB519}" srcOrd="1" destOrd="0" presId="urn:microsoft.com/office/officeart/2005/8/layout/arrow2"/>
    <dgm:cxn modelId="{0CD7389B-8C66-4187-9E27-7E0FACC0BDEC}" type="presParOf" srcId="{93C2801B-CE2A-4F4C-842E-EC3D06EB1190}" destId="{1BB930A0-94F7-4F82-89A1-029E19F70CD5}" srcOrd="2" destOrd="0" presId="urn:microsoft.com/office/officeart/2005/8/layout/arrow2"/>
    <dgm:cxn modelId="{156FF933-C02C-4252-8B21-770B7454EA06}" type="presParOf" srcId="{93C2801B-CE2A-4F4C-842E-EC3D06EB1190}" destId="{F293D22A-1589-4D6B-B6EF-23190C3FD16A}" srcOrd="3" destOrd="0" presId="urn:microsoft.com/office/officeart/2005/8/layout/arrow2"/>
    <dgm:cxn modelId="{F29B49DF-760C-497E-A03C-8668C33B83E6}" type="presParOf" srcId="{93C2801B-CE2A-4F4C-842E-EC3D06EB1190}" destId="{DCCB0AF1-AE7D-4CBF-9E98-28E968D0D97F}" srcOrd="4" destOrd="0" presId="urn:microsoft.com/office/officeart/2005/8/layout/arrow2"/>
    <dgm:cxn modelId="{8297F2A5-AAF9-4C33-98C5-969FB4A20E6F}" type="presParOf" srcId="{93C2801B-CE2A-4F4C-842E-EC3D06EB1190}" destId="{73A96E1D-1476-45D1-BFBA-9A5F13AC0DEB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E448C5-E981-49CC-ACE8-F98DA6801694}">
      <dsp:nvSpPr>
        <dsp:cNvPr id="0" name=""/>
        <dsp:cNvSpPr/>
      </dsp:nvSpPr>
      <dsp:spPr>
        <a:xfrm>
          <a:off x="0" y="656736"/>
          <a:ext cx="5112568" cy="319535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C816E4-B0EA-42E4-994A-46DB84B8949F}">
      <dsp:nvSpPr>
        <dsp:cNvPr id="0" name=""/>
        <dsp:cNvSpPr/>
      </dsp:nvSpPr>
      <dsp:spPr>
        <a:xfrm>
          <a:off x="649296" y="2862170"/>
          <a:ext cx="132926" cy="1329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11C15B5-97DB-4B6D-A3A6-4DFB5A2EB519}">
      <dsp:nvSpPr>
        <dsp:cNvPr id="0" name=""/>
        <dsp:cNvSpPr/>
      </dsp:nvSpPr>
      <dsp:spPr>
        <a:xfrm>
          <a:off x="432050" y="2991031"/>
          <a:ext cx="1799934" cy="923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435" tIns="0" rIns="0" bIns="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 dirty="0">
              <a:latin typeface="Cambria" panose="02040503050406030204" pitchFamily="18" charset="0"/>
              <a:ea typeface="Cambria" panose="02040503050406030204" pitchFamily="18" charset="0"/>
            </a:rPr>
            <a:t>100 zł</a:t>
          </a:r>
        </a:p>
      </dsp:txBody>
      <dsp:txXfrm>
        <a:off x="432050" y="2991031"/>
        <a:ext cx="1799934" cy="923457"/>
      </dsp:txXfrm>
    </dsp:sp>
    <dsp:sp modelId="{1BB930A0-94F7-4F82-89A1-029E19F70CD5}">
      <dsp:nvSpPr>
        <dsp:cNvPr id="0" name=""/>
        <dsp:cNvSpPr/>
      </dsp:nvSpPr>
      <dsp:spPr>
        <a:xfrm>
          <a:off x="1822630" y="1993673"/>
          <a:ext cx="240290" cy="2402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293D22A-1589-4D6B-B6EF-23190C3FD16A}">
      <dsp:nvSpPr>
        <dsp:cNvPr id="0" name=""/>
        <dsp:cNvSpPr/>
      </dsp:nvSpPr>
      <dsp:spPr>
        <a:xfrm>
          <a:off x="1638034" y="2229204"/>
          <a:ext cx="1767148" cy="1738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325" tIns="0" rIns="0" bIns="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 dirty="0">
              <a:latin typeface="Cambria" panose="02040503050406030204" pitchFamily="18" charset="0"/>
              <a:ea typeface="Cambria" panose="02040503050406030204" pitchFamily="18" charset="0"/>
            </a:rPr>
            <a:t>110 zł</a:t>
          </a:r>
        </a:p>
      </dsp:txBody>
      <dsp:txXfrm>
        <a:off x="1638034" y="2229204"/>
        <a:ext cx="1767148" cy="1738273"/>
      </dsp:txXfrm>
    </dsp:sp>
    <dsp:sp modelId="{DCCB0AF1-AE7D-4CBF-9E98-28E968D0D97F}">
      <dsp:nvSpPr>
        <dsp:cNvPr id="0" name=""/>
        <dsp:cNvSpPr/>
      </dsp:nvSpPr>
      <dsp:spPr>
        <a:xfrm>
          <a:off x="3233699" y="1465161"/>
          <a:ext cx="332316" cy="3323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3A96E1D-1476-45D1-BFBA-9A5F13AC0DEB}">
      <dsp:nvSpPr>
        <dsp:cNvPr id="0" name=""/>
        <dsp:cNvSpPr/>
      </dsp:nvSpPr>
      <dsp:spPr>
        <a:xfrm>
          <a:off x="3030354" y="1765543"/>
          <a:ext cx="1965238" cy="2220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088" tIns="0" rIns="0" bIns="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 dirty="0">
              <a:latin typeface="Cambria" panose="02040503050406030204" pitchFamily="18" charset="0"/>
              <a:ea typeface="Cambria" panose="02040503050406030204" pitchFamily="18" charset="0"/>
            </a:rPr>
            <a:t>120 zł</a:t>
          </a:r>
        </a:p>
      </dsp:txBody>
      <dsp:txXfrm>
        <a:off x="3030354" y="1765543"/>
        <a:ext cx="1965238" cy="22207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DEBAECC-77F1-4B6C-8A64-53A52782EF24}" type="datetime1">
              <a:rPr lang="pl-PL" smtClean="0"/>
              <a:t>14.11.2020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567D4A-04CB-4EDF-8FB1-342A02FC8EC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8907606-3BDE-47EF-94CF-FDD2C243E550}" type="datetime1">
              <a:rPr lang="pl-PL" noProof="0" smtClean="0"/>
              <a:t>14.11.2020</a:t>
            </a:fld>
            <a:endParaRPr lang="pl-PL" noProof="0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dirty="0"/>
              <a:t>Edytuj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E61351F-DBB1-4664-ADA9-83BC7CB8848D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1351F-DBB1-4664-ADA9-83BC7CB8848D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52168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1351F-DBB1-4664-ADA9-83BC7CB8848D}" type="slidenum">
              <a:rPr lang="pl-PL" smtClean="0"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65641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1351F-DBB1-4664-ADA9-83BC7CB8848D}" type="slidenum">
              <a:rPr lang="pl-PL" smtClean="0"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18030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1351F-DBB1-4664-ADA9-83BC7CB8848D}" type="slidenum">
              <a:rPr lang="pl-PL" smtClean="0"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0390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1351F-DBB1-4664-ADA9-83BC7CB8848D}" type="slidenum">
              <a:rPr lang="pl-PL" smtClean="0"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77645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1351F-DBB1-4664-ADA9-83BC7CB8848D}" type="slidenum">
              <a:rPr lang="pl-PL" smtClean="0"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70278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1351F-DBB1-4664-ADA9-83BC7CB8848D}" type="slidenum">
              <a:rPr lang="pl-PL" smtClean="0"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5250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1351F-DBB1-4664-ADA9-83BC7CB8848D}" type="slidenum">
              <a:rPr lang="pl-PL" smtClean="0"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85816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1351F-DBB1-4664-ADA9-83BC7CB8848D}" type="slidenum">
              <a:rPr lang="pl-PL" smtClean="0"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82127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 bwMode="ltGray"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 rtlCol="0">
            <a:normAutofit/>
          </a:bodyPr>
          <a:lstStyle>
            <a:lvl1pPr rtl="0">
              <a:defRPr sz="6000"/>
            </a:lvl1pPr>
          </a:lstStyle>
          <a:p>
            <a:pPr rtl="0"/>
            <a:r>
              <a:rPr lang="pl-PL"/>
              <a:t>Kliknij, aby edytować styl</a:t>
            </a:r>
            <a:endParaRPr lang="pl-PL" noProof="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  <a:noFill/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l-PL" noProof="0"/>
              <a:t>Kliknij, aby edytować styl wzorca podtytułu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E858545-347F-4C5C-BDD1-27065976B6E3}" type="datetime1">
              <a:rPr lang="pl-PL" noProof="0" smtClean="0"/>
              <a:t>14.11.2020</a:t>
            </a:fld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1FEFA0A-2F20-4B60-98C6-5FFDA469AA1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87859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l-PL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/>
            </a:lvl1pPr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B334F55-209F-4892-B2E2-1EB3DCA319C5}" type="datetime1">
              <a:rPr lang="pl-PL" noProof="0" smtClean="0"/>
              <a:t>14.11.2020</a:t>
            </a:fld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1FEFA0A-2F20-4B60-98C6-5FFDA469AA1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38703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pl-PL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 rtlCol="0"/>
          <a:lstStyle>
            <a:lvl1pPr rtl="0"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8D5B98-B848-4975-ADC5-49287FC90CBA}" type="datetime1">
              <a:rPr lang="pl-PL" noProof="0" smtClean="0"/>
              <a:t>14.11.2020</a:t>
            </a:fld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1FEFA0A-2F20-4B60-98C6-5FFDA469AA1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6198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l-PL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88B475-64AE-413B-9773-F89B75030835}" type="datetime1">
              <a:rPr lang="pl-PL" noProof="0" smtClean="0"/>
              <a:t>14.11.2020</a:t>
            </a:fld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1FEFA0A-2F20-4B60-98C6-5FFDA469AA1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19449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rtlCol="0" anchor="b">
            <a:normAutofit/>
          </a:bodyPr>
          <a:lstStyle>
            <a:lvl1pPr algn="l" rtl="0">
              <a:defRPr sz="4800" b="0" i="0" cap="none" baseline="0"/>
            </a:lvl1pPr>
          </a:lstStyle>
          <a:p>
            <a:pPr rtl="0"/>
            <a:r>
              <a:rPr lang="pl-PL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  <a:noFill/>
        </p:spPr>
        <p:txBody>
          <a:bodyPr rtlCol="0" anchor="t">
            <a:normAutofit/>
          </a:bodyPr>
          <a:lstStyle>
            <a:lvl1pPr marL="0" indent="0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0FD9260-E022-46C4-9B61-FCA6F5EFB27F}" type="datetime1">
              <a:rPr lang="pl-PL" noProof="0" smtClean="0"/>
              <a:t>14.11.2020</a:t>
            </a:fld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1FEFA0A-2F20-4B60-98C6-5FFDA469AA1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2156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l-PL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noProof="0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noProof="0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225D65D-0E4B-4FEE-8362-5799C246F08F}" type="datetime1">
              <a:rPr lang="pl-PL" noProof="0" smtClean="0"/>
              <a:t>14.11.2020</a:t>
            </a:fld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1FEFA0A-2F20-4B60-98C6-5FFDA469AA1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19345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pl-PL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rtlCol="0" anchor="ctr">
            <a:noAutofit/>
          </a:bodyPr>
          <a:lstStyle>
            <a:lvl1pPr marL="0" indent="0" rtl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 rtlCol="0"/>
          <a:lstStyle>
            <a:lvl1pPr rtl="0"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noProof="0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rtlCol="0" anchor="ctr">
            <a:noAutofit/>
          </a:bodyPr>
          <a:lstStyle>
            <a:lvl1pPr marL="0" indent="0" rtl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 rtlCol="0"/>
          <a:lstStyle>
            <a:lvl1pPr rtl="0"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noProof="0" dirty="0"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59E552-4C58-4215-A178-3B43333C975A}" type="datetime1">
              <a:rPr lang="pl-PL" noProof="0" smtClean="0"/>
              <a:t>14.11.2020</a:t>
            </a:fld>
            <a:endParaRPr lang="pl-PL" noProof="0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1FEFA0A-2F20-4B60-98C6-5FFDA469AA1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05768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l-PL"/>
              <a:t>Kliknij, aby edytować styl</a:t>
            </a:r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3210C71-1F75-4A4F-928F-40997147EEC7}" type="datetime1">
              <a:rPr lang="pl-PL" noProof="0" smtClean="0"/>
              <a:t>14.11.2020</a:t>
            </a:fld>
            <a:endParaRPr lang="pl-PL" noProof="0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1FEFA0A-2F20-4B60-98C6-5FFDA469AA1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95118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1E9953-5F23-4361-BC2A-F4CD6B8D1D27}" type="datetime1">
              <a:rPr lang="pl-PL" noProof="0" smtClean="0"/>
              <a:t>14.11.2020</a:t>
            </a:fld>
            <a:endParaRPr lang="pl-PL" noProof="0" dirty="0"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1FEFA0A-2F20-4B60-98C6-5FFDA469AA1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33915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pl-PL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  <a:noFill/>
        </p:spPr>
        <p:txBody>
          <a:bodyPr rtlCol="0">
            <a:normAutofit/>
          </a:bodyPr>
          <a:lstStyle>
            <a:lvl1pPr marL="0" indent="0" rtl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B9C9F3-5798-49B3-8AEA-394FB134CAFF}" type="datetime1">
              <a:rPr lang="pl-PL" noProof="0" smtClean="0"/>
              <a:t>14.11.2020</a:t>
            </a:fld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1FEFA0A-2F20-4B60-98C6-5FFDA469AA1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22803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pl-PL"/>
              <a:t>Kliknij, aby edytować styl</a:t>
            </a:r>
            <a:endParaRPr lang="pl-PL" noProof="0" dirty="0"/>
          </a:p>
        </p:txBody>
      </p:sp>
      <p:sp>
        <p:nvSpPr>
          <p:cNvPr id="3" name="Obraz — symbol zastępczy 2" descr="Pusty symbol zastępczy pozwalający dodać obraz. Kliknij symbol zastępczy i wybierz obraz, który chcesz dodać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  <a:noFill/>
        </p:spPr>
        <p:txBody>
          <a:bodyPr rtlCol="0">
            <a:normAutofit/>
          </a:bodyPr>
          <a:lstStyle>
            <a:lvl1pPr marL="0" indent="0" rtl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09995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-PL" dirty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  <a:solidFill>
            <a:schemeClr val="bg2">
              <a:alpha val="7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97BE2A13-4437-4873-AA60-3434E244A263}" type="datetime1">
              <a:rPr lang="pl-PL" noProof="0" smtClean="0"/>
              <a:t>14.11.2020</a:t>
            </a:fld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81FEFA0A-2F20-4B60-98C6-5FFDA469AA1C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695739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Clr>
          <a:schemeClr val="accent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pl-PL" sz="7200" dirty="0">
                <a:latin typeface="Cambria" panose="02040503050406030204" pitchFamily="18" charset="0"/>
                <a:ea typeface="Cambria" panose="02040503050406030204" pitchFamily="18" charset="0"/>
              </a:rPr>
              <a:t>III. Łowcy słów Genetyka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pl-PL" sz="4000" dirty="0">
                <a:latin typeface="Cambria" panose="02040503050406030204" pitchFamily="18" charset="0"/>
                <a:ea typeface="Cambria" panose="02040503050406030204" pitchFamily="18" charset="0"/>
              </a:rPr>
              <a:t>Poznanie naukowe</a:t>
            </a:r>
          </a:p>
          <a:p>
            <a:pPr rtl="0"/>
            <a:r>
              <a:rPr lang="pl-PL" sz="4000" dirty="0">
                <a:latin typeface="Cambria" panose="02040503050406030204" pitchFamily="18" charset="0"/>
                <a:ea typeface="Cambria" panose="02040503050406030204" pitchFamily="18" charset="0"/>
              </a:rPr>
              <a:t>Dokończ zdania.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4772221-4984-4FD7-90E0-0ED78F26458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9340049">
            <a:off x="5826503" y="3312577"/>
            <a:ext cx="1831227" cy="234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28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2">
            <a:extLst>
              <a:ext uri="{FF2B5EF4-FFF2-40B4-BE49-F238E27FC236}">
                <a16:creationId xmlns:a16="http://schemas.microsoft.com/office/drawing/2014/main" id="{5AFFE069-22AB-48A6-BE3B-D50DD26F65CB}"/>
              </a:ext>
            </a:extLst>
          </p:cNvPr>
          <p:cNvSpPr txBox="1"/>
          <p:nvPr/>
        </p:nvSpPr>
        <p:spPr>
          <a:xfrm>
            <a:off x="2819584" y="1874729"/>
            <a:ext cx="6549656" cy="310854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2800" dirty="0">
                <a:latin typeface="Cambria" panose="02040503050406030204" pitchFamily="18" charset="0"/>
                <a:ea typeface="Cambria" panose="02040503050406030204" pitchFamily="18" charset="0"/>
              </a:rPr>
              <a:t>Izabela Kugiel-</a:t>
            </a:r>
            <a:r>
              <a:rPr lang="pl-PL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Abuhasna</a:t>
            </a:r>
            <a:endParaRPr lang="pl-PL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pl-PL" sz="2800" dirty="0">
                <a:latin typeface="Cambria" panose="02040503050406030204" pitchFamily="18" charset="0"/>
                <a:ea typeface="Cambria" panose="02040503050406030204" pitchFamily="18" charset="0"/>
              </a:rPr>
              <a:t>Podręcznik </a:t>
            </a:r>
            <a:r>
              <a:rPr lang="pl-PL" sz="2800" i="1" dirty="0">
                <a:latin typeface="Cambria" panose="02040503050406030204" pitchFamily="18" charset="0"/>
                <a:ea typeface="Cambria" panose="02040503050406030204" pitchFamily="18" charset="0"/>
              </a:rPr>
              <a:t>Łowcy słów</a:t>
            </a:r>
          </a:p>
          <a:p>
            <a:pPr algn="ctr"/>
            <a:r>
              <a:rPr lang="pl-PL" sz="2800">
                <a:latin typeface="Cambria" panose="02040503050406030204" pitchFamily="18" charset="0"/>
                <a:ea typeface="Cambria" panose="02040503050406030204" pitchFamily="18" charset="0"/>
              </a:rPr>
              <a:t>Rozdział III</a:t>
            </a:r>
            <a:r>
              <a:rPr lang="pl-PL" sz="28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pl-PL" sz="2800" i="1" dirty="0">
                <a:latin typeface="Cambria" panose="02040503050406030204" pitchFamily="18" charset="0"/>
                <a:ea typeface="Cambria" panose="02040503050406030204" pitchFamily="18" charset="0"/>
              </a:rPr>
              <a:t>Genetyka</a:t>
            </a:r>
          </a:p>
          <a:p>
            <a:pPr algn="ctr"/>
            <a:r>
              <a:rPr lang="pl-PL" sz="2800" dirty="0">
                <a:latin typeface="Cambria" panose="02040503050406030204" pitchFamily="18" charset="0"/>
                <a:ea typeface="Cambria" panose="02040503050406030204" pitchFamily="18" charset="0"/>
              </a:rPr>
              <a:t>GRAFIKA</a:t>
            </a:r>
          </a:p>
          <a:p>
            <a:pPr algn="ctr"/>
            <a:r>
              <a:rPr lang="pl-PL" sz="2800" dirty="0">
                <a:latin typeface="Cambria" panose="02040503050406030204" pitchFamily="18" charset="0"/>
                <a:ea typeface="Cambria" panose="02040503050406030204" pitchFamily="18" charset="0"/>
              </a:rPr>
              <a:t>pixabay.com</a:t>
            </a:r>
          </a:p>
          <a:p>
            <a:pPr algn="ctr"/>
            <a:r>
              <a:rPr lang="pl-PL" sz="2800" dirty="0">
                <a:latin typeface="Cambria" panose="02040503050406030204" pitchFamily="18" charset="0"/>
                <a:ea typeface="Cambria" panose="02040503050406030204" pitchFamily="18" charset="0"/>
              </a:rPr>
              <a:t>Więcej prezentacji na stronie podręcznika</a:t>
            </a:r>
          </a:p>
          <a:p>
            <a:pPr algn="ctr"/>
            <a:r>
              <a:rPr lang="pl-PL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www.studiologia.edu.pl/lowcy 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FA7BF2F4-98AE-4595-8233-303C8E04257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9340049">
            <a:off x="8202767" y="1584385"/>
            <a:ext cx="1831227" cy="234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52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>
          <a:xfrm>
            <a:off x="618632" y="415817"/>
            <a:ext cx="9601200" cy="1143000"/>
          </a:xfrm>
        </p:spPr>
        <p:txBody>
          <a:bodyPr rtlCol="0">
            <a:normAutofit fontScale="90000"/>
          </a:bodyPr>
          <a:lstStyle/>
          <a:p>
            <a:pPr rtl="0"/>
            <a:r>
              <a:rPr lang="pl-PL" sz="4800" dirty="0">
                <a:latin typeface="Cambria" panose="02040503050406030204" pitchFamily="18" charset="0"/>
                <a:ea typeface="Cambria" panose="02040503050406030204" pitchFamily="18" charset="0"/>
              </a:rPr>
              <a:t>Poznanie naukowe. </a:t>
            </a:r>
            <a:br>
              <a:rPr lang="pl-PL" sz="48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4800" dirty="0">
                <a:latin typeface="Cambria" panose="02040503050406030204" pitchFamily="18" charset="0"/>
                <a:ea typeface="Cambria" panose="02040503050406030204" pitchFamily="18" charset="0"/>
              </a:rPr>
              <a:t>Dokończ zdanie. 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86DB8176-9D30-4FC1-98BC-33B9924F6A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04" y="1916832"/>
            <a:ext cx="5852160" cy="3901440"/>
          </a:xfrm>
          <a:prstGeom prst="roundRect">
            <a:avLst/>
          </a:prstGeom>
        </p:spPr>
      </p:pic>
      <p:cxnSp>
        <p:nvCxnSpPr>
          <p:cNvPr id="7" name="Łącznik prosty ze strzałką 6">
            <a:extLst>
              <a:ext uri="{FF2B5EF4-FFF2-40B4-BE49-F238E27FC236}">
                <a16:creationId xmlns:a16="http://schemas.microsoft.com/office/drawing/2014/main" id="{DE151683-DA17-4CDE-9A04-4326ACD3581F}"/>
              </a:ext>
            </a:extLst>
          </p:cNvPr>
          <p:cNvCxnSpPr/>
          <p:nvPr/>
        </p:nvCxnSpPr>
        <p:spPr>
          <a:xfrm flipH="1">
            <a:off x="4194758" y="3381153"/>
            <a:ext cx="432048" cy="936104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e tekstowe 7">
            <a:extLst>
              <a:ext uri="{FF2B5EF4-FFF2-40B4-BE49-F238E27FC236}">
                <a16:creationId xmlns:a16="http://schemas.microsoft.com/office/drawing/2014/main" id="{020C4B98-A299-476A-8463-C11A6E961100}"/>
              </a:ext>
            </a:extLst>
          </p:cNvPr>
          <p:cNvSpPr txBox="1"/>
          <p:nvPr/>
        </p:nvSpPr>
        <p:spPr>
          <a:xfrm>
            <a:off x="6958508" y="1916832"/>
            <a:ext cx="4392488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pl-PL" sz="3200" dirty="0">
                <a:latin typeface="Cambria" panose="02040503050406030204" pitchFamily="18" charset="0"/>
                <a:ea typeface="Cambria" panose="02040503050406030204" pitchFamily="18" charset="0"/>
              </a:rPr>
              <a:t>To laboratorium posiada liczne …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7FCC779C-5A6E-4C86-8E4F-BCED1ABD746B}"/>
              </a:ext>
            </a:extLst>
          </p:cNvPr>
          <p:cNvSpPr txBox="1"/>
          <p:nvPr/>
        </p:nvSpPr>
        <p:spPr>
          <a:xfrm>
            <a:off x="6958508" y="3891245"/>
            <a:ext cx="439248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pl-PL" sz="3200" dirty="0">
                <a:latin typeface="Cambria" panose="02040503050406030204" pitchFamily="18" charset="0"/>
                <a:ea typeface="Cambria" panose="02040503050406030204" pitchFamily="18" charset="0"/>
              </a:rPr>
              <a:t>próbki do badań.</a:t>
            </a:r>
          </a:p>
        </p:txBody>
      </p:sp>
      <p:sp>
        <p:nvSpPr>
          <p:cNvPr id="9" name="Symbol zastępczy stopki 4">
            <a:extLst>
              <a:ext uri="{FF2B5EF4-FFF2-40B4-BE49-F238E27FC236}">
                <a16:creationId xmlns:a16="http://schemas.microsoft.com/office/drawing/2014/main" id="{6C1671C0-DD14-4E29-ACE7-D8AB7F29B59F}"/>
              </a:ext>
            </a:extLst>
          </p:cNvPr>
          <p:cNvSpPr>
            <a:spLocks noGrp="1"/>
          </p:cNvSpPr>
          <p:nvPr/>
        </p:nvSpPr>
        <p:spPr>
          <a:xfrm>
            <a:off x="935822" y="6352285"/>
            <a:ext cx="103171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pl-pl"/>
            </a:defPPr>
            <a:lvl1pPr marL="0" algn="l" defTabSz="914400" rtl="0" eaLnBrk="1" latinLnBrk="0" hangingPunct="1">
              <a:defRPr sz="90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pl-PL" sz="1000" cap="none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Izabela Kugiel-</a:t>
            </a:r>
            <a:r>
              <a:rPr lang="pl-PL" sz="1000" cap="none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Abuhasna</a:t>
            </a:r>
            <a:r>
              <a:rPr lang="pl-PL" sz="1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i="1" cap="none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Łowcy słów. Podręcznik popularnonaukowy dla cudzoziemców na poziomie B1</a:t>
            </a:r>
            <a:r>
              <a:rPr lang="pl-PL" sz="1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cap="none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www.studiologia.edu.pl/lowcy</a:t>
            </a:r>
            <a:endParaRPr lang="en-US" sz="1000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79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>
          <a:xfrm>
            <a:off x="865601" y="352020"/>
            <a:ext cx="9601200" cy="1143000"/>
          </a:xfrm>
        </p:spPr>
        <p:txBody>
          <a:bodyPr rtlCol="0">
            <a:normAutofit fontScale="90000"/>
          </a:bodyPr>
          <a:lstStyle/>
          <a:p>
            <a:pPr rtl="0"/>
            <a:r>
              <a:rPr lang="pl-PL" sz="4800" dirty="0">
                <a:latin typeface="Cambria" panose="02040503050406030204" pitchFamily="18" charset="0"/>
                <a:ea typeface="Cambria" panose="02040503050406030204" pitchFamily="18" charset="0"/>
              </a:rPr>
              <a:t>Poznanie naukowe</a:t>
            </a:r>
            <a:br>
              <a:rPr lang="pl-PL" sz="48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4800" dirty="0">
                <a:latin typeface="Cambria" panose="02040503050406030204" pitchFamily="18" charset="0"/>
                <a:ea typeface="Cambria" panose="02040503050406030204" pitchFamily="18" charset="0"/>
              </a:rPr>
              <a:t>Dokończ zdanie.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AC060BC-09E7-48AF-9519-8CEEF27497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01" y="1772815"/>
            <a:ext cx="5852160" cy="4317577"/>
          </a:xfrm>
          <a:prstGeom prst="round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741A2C0-5702-492F-9E34-F4807FDEF92D}"/>
              </a:ext>
            </a:extLst>
          </p:cNvPr>
          <p:cNvSpPr txBox="1"/>
          <p:nvPr/>
        </p:nvSpPr>
        <p:spPr>
          <a:xfrm>
            <a:off x="7030516" y="1805265"/>
            <a:ext cx="4392488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pl-PL" sz="3200" dirty="0">
                <a:latin typeface="Cambria" panose="02040503050406030204" pitchFamily="18" charset="0"/>
                <a:ea typeface="Cambria" panose="02040503050406030204" pitchFamily="18" charset="0"/>
              </a:rPr>
              <a:t>To laboratorium prowadzi …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B0B53A12-BB9B-4B7E-80D7-45156E5C2427}"/>
              </a:ext>
            </a:extLst>
          </p:cNvPr>
          <p:cNvSpPr txBox="1"/>
          <p:nvPr/>
        </p:nvSpPr>
        <p:spPr>
          <a:xfrm>
            <a:off x="7030516" y="3162999"/>
            <a:ext cx="4392488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pl-PL" sz="3200" dirty="0">
                <a:latin typeface="Cambria" panose="02040503050406030204" pitchFamily="18" charset="0"/>
                <a:ea typeface="Cambria" panose="02040503050406030204" pitchFamily="18" charset="0"/>
              </a:rPr>
              <a:t>badania naukowe </a:t>
            </a:r>
            <a:br>
              <a:rPr lang="pl-PL" sz="32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3200" dirty="0">
                <a:latin typeface="Cambria" panose="02040503050406030204" pitchFamily="18" charset="0"/>
                <a:ea typeface="Cambria" panose="02040503050406030204" pitchFamily="18" charset="0"/>
              </a:rPr>
              <a:t>z zakresu …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CAAC376B-75D2-43FA-A79A-EA883F4353A2}"/>
              </a:ext>
            </a:extLst>
          </p:cNvPr>
          <p:cNvSpPr txBox="1"/>
          <p:nvPr/>
        </p:nvSpPr>
        <p:spPr>
          <a:xfrm>
            <a:off x="7031883" y="4520733"/>
            <a:ext cx="4392488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pl-PL" sz="3200" dirty="0">
                <a:latin typeface="Cambria" panose="02040503050406030204" pitchFamily="18" charset="0"/>
                <a:ea typeface="Cambria" panose="02040503050406030204" pitchFamily="18" charset="0"/>
              </a:rPr>
              <a:t>wirusologii.</a:t>
            </a:r>
          </a:p>
          <a:p>
            <a:r>
              <a:rPr lang="pl-PL" sz="3200" dirty="0">
                <a:latin typeface="Cambria" panose="02040503050406030204" pitchFamily="18" charset="0"/>
                <a:ea typeface="Cambria" panose="02040503050406030204" pitchFamily="18" charset="0"/>
              </a:rPr>
              <a:t>/ mikrobiologii.</a:t>
            </a:r>
          </a:p>
          <a:p>
            <a:r>
              <a:rPr lang="pl-PL" sz="3200" dirty="0">
                <a:latin typeface="Cambria" panose="02040503050406030204" pitchFamily="18" charset="0"/>
                <a:ea typeface="Cambria" panose="02040503050406030204" pitchFamily="18" charset="0"/>
              </a:rPr>
              <a:t>/ medycyny.</a:t>
            </a:r>
          </a:p>
        </p:txBody>
      </p:sp>
      <p:sp>
        <p:nvSpPr>
          <p:cNvPr id="2" name="Symbol zastępczy stopki 4">
            <a:extLst>
              <a:ext uri="{FF2B5EF4-FFF2-40B4-BE49-F238E27FC236}">
                <a16:creationId xmlns:a16="http://schemas.microsoft.com/office/drawing/2014/main" id="{7AA5B059-D70E-4544-99E6-5334987B5F94}"/>
              </a:ext>
            </a:extLst>
          </p:cNvPr>
          <p:cNvSpPr>
            <a:spLocks noGrp="1"/>
          </p:cNvSpPr>
          <p:nvPr/>
        </p:nvSpPr>
        <p:spPr>
          <a:xfrm>
            <a:off x="935822" y="6352285"/>
            <a:ext cx="103171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pl-pl"/>
            </a:defPPr>
            <a:lvl1pPr marL="0" algn="l" defTabSz="914400" rtl="0" eaLnBrk="1" latinLnBrk="0" hangingPunct="1">
              <a:defRPr sz="90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pl-PL" sz="1000" cap="none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Izabela Kugiel-</a:t>
            </a:r>
            <a:r>
              <a:rPr lang="pl-PL" sz="1000" cap="none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Abuhasna</a:t>
            </a:r>
            <a:r>
              <a:rPr lang="pl-PL" sz="1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i="1" cap="none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Łowcy słów. Podręcznik popularnonaukowy dla cudzoziemców na poziomie B1</a:t>
            </a:r>
            <a:r>
              <a:rPr lang="pl-PL" sz="1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cap="none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www.studiologia.edu.pl/lowcy</a:t>
            </a:r>
            <a:endParaRPr lang="en-US" sz="1000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8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>
          <a:xfrm>
            <a:off x="865601" y="352020"/>
            <a:ext cx="9601200" cy="1143000"/>
          </a:xfrm>
        </p:spPr>
        <p:txBody>
          <a:bodyPr rtlCol="0">
            <a:normAutofit fontScale="90000"/>
          </a:bodyPr>
          <a:lstStyle/>
          <a:p>
            <a:pPr rtl="0"/>
            <a:r>
              <a:rPr lang="pl-PL" sz="4800" dirty="0">
                <a:latin typeface="Cambria" panose="02040503050406030204" pitchFamily="18" charset="0"/>
                <a:ea typeface="Cambria" panose="02040503050406030204" pitchFamily="18" charset="0"/>
              </a:rPr>
              <a:t>Poznanie naukowe</a:t>
            </a:r>
            <a:br>
              <a:rPr lang="pl-PL" sz="48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4800" dirty="0">
                <a:latin typeface="Cambria" panose="02040503050406030204" pitchFamily="18" charset="0"/>
                <a:ea typeface="Cambria" panose="02040503050406030204" pitchFamily="18" charset="0"/>
              </a:rPr>
              <a:t>Dokończ zdanie.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741A2C0-5702-492F-9E34-F4807FDEF92D}"/>
              </a:ext>
            </a:extLst>
          </p:cNvPr>
          <p:cNvSpPr txBox="1"/>
          <p:nvPr/>
        </p:nvSpPr>
        <p:spPr>
          <a:xfrm>
            <a:off x="7030516" y="1756440"/>
            <a:ext cx="439248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pl-PL" sz="3200" dirty="0">
                <a:latin typeface="Cambria" panose="02040503050406030204" pitchFamily="18" charset="0"/>
                <a:ea typeface="Cambria" panose="02040503050406030204" pitchFamily="18" charset="0"/>
              </a:rPr>
              <a:t>Najnowsze badania …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B0B53A12-BB9B-4B7E-80D7-45156E5C2427}"/>
              </a:ext>
            </a:extLst>
          </p:cNvPr>
          <p:cNvSpPr txBox="1"/>
          <p:nvPr/>
        </p:nvSpPr>
        <p:spPr>
          <a:xfrm>
            <a:off x="7030516" y="3332015"/>
            <a:ext cx="439248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pl-PL" sz="3200" dirty="0">
                <a:latin typeface="Cambria" panose="02040503050406030204" pitchFamily="18" charset="0"/>
                <a:ea typeface="Cambria" panose="02040503050406030204" pitchFamily="18" charset="0"/>
              </a:rPr>
              <a:t>wykazały, że …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3D769976-E397-4441-86F5-43BB208076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3" r="14952"/>
          <a:stretch/>
        </p:blipFill>
        <p:spPr>
          <a:xfrm>
            <a:off x="860887" y="1700808"/>
            <a:ext cx="5577699" cy="4284000"/>
          </a:xfrm>
          <a:prstGeom prst="round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4D4AA0B1-8B82-4557-AEB3-660C80A43E05}"/>
              </a:ext>
            </a:extLst>
          </p:cNvPr>
          <p:cNvSpPr txBox="1"/>
          <p:nvPr/>
        </p:nvSpPr>
        <p:spPr>
          <a:xfrm>
            <a:off x="6995145" y="4907590"/>
            <a:ext cx="4392488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pl-PL" sz="3200" dirty="0">
                <a:latin typeface="Cambria" panose="02040503050406030204" pitchFamily="18" charset="0"/>
                <a:ea typeface="Cambria" panose="02040503050406030204" pitchFamily="18" charset="0"/>
              </a:rPr>
              <a:t>temperatury na Ziemi zwiększają się. </a:t>
            </a:r>
          </a:p>
        </p:txBody>
      </p:sp>
      <p:sp>
        <p:nvSpPr>
          <p:cNvPr id="2" name="Symbol zastępczy stopki 4">
            <a:extLst>
              <a:ext uri="{FF2B5EF4-FFF2-40B4-BE49-F238E27FC236}">
                <a16:creationId xmlns:a16="http://schemas.microsoft.com/office/drawing/2014/main" id="{C7223DCF-6777-4A40-8314-8CCAD24F5191}"/>
              </a:ext>
            </a:extLst>
          </p:cNvPr>
          <p:cNvSpPr>
            <a:spLocks noGrp="1"/>
          </p:cNvSpPr>
          <p:nvPr/>
        </p:nvSpPr>
        <p:spPr>
          <a:xfrm>
            <a:off x="935822" y="6352285"/>
            <a:ext cx="103171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pl-pl"/>
            </a:defPPr>
            <a:lvl1pPr marL="0" algn="l" defTabSz="914400" rtl="0" eaLnBrk="1" latinLnBrk="0" hangingPunct="1">
              <a:defRPr sz="90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pl-PL" sz="1000" cap="none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Izabela Kugiel-</a:t>
            </a:r>
            <a:r>
              <a:rPr lang="pl-PL" sz="1000" cap="none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Abuhasna</a:t>
            </a:r>
            <a:r>
              <a:rPr lang="pl-PL" sz="1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i="1" cap="none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Łowcy słów. Podręcznik popularnonaukowy dla cudzoziemców na poziomie B1</a:t>
            </a:r>
            <a:r>
              <a:rPr lang="pl-PL" sz="1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cap="none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www.studiologia.edu.pl/lowcy</a:t>
            </a:r>
            <a:endParaRPr lang="en-US" sz="1000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41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 animBg="1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>
          <a:xfrm>
            <a:off x="618632" y="415817"/>
            <a:ext cx="9601200" cy="1143000"/>
          </a:xfrm>
        </p:spPr>
        <p:txBody>
          <a:bodyPr rtlCol="0">
            <a:normAutofit fontScale="90000"/>
          </a:bodyPr>
          <a:lstStyle/>
          <a:p>
            <a:pPr rtl="0"/>
            <a:r>
              <a:rPr lang="pl-PL" sz="4800" dirty="0">
                <a:latin typeface="Cambria" panose="02040503050406030204" pitchFamily="18" charset="0"/>
                <a:ea typeface="Cambria" panose="02040503050406030204" pitchFamily="18" charset="0"/>
              </a:rPr>
              <a:t>Poznanie naukowe. </a:t>
            </a:r>
            <a:br>
              <a:rPr lang="pl-PL" sz="48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4800" dirty="0">
                <a:latin typeface="Cambria" panose="02040503050406030204" pitchFamily="18" charset="0"/>
                <a:ea typeface="Cambria" panose="02040503050406030204" pitchFamily="18" charset="0"/>
              </a:rPr>
              <a:t>Dokończ zdanie. 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020C4B98-A299-476A-8463-C11A6E961100}"/>
              </a:ext>
            </a:extLst>
          </p:cNvPr>
          <p:cNvSpPr txBox="1"/>
          <p:nvPr/>
        </p:nvSpPr>
        <p:spPr>
          <a:xfrm>
            <a:off x="6958508" y="2163053"/>
            <a:ext cx="439248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pl-PL" sz="3200" dirty="0">
                <a:latin typeface="Cambria" panose="02040503050406030204" pitchFamily="18" charset="0"/>
                <a:ea typeface="Cambria" panose="02040503050406030204" pitchFamily="18" charset="0"/>
              </a:rPr>
              <a:t>Z badań …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7FCC779C-5A6E-4C86-8E4F-BCED1ABD746B}"/>
              </a:ext>
            </a:extLst>
          </p:cNvPr>
          <p:cNvSpPr txBox="1"/>
          <p:nvPr/>
        </p:nvSpPr>
        <p:spPr>
          <a:xfrm>
            <a:off x="6958508" y="3525398"/>
            <a:ext cx="439248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pl-PL" sz="3200" dirty="0">
                <a:latin typeface="Cambria" panose="02040503050406030204" pitchFamily="18" charset="0"/>
                <a:ea typeface="Cambria" panose="02040503050406030204" pitchFamily="18" charset="0"/>
              </a:rPr>
              <a:t>wynika, że …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084F6CCE-01B2-4B49-8F0D-3379F83BE773}"/>
              </a:ext>
            </a:extLst>
          </p:cNvPr>
          <p:cNvSpPr txBox="1"/>
          <p:nvPr/>
        </p:nvSpPr>
        <p:spPr>
          <a:xfrm>
            <a:off x="6959436" y="5013176"/>
            <a:ext cx="439248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pl-PL" sz="3200" dirty="0">
                <a:latin typeface="Cambria" panose="02040503050406030204" pitchFamily="18" charset="0"/>
                <a:ea typeface="Cambria" panose="02040503050406030204" pitchFamily="18" charset="0"/>
              </a:rPr>
              <a:t>ceny rosną.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7B56109-4644-4BCF-AD2A-5DA2A988B4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742853"/>
              </p:ext>
            </p:extLst>
          </p:nvPr>
        </p:nvGraphicFramePr>
        <p:xfrm>
          <a:off x="693812" y="1700808"/>
          <a:ext cx="5112568" cy="4508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Prostokąt 11">
            <a:extLst>
              <a:ext uri="{FF2B5EF4-FFF2-40B4-BE49-F238E27FC236}">
                <a16:creationId xmlns:a16="http://schemas.microsoft.com/office/drawing/2014/main" id="{53F99CD1-1850-4765-919B-A82D603FBF24}"/>
              </a:ext>
            </a:extLst>
          </p:cNvPr>
          <p:cNvSpPr/>
          <p:nvPr/>
        </p:nvSpPr>
        <p:spPr>
          <a:xfrm>
            <a:off x="1088860" y="5157192"/>
            <a:ext cx="139730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ceny</a:t>
            </a:r>
            <a:endParaRPr lang="pl-PL" sz="4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Symbol zastępczy stopki 4">
            <a:extLst>
              <a:ext uri="{FF2B5EF4-FFF2-40B4-BE49-F238E27FC236}">
                <a16:creationId xmlns:a16="http://schemas.microsoft.com/office/drawing/2014/main" id="{24DBD8CB-3003-4A57-9569-EB5AA9812750}"/>
              </a:ext>
            </a:extLst>
          </p:cNvPr>
          <p:cNvSpPr>
            <a:spLocks noGrp="1"/>
          </p:cNvSpPr>
          <p:nvPr/>
        </p:nvSpPr>
        <p:spPr>
          <a:xfrm>
            <a:off x="935822" y="6352285"/>
            <a:ext cx="103171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pl-pl"/>
            </a:defPPr>
            <a:lvl1pPr marL="0" algn="l" defTabSz="914400" rtl="0" eaLnBrk="1" latinLnBrk="0" hangingPunct="1">
              <a:defRPr sz="90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pl-PL" sz="1000" cap="none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Izabela Kugiel-</a:t>
            </a:r>
            <a:r>
              <a:rPr lang="pl-PL" sz="1000" cap="none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Abuhasna</a:t>
            </a:r>
            <a:r>
              <a:rPr lang="pl-PL" sz="1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i="1" cap="none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Łowcy słów. Podręcznik popularnonaukowy dla cudzoziemców na poziomie B1</a:t>
            </a:r>
            <a:r>
              <a:rPr lang="pl-PL" sz="1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cap="none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www.studiologia.edu.pl/lowcy</a:t>
            </a:r>
            <a:endParaRPr lang="en-US" sz="1000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93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 animBg="1"/>
      <p:bldP spid="11" grpId="0" animBg="1"/>
      <p:bldP spid="9" grpId="0" animBg="1"/>
      <p:bldGraphic spid="5" grpId="0">
        <p:bldAsOne/>
      </p:bldGraphic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>
          <a:xfrm>
            <a:off x="865601" y="352020"/>
            <a:ext cx="9601200" cy="1143000"/>
          </a:xfrm>
        </p:spPr>
        <p:txBody>
          <a:bodyPr rtlCol="0">
            <a:normAutofit fontScale="90000"/>
          </a:bodyPr>
          <a:lstStyle/>
          <a:p>
            <a:pPr rtl="0"/>
            <a:r>
              <a:rPr lang="pl-PL" sz="4800" dirty="0">
                <a:latin typeface="Cambria" panose="02040503050406030204" pitchFamily="18" charset="0"/>
                <a:ea typeface="Cambria" panose="02040503050406030204" pitchFamily="18" charset="0"/>
              </a:rPr>
              <a:t>Poznanie naukowe</a:t>
            </a:r>
            <a:br>
              <a:rPr lang="pl-PL" sz="48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4800" dirty="0">
                <a:latin typeface="Cambria" panose="02040503050406030204" pitchFamily="18" charset="0"/>
                <a:ea typeface="Cambria" panose="02040503050406030204" pitchFamily="18" charset="0"/>
              </a:rPr>
              <a:t>Dokończ zdanie.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741A2C0-5702-492F-9E34-F4807FDEF92D}"/>
              </a:ext>
            </a:extLst>
          </p:cNvPr>
          <p:cNvSpPr txBox="1"/>
          <p:nvPr/>
        </p:nvSpPr>
        <p:spPr>
          <a:xfrm>
            <a:off x="7059154" y="1859340"/>
            <a:ext cx="4752528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pl-PL" sz="3200" dirty="0">
                <a:latin typeface="Cambria" panose="02040503050406030204" pitchFamily="18" charset="0"/>
                <a:ea typeface="Cambria" panose="02040503050406030204" pitchFamily="18" charset="0"/>
              </a:rPr>
              <a:t>W Unii Europejskiej</a:t>
            </a:r>
          </a:p>
          <a:p>
            <a:r>
              <a:rPr lang="pl-PL" sz="3200" dirty="0">
                <a:latin typeface="Cambria" panose="02040503050406030204" pitchFamily="18" charset="0"/>
                <a:ea typeface="Cambria" panose="02040503050406030204" pitchFamily="18" charset="0"/>
              </a:rPr>
              <a:t>odsetek pracujących kobiet …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B0B53A12-BB9B-4B7E-80D7-45156E5C2427}"/>
              </a:ext>
            </a:extLst>
          </p:cNvPr>
          <p:cNvSpPr txBox="1"/>
          <p:nvPr/>
        </p:nvSpPr>
        <p:spPr>
          <a:xfrm>
            <a:off x="7071178" y="3751247"/>
            <a:ext cx="4740503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pl-PL" sz="3200" dirty="0">
                <a:latin typeface="Cambria" panose="02040503050406030204" pitchFamily="18" charset="0"/>
                <a:ea typeface="Cambria" panose="02040503050406030204" pitchFamily="18" charset="0"/>
              </a:rPr>
              <a:t>wynosi = jest równy</a:t>
            </a:r>
          </a:p>
          <a:p>
            <a:r>
              <a:rPr lang="pl-PL" sz="3200" dirty="0">
                <a:latin typeface="Cambria" panose="02040503050406030204" pitchFamily="18" charset="0"/>
                <a:ea typeface="Cambria" panose="02040503050406030204" pitchFamily="18" charset="0"/>
              </a:rPr>
              <a:t>ponad 60%.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F06B6CE7-D51D-46D2-A99A-70553EA82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51" y="2224899"/>
            <a:ext cx="1753418" cy="3312000"/>
          </a:xfrm>
          <a:prstGeom prst="round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4444D912-3931-4C24-B6FC-A9CE2F369472}"/>
              </a:ext>
            </a:extLst>
          </p:cNvPr>
          <p:cNvSpPr txBox="1"/>
          <p:nvPr/>
        </p:nvSpPr>
        <p:spPr>
          <a:xfrm>
            <a:off x="477788" y="5809000"/>
            <a:ext cx="6408712" cy="307777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pl-PL" sz="1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https://stat.gov.pl/kobiety-i-mezczyzni-w-europie/bloc-2b.html?lang=pl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42EFE47-17F8-447D-8EA0-9C7D078B75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0036" y="3429000"/>
            <a:ext cx="3657600" cy="685800"/>
          </a:xfrm>
          <a:prstGeom prst="roundRect">
            <a:avLst/>
          </a:prstGeom>
        </p:spPr>
      </p:pic>
      <p:sp>
        <p:nvSpPr>
          <p:cNvPr id="3" name="Symbol zastępczy stopki 4">
            <a:extLst>
              <a:ext uri="{FF2B5EF4-FFF2-40B4-BE49-F238E27FC236}">
                <a16:creationId xmlns:a16="http://schemas.microsoft.com/office/drawing/2014/main" id="{C0173D15-CBD0-4426-9F4C-D2DD9F3D4346}"/>
              </a:ext>
            </a:extLst>
          </p:cNvPr>
          <p:cNvSpPr>
            <a:spLocks noGrp="1"/>
          </p:cNvSpPr>
          <p:nvPr/>
        </p:nvSpPr>
        <p:spPr>
          <a:xfrm>
            <a:off x="935822" y="6352285"/>
            <a:ext cx="103171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pl-pl"/>
            </a:defPPr>
            <a:lvl1pPr marL="0" algn="l" defTabSz="914400" rtl="0" eaLnBrk="1" latinLnBrk="0" hangingPunct="1">
              <a:defRPr sz="90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pl-PL" sz="1000" cap="none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Izabela Kugiel-</a:t>
            </a:r>
            <a:r>
              <a:rPr lang="pl-PL" sz="1000" cap="none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Abuhasna</a:t>
            </a:r>
            <a:r>
              <a:rPr lang="pl-PL" sz="1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i="1" cap="none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Łowcy słów. Podręcznik popularnonaukowy dla cudzoziemców na poziomie B1</a:t>
            </a:r>
            <a:r>
              <a:rPr lang="pl-PL" sz="1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cap="none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www.studiologia.edu.pl/lowcy</a:t>
            </a:r>
            <a:endParaRPr lang="en-US" sz="1000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07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 animBg="1"/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>
          <a:xfrm>
            <a:off x="865601" y="352020"/>
            <a:ext cx="9601200" cy="1143000"/>
          </a:xfrm>
        </p:spPr>
        <p:txBody>
          <a:bodyPr rtlCol="0">
            <a:normAutofit fontScale="90000"/>
          </a:bodyPr>
          <a:lstStyle/>
          <a:p>
            <a:pPr rtl="0"/>
            <a:r>
              <a:rPr lang="pl-PL" sz="4800" dirty="0">
                <a:latin typeface="Cambria" panose="02040503050406030204" pitchFamily="18" charset="0"/>
                <a:ea typeface="Cambria" panose="02040503050406030204" pitchFamily="18" charset="0"/>
              </a:rPr>
              <a:t>Poznanie naukowe</a:t>
            </a:r>
            <a:br>
              <a:rPr lang="pl-PL" sz="48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4800" dirty="0">
                <a:latin typeface="Cambria" panose="02040503050406030204" pitchFamily="18" charset="0"/>
                <a:ea typeface="Cambria" panose="02040503050406030204" pitchFamily="18" charset="0"/>
              </a:rPr>
              <a:t>Dokończ zdanie.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741A2C0-5702-492F-9E34-F4807FDEF92D}"/>
              </a:ext>
            </a:extLst>
          </p:cNvPr>
          <p:cNvSpPr txBox="1"/>
          <p:nvPr/>
        </p:nvSpPr>
        <p:spPr>
          <a:xfrm>
            <a:off x="7059154" y="1613119"/>
            <a:ext cx="4752528" cy="2062103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pl-PL" sz="3200" dirty="0">
                <a:latin typeface="Cambria" panose="02040503050406030204" pitchFamily="18" charset="0"/>
                <a:ea typeface="Cambria" panose="02040503050406030204" pitchFamily="18" charset="0"/>
              </a:rPr>
              <a:t>W Unii Europejskiej</a:t>
            </a:r>
          </a:p>
          <a:p>
            <a:r>
              <a:rPr lang="pl-PL" sz="3200" dirty="0">
                <a:latin typeface="Cambria" panose="02040503050406030204" pitchFamily="18" charset="0"/>
                <a:ea typeface="Cambria" panose="02040503050406030204" pitchFamily="18" charset="0"/>
              </a:rPr>
              <a:t>udział mężczyzn, którzy jedzą owoce i warzywa codziennie, … 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B0B53A12-BB9B-4B7E-80D7-45156E5C2427}"/>
              </a:ext>
            </a:extLst>
          </p:cNvPr>
          <p:cNvSpPr txBox="1"/>
          <p:nvPr/>
        </p:nvSpPr>
        <p:spPr>
          <a:xfrm>
            <a:off x="7071178" y="3751247"/>
            <a:ext cx="4740503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pl-PL" sz="3200" dirty="0">
                <a:latin typeface="Cambria" panose="02040503050406030204" pitchFamily="18" charset="0"/>
                <a:ea typeface="Cambria" panose="02040503050406030204" pitchFamily="18" charset="0"/>
              </a:rPr>
              <a:t>wynosi = jest równy</a:t>
            </a:r>
          </a:p>
          <a:p>
            <a:r>
              <a:rPr lang="pl-PL" sz="3200" dirty="0">
                <a:latin typeface="Cambria" panose="02040503050406030204" pitchFamily="18" charset="0"/>
                <a:ea typeface="Cambria" panose="02040503050406030204" pitchFamily="18" charset="0"/>
              </a:rPr>
              <a:t>prawie 50%.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4444D912-3931-4C24-B6FC-A9CE2F369472}"/>
              </a:ext>
            </a:extLst>
          </p:cNvPr>
          <p:cNvSpPr txBox="1"/>
          <p:nvPr/>
        </p:nvSpPr>
        <p:spPr>
          <a:xfrm>
            <a:off x="844975" y="5838154"/>
            <a:ext cx="6408712" cy="307777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pl-PL" sz="1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https://stat.gov.pl/kobiety-i-mezczyzni-w-europie/bloc-3a.html?lang=pl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42EFE47-17F8-447D-8EA0-9C7D078B7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5590" y="3429000"/>
            <a:ext cx="3657600" cy="685800"/>
          </a:xfrm>
          <a:prstGeom prst="round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7D1DCFC9-AED2-4E9C-A9A5-0BAF64B577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601" y="2063345"/>
            <a:ext cx="1584176" cy="3360373"/>
          </a:xfrm>
          <a:prstGeom prst="roundRect">
            <a:avLst/>
          </a:prstGeom>
        </p:spPr>
      </p:pic>
      <p:sp>
        <p:nvSpPr>
          <p:cNvPr id="2" name="Symbol zastępczy stopki 4">
            <a:extLst>
              <a:ext uri="{FF2B5EF4-FFF2-40B4-BE49-F238E27FC236}">
                <a16:creationId xmlns:a16="http://schemas.microsoft.com/office/drawing/2014/main" id="{CD55C10C-2E82-4C74-9C5D-45F99D5C2EDD}"/>
              </a:ext>
            </a:extLst>
          </p:cNvPr>
          <p:cNvSpPr>
            <a:spLocks noGrp="1"/>
          </p:cNvSpPr>
          <p:nvPr/>
        </p:nvSpPr>
        <p:spPr>
          <a:xfrm>
            <a:off x="935822" y="6352285"/>
            <a:ext cx="103171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pl-pl"/>
            </a:defPPr>
            <a:lvl1pPr marL="0" algn="l" defTabSz="914400" rtl="0" eaLnBrk="1" latinLnBrk="0" hangingPunct="1">
              <a:defRPr sz="90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pl-PL" sz="1000" cap="none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Izabela Kugiel-</a:t>
            </a:r>
            <a:r>
              <a:rPr lang="pl-PL" sz="1000" cap="none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Abuhasna</a:t>
            </a:r>
            <a:r>
              <a:rPr lang="pl-PL" sz="1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i="1" cap="none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Łowcy słów. Podręcznik popularnonaukowy dla cudzoziemców na poziomie B1</a:t>
            </a:r>
            <a:r>
              <a:rPr lang="pl-PL" sz="1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cap="none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www.studiologia.edu.pl/lowcy</a:t>
            </a:r>
            <a:endParaRPr lang="en-US" sz="1000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65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 animBg="1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>
          <a:xfrm>
            <a:off x="865601" y="352020"/>
            <a:ext cx="9601200" cy="1143000"/>
          </a:xfrm>
        </p:spPr>
        <p:txBody>
          <a:bodyPr rtlCol="0">
            <a:normAutofit fontScale="90000"/>
          </a:bodyPr>
          <a:lstStyle/>
          <a:p>
            <a:pPr rtl="0"/>
            <a:r>
              <a:rPr lang="pl-PL" sz="4800" dirty="0">
                <a:latin typeface="Cambria" panose="02040503050406030204" pitchFamily="18" charset="0"/>
                <a:ea typeface="Cambria" panose="02040503050406030204" pitchFamily="18" charset="0"/>
              </a:rPr>
              <a:t>Poznanie naukowe</a:t>
            </a:r>
            <a:br>
              <a:rPr lang="pl-PL" sz="48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4800" dirty="0">
                <a:latin typeface="Cambria" panose="02040503050406030204" pitchFamily="18" charset="0"/>
                <a:ea typeface="Cambria" panose="02040503050406030204" pitchFamily="18" charset="0"/>
              </a:rPr>
              <a:t>Dokończ zdanie.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741A2C0-5702-492F-9E34-F4807FDEF92D}"/>
              </a:ext>
            </a:extLst>
          </p:cNvPr>
          <p:cNvSpPr txBox="1"/>
          <p:nvPr/>
        </p:nvSpPr>
        <p:spPr>
          <a:xfrm>
            <a:off x="6595208" y="2105561"/>
            <a:ext cx="4752528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pl-PL" sz="3200" dirty="0">
                <a:latin typeface="Cambria" panose="02040503050406030204" pitchFamily="18" charset="0"/>
                <a:ea typeface="Cambria" panose="02040503050406030204" pitchFamily="18" charset="0"/>
              </a:rPr>
              <a:t>Wykres przedstawia </a:t>
            </a:r>
            <a:br>
              <a:rPr lang="pl-PL" sz="32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3200" dirty="0">
                <a:latin typeface="Cambria" panose="02040503050406030204" pitchFamily="18" charset="0"/>
                <a:ea typeface="Cambria" panose="02040503050406030204" pitchFamily="18" charset="0"/>
              </a:rPr>
              <a:t>= pokazuje …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B0B53A12-BB9B-4B7E-80D7-45156E5C2427}"/>
              </a:ext>
            </a:extLst>
          </p:cNvPr>
          <p:cNvSpPr txBox="1"/>
          <p:nvPr/>
        </p:nvSpPr>
        <p:spPr>
          <a:xfrm>
            <a:off x="6576777" y="3547099"/>
            <a:ext cx="4740503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pl-PL" sz="3200" dirty="0">
                <a:latin typeface="Cambria" panose="02040503050406030204" pitchFamily="18" charset="0"/>
                <a:ea typeface="Cambria" panose="02040503050406030204" pitchFamily="18" charset="0"/>
              </a:rPr>
              <a:t>odsetek dorosłych kobiet </a:t>
            </a:r>
            <a:br>
              <a:rPr lang="pl-PL" sz="32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3200" dirty="0">
                <a:latin typeface="Cambria" panose="02040503050406030204" pitchFamily="18" charset="0"/>
                <a:ea typeface="Cambria" panose="02040503050406030204" pitchFamily="18" charset="0"/>
              </a:rPr>
              <a:t>i mężczyzn, którzy palą papierosy codziennie. 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4444D912-3931-4C24-B6FC-A9CE2F369472}"/>
              </a:ext>
            </a:extLst>
          </p:cNvPr>
          <p:cNvSpPr txBox="1"/>
          <p:nvPr/>
        </p:nvSpPr>
        <p:spPr>
          <a:xfrm>
            <a:off x="765820" y="5805264"/>
            <a:ext cx="6408712" cy="307777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pl-PL" sz="1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https://stat.gov.pl/kobiety-i-mezczyzni-w-europie/bloc-3a.html?lang=pl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42EFE47-17F8-447D-8EA0-9C7D078B7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089" y="1623085"/>
            <a:ext cx="3657600" cy="685800"/>
          </a:xfrm>
          <a:prstGeom prst="round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3887472C-6474-42CB-BF9F-76D1083264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091"/>
          <a:stretch/>
        </p:blipFill>
        <p:spPr>
          <a:xfrm>
            <a:off x="841089" y="2644170"/>
            <a:ext cx="1836000" cy="2545114"/>
          </a:xfrm>
          <a:prstGeom prst="round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A6031659-172C-4867-A2A2-04AD57402E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012" t="1745" r="15977" b="7960"/>
          <a:stretch/>
        </p:blipFill>
        <p:spPr>
          <a:xfrm>
            <a:off x="3114812" y="2669284"/>
            <a:ext cx="2010145" cy="2520000"/>
          </a:xfrm>
          <a:prstGeom prst="roundRect">
            <a:avLst/>
          </a:prstGeom>
        </p:spPr>
      </p:pic>
      <p:sp>
        <p:nvSpPr>
          <p:cNvPr id="2" name="Symbol zastępczy stopki 4">
            <a:extLst>
              <a:ext uri="{FF2B5EF4-FFF2-40B4-BE49-F238E27FC236}">
                <a16:creationId xmlns:a16="http://schemas.microsoft.com/office/drawing/2014/main" id="{3C13A15C-4354-4916-9F0E-AA949C6ACB69}"/>
              </a:ext>
            </a:extLst>
          </p:cNvPr>
          <p:cNvSpPr>
            <a:spLocks noGrp="1"/>
          </p:cNvSpPr>
          <p:nvPr/>
        </p:nvSpPr>
        <p:spPr>
          <a:xfrm>
            <a:off x="935822" y="6352285"/>
            <a:ext cx="103171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pl-pl"/>
            </a:defPPr>
            <a:lvl1pPr marL="0" algn="l" defTabSz="914400" rtl="0" eaLnBrk="1" latinLnBrk="0" hangingPunct="1">
              <a:defRPr sz="90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pl-PL" sz="1000" cap="none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Izabela Kugiel-</a:t>
            </a:r>
            <a:r>
              <a:rPr lang="pl-PL" sz="1000" cap="none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Abuhasna</a:t>
            </a:r>
            <a:r>
              <a:rPr lang="pl-PL" sz="1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i="1" cap="none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Łowcy słów. Podręcznik popularnonaukowy dla cudzoziemców na poziomie B1</a:t>
            </a:r>
            <a:r>
              <a:rPr lang="pl-PL" sz="1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cap="none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www.studiologia.edu.pl/lowcy</a:t>
            </a:r>
            <a:endParaRPr lang="en-US" sz="1000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00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 animBg="1"/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>
          <a:xfrm>
            <a:off x="865601" y="352020"/>
            <a:ext cx="9601200" cy="1143000"/>
          </a:xfrm>
        </p:spPr>
        <p:txBody>
          <a:bodyPr rtlCol="0">
            <a:normAutofit fontScale="90000"/>
          </a:bodyPr>
          <a:lstStyle/>
          <a:p>
            <a:pPr rtl="0"/>
            <a:r>
              <a:rPr lang="pl-PL" sz="4800" dirty="0">
                <a:latin typeface="Cambria" panose="02040503050406030204" pitchFamily="18" charset="0"/>
                <a:ea typeface="Cambria" panose="02040503050406030204" pitchFamily="18" charset="0"/>
              </a:rPr>
              <a:t>Poznanie naukowe</a:t>
            </a:r>
            <a:br>
              <a:rPr lang="pl-PL" sz="48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4800" dirty="0">
                <a:latin typeface="Cambria" panose="02040503050406030204" pitchFamily="18" charset="0"/>
                <a:ea typeface="Cambria" panose="02040503050406030204" pitchFamily="18" charset="0"/>
              </a:rPr>
              <a:t>Dokończ zdania.</a:t>
            </a:r>
          </a:p>
        </p:txBody>
      </p:sp>
      <p:graphicFrame>
        <p:nvGraphicFramePr>
          <p:cNvPr id="6" name="Tabela 8">
            <a:extLst>
              <a:ext uri="{FF2B5EF4-FFF2-40B4-BE49-F238E27FC236}">
                <a16:creationId xmlns:a16="http://schemas.microsoft.com/office/drawing/2014/main" id="{DA7FAD29-2EC0-445B-BDB1-2E90502933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707791"/>
              </p:ext>
            </p:extLst>
          </p:nvPr>
        </p:nvGraphicFramePr>
        <p:xfrm>
          <a:off x="2442762" y="1665016"/>
          <a:ext cx="7303300" cy="342000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730330">
                  <a:extLst>
                    <a:ext uri="{9D8B030D-6E8A-4147-A177-3AD203B41FA5}">
                      <a16:colId xmlns:a16="http://schemas.microsoft.com/office/drawing/2014/main" val="4265570396"/>
                    </a:ext>
                  </a:extLst>
                </a:gridCol>
                <a:gridCol w="730330">
                  <a:extLst>
                    <a:ext uri="{9D8B030D-6E8A-4147-A177-3AD203B41FA5}">
                      <a16:colId xmlns:a16="http://schemas.microsoft.com/office/drawing/2014/main" val="3988862762"/>
                    </a:ext>
                  </a:extLst>
                </a:gridCol>
                <a:gridCol w="730330">
                  <a:extLst>
                    <a:ext uri="{9D8B030D-6E8A-4147-A177-3AD203B41FA5}">
                      <a16:colId xmlns:a16="http://schemas.microsoft.com/office/drawing/2014/main" val="1071401791"/>
                    </a:ext>
                  </a:extLst>
                </a:gridCol>
                <a:gridCol w="730330">
                  <a:extLst>
                    <a:ext uri="{9D8B030D-6E8A-4147-A177-3AD203B41FA5}">
                      <a16:colId xmlns:a16="http://schemas.microsoft.com/office/drawing/2014/main" val="3468931446"/>
                    </a:ext>
                  </a:extLst>
                </a:gridCol>
                <a:gridCol w="730330">
                  <a:extLst>
                    <a:ext uri="{9D8B030D-6E8A-4147-A177-3AD203B41FA5}">
                      <a16:colId xmlns:a16="http://schemas.microsoft.com/office/drawing/2014/main" val="731629351"/>
                    </a:ext>
                  </a:extLst>
                </a:gridCol>
                <a:gridCol w="730330">
                  <a:extLst>
                    <a:ext uri="{9D8B030D-6E8A-4147-A177-3AD203B41FA5}">
                      <a16:colId xmlns:a16="http://schemas.microsoft.com/office/drawing/2014/main" val="3710561881"/>
                    </a:ext>
                  </a:extLst>
                </a:gridCol>
                <a:gridCol w="730330">
                  <a:extLst>
                    <a:ext uri="{9D8B030D-6E8A-4147-A177-3AD203B41FA5}">
                      <a16:colId xmlns:a16="http://schemas.microsoft.com/office/drawing/2014/main" val="3062888012"/>
                    </a:ext>
                  </a:extLst>
                </a:gridCol>
                <a:gridCol w="730330">
                  <a:extLst>
                    <a:ext uri="{9D8B030D-6E8A-4147-A177-3AD203B41FA5}">
                      <a16:colId xmlns:a16="http://schemas.microsoft.com/office/drawing/2014/main" val="3484314903"/>
                    </a:ext>
                  </a:extLst>
                </a:gridCol>
                <a:gridCol w="730330">
                  <a:extLst>
                    <a:ext uri="{9D8B030D-6E8A-4147-A177-3AD203B41FA5}">
                      <a16:colId xmlns:a16="http://schemas.microsoft.com/office/drawing/2014/main" val="2560923754"/>
                    </a:ext>
                  </a:extLst>
                </a:gridCol>
                <a:gridCol w="730330">
                  <a:extLst>
                    <a:ext uri="{9D8B030D-6E8A-4147-A177-3AD203B41FA5}">
                      <a16:colId xmlns:a16="http://schemas.microsoft.com/office/drawing/2014/main" val="843048577"/>
                    </a:ext>
                  </a:extLst>
                </a:gridCol>
              </a:tblGrid>
              <a:tr h="684000">
                <a:tc gridSpan="10"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300 butelek wody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1207210"/>
                  </a:ext>
                </a:extLst>
              </a:tr>
              <a:tr h="684000">
                <a:tc gridSpan="6"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180 butelek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120 butelek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7767282"/>
                  </a:ext>
                </a:extLst>
              </a:tr>
              <a:tr h="684000">
                <a:tc gridSpan="5"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150 butelek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150 butelek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3022230"/>
                  </a:ext>
                </a:extLst>
              </a:tr>
              <a:tr h="684000">
                <a:tc gridSpan="3"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90 butelek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210 butelek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9492482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8870331"/>
                  </a:ext>
                </a:extLst>
              </a:tr>
            </a:tbl>
          </a:graphicData>
        </a:graphic>
      </p:graphicFrame>
      <p:sp>
        <p:nvSpPr>
          <p:cNvPr id="4" name="Objaśnienie: wygięta linia 3">
            <a:extLst>
              <a:ext uri="{FF2B5EF4-FFF2-40B4-BE49-F238E27FC236}">
                <a16:creationId xmlns:a16="http://schemas.microsoft.com/office/drawing/2014/main" id="{85E71D08-B489-4E41-A64E-E1209BA680AA}"/>
              </a:ext>
            </a:extLst>
          </p:cNvPr>
          <p:cNvSpPr/>
          <p:nvPr/>
        </p:nvSpPr>
        <p:spPr>
          <a:xfrm>
            <a:off x="405780" y="2029962"/>
            <a:ext cx="1656184" cy="1008112"/>
          </a:xfrm>
          <a:prstGeom prst="borderCallout2">
            <a:avLst>
              <a:gd name="adj1" fmla="val 20859"/>
              <a:gd name="adj2" fmla="val 109151"/>
              <a:gd name="adj3" fmla="val 67265"/>
              <a:gd name="adj4" fmla="val 111089"/>
              <a:gd name="adj5" fmla="val 69258"/>
              <a:gd name="adj6" fmla="val 155560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180 butelek stanowi …</a:t>
            </a:r>
          </a:p>
          <a:p>
            <a:pPr algn="ctr"/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60%.</a:t>
            </a:r>
          </a:p>
        </p:txBody>
      </p:sp>
      <p:sp>
        <p:nvSpPr>
          <p:cNvPr id="11" name="Objaśnienie: wygięta linia 10">
            <a:extLst>
              <a:ext uri="{FF2B5EF4-FFF2-40B4-BE49-F238E27FC236}">
                <a16:creationId xmlns:a16="http://schemas.microsoft.com/office/drawing/2014/main" id="{983542BA-2F82-49FE-A2E4-059B1B96DD0D}"/>
              </a:ext>
            </a:extLst>
          </p:cNvPr>
          <p:cNvSpPr/>
          <p:nvPr/>
        </p:nvSpPr>
        <p:spPr>
          <a:xfrm>
            <a:off x="10054852" y="571906"/>
            <a:ext cx="1656184" cy="1008112"/>
          </a:xfrm>
          <a:prstGeom prst="borderCallout2">
            <a:avLst>
              <a:gd name="adj1" fmla="val 209650"/>
              <a:gd name="adj2" fmla="val -47496"/>
              <a:gd name="adj3" fmla="val 191720"/>
              <a:gd name="adj4" fmla="val 32766"/>
              <a:gd name="adj5" fmla="val 114610"/>
              <a:gd name="adj6" fmla="val 69533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120 butelek …</a:t>
            </a:r>
          </a:p>
          <a:p>
            <a:pPr algn="ctr"/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stanowi 40%.</a:t>
            </a:r>
          </a:p>
        </p:txBody>
      </p:sp>
      <p:sp>
        <p:nvSpPr>
          <p:cNvPr id="12" name="Objaśnienie: wygięta linia 11">
            <a:extLst>
              <a:ext uri="{FF2B5EF4-FFF2-40B4-BE49-F238E27FC236}">
                <a16:creationId xmlns:a16="http://schemas.microsoft.com/office/drawing/2014/main" id="{0AE1DCE1-CD02-4DA2-B501-D0AB13A4BA5A}"/>
              </a:ext>
            </a:extLst>
          </p:cNvPr>
          <p:cNvSpPr/>
          <p:nvPr/>
        </p:nvSpPr>
        <p:spPr>
          <a:xfrm>
            <a:off x="405780" y="3573016"/>
            <a:ext cx="1656184" cy="1008112"/>
          </a:xfrm>
          <a:prstGeom prst="borderCallout2">
            <a:avLst>
              <a:gd name="adj1" fmla="val 20859"/>
              <a:gd name="adj2" fmla="val 105299"/>
              <a:gd name="adj3" fmla="val -20275"/>
              <a:gd name="adj4" fmla="val 111731"/>
              <a:gd name="adj5" fmla="val -14064"/>
              <a:gd name="adj6" fmla="val 149140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150 butelek …</a:t>
            </a:r>
          </a:p>
          <a:p>
            <a:pPr algn="ctr"/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stanowi 50%.</a:t>
            </a:r>
          </a:p>
        </p:txBody>
      </p:sp>
      <p:sp>
        <p:nvSpPr>
          <p:cNvPr id="14" name="Objaśnienie: wygięta linia 13">
            <a:extLst>
              <a:ext uri="{FF2B5EF4-FFF2-40B4-BE49-F238E27FC236}">
                <a16:creationId xmlns:a16="http://schemas.microsoft.com/office/drawing/2014/main" id="{561A52B9-3896-47FC-89B6-B2E7162259B6}"/>
              </a:ext>
            </a:extLst>
          </p:cNvPr>
          <p:cNvSpPr/>
          <p:nvPr/>
        </p:nvSpPr>
        <p:spPr>
          <a:xfrm>
            <a:off x="372691" y="5146956"/>
            <a:ext cx="1656184" cy="1008112"/>
          </a:xfrm>
          <a:prstGeom prst="borderCallout2">
            <a:avLst>
              <a:gd name="adj1" fmla="val 20859"/>
              <a:gd name="adj2" fmla="val 109151"/>
              <a:gd name="adj3" fmla="val -25548"/>
              <a:gd name="adj4" fmla="val 110447"/>
              <a:gd name="adj5" fmla="val -97385"/>
              <a:gd name="adj6" fmla="val 144646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90 butelek …</a:t>
            </a:r>
          </a:p>
          <a:p>
            <a:pPr algn="ctr"/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stanowi 30%.</a:t>
            </a:r>
          </a:p>
        </p:txBody>
      </p:sp>
      <p:sp>
        <p:nvSpPr>
          <p:cNvPr id="15" name="Objaśnienie: wygięta linia 14">
            <a:extLst>
              <a:ext uri="{FF2B5EF4-FFF2-40B4-BE49-F238E27FC236}">
                <a16:creationId xmlns:a16="http://schemas.microsoft.com/office/drawing/2014/main" id="{139A8FD1-D3E3-4D30-ADC0-6AA9F0F13E1A}"/>
              </a:ext>
            </a:extLst>
          </p:cNvPr>
          <p:cNvSpPr/>
          <p:nvPr/>
        </p:nvSpPr>
        <p:spPr>
          <a:xfrm>
            <a:off x="10126860" y="3933056"/>
            <a:ext cx="1656184" cy="1008112"/>
          </a:xfrm>
          <a:prstGeom prst="borderCallout2">
            <a:avLst>
              <a:gd name="adj1" fmla="val 43008"/>
              <a:gd name="adj2" fmla="val -7691"/>
              <a:gd name="adj3" fmla="val 15585"/>
              <a:gd name="adj4" fmla="val -15383"/>
              <a:gd name="adj5" fmla="val 4921"/>
              <a:gd name="adj6" fmla="val -65927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210 butelek …</a:t>
            </a:r>
          </a:p>
          <a:p>
            <a:pPr algn="ctr"/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stanowi 70%.</a:t>
            </a:r>
          </a:p>
        </p:txBody>
      </p:sp>
      <p:sp>
        <p:nvSpPr>
          <p:cNvPr id="16" name="Objaśnienie: wygięta linia 15">
            <a:extLst>
              <a:ext uri="{FF2B5EF4-FFF2-40B4-BE49-F238E27FC236}">
                <a16:creationId xmlns:a16="http://schemas.microsoft.com/office/drawing/2014/main" id="{F1A97CDA-1A2D-4650-B405-D2AB42CC5506}"/>
              </a:ext>
            </a:extLst>
          </p:cNvPr>
          <p:cNvSpPr/>
          <p:nvPr/>
        </p:nvSpPr>
        <p:spPr>
          <a:xfrm>
            <a:off x="3790156" y="5188980"/>
            <a:ext cx="1656184" cy="1008112"/>
          </a:xfrm>
          <a:prstGeom prst="borderCallout2">
            <a:avLst>
              <a:gd name="adj1" fmla="val 20859"/>
              <a:gd name="adj2" fmla="val 109151"/>
              <a:gd name="adj3" fmla="val 21914"/>
              <a:gd name="adj4" fmla="val 130991"/>
              <a:gd name="adj5" fmla="val -35158"/>
              <a:gd name="adj6" fmla="val 130522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30 butelek …</a:t>
            </a:r>
          </a:p>
          <a:p>
            <a:pPr algn="ctr"/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stanowi 10%.</a:t>
            </a:r>
          </a:p>
        </p:txBody>
      </p:sp>
      <p:sp>
        <p:nvSpPr>
          <p:cNvPr id="2" name="Symbol zastępczy stopki 4">
            <a:extLst>
              <a:ext uri="{FF2B5EF4-FFF2-40B4-BE49-F238E27FC236}">
                <a16:creationId xmlns:a16="http://schemas.microsoft.com/office/drawing/2014/main" id="{ABD6B992-D48D-4CE6-A5DB-BF492922FE44}"/>
              </a:ext>
            </a:extLst>
          </p:cNvPr>
          <p:cNvSpPr>
            <a:spLocks noGrp="1"/>
          </p:cNvSpPr>
          <p:nvPr/>
        </p:nvSpPr>
        <p:spPr>
          <a:xfrm>
            <a:off x="935822" y="6352285"/>
            <a:ext cx="103171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pl-pl"/>
            </a:defPPr>
            <a:lvl1pPr marL="0" algn="l" defTabSz="914400" rtl="0" eaLnBrk="1" latinLnBrk="0" hangingPunct="1">
              <a:defRPr sz="90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pl-PL" sz="1000" cap="none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Izabela Kugiel-</a:t>
            </a:r>
            <a:r>
              <a:rPr lang="pl-PL" sz="1000" cap="none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Abuhasna</a:t>
            </a:r>
            <a:r>
              <a:rPr lang="pl-PL" sz="1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i="1" cap="none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Łowcy słów. Podręcznik popularnonaukowy dla cudzoziemców na poziomie B1</a:t>
            </a:r>
            <a:r>
              <a:rPr lang="pl-PL" sz="1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cap="none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www.studiologia.edu.pl/lowcy</a:t>
            </a:r>
            <a:endParaRPr lang="en-US" sz="1000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60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 build="p" animBg="1"/>
      <p:bldP spid="11" grpId="0" build="p" animBg="1"/>
      <p:bldP spid="12" grpId="0" build="p" animBg="1"/>
      <p:bldP spid="14" grpId="0" build="p" animBg="1"/>
      <p:bldP spid="15" grpId="0" build="p" animBg="1"/>
      <p:bldP spid="16" grpId="0" build="p" animBg="1"/>
    </p:bldLst>
  </p:timing>
</p:sld>
</file>

<file path=ppt/theme/theme1.xml><?xml version="1.0" encoding="utf-8"?>
<a:theme xmlns:a="http://schemas.openxmlformats.org/drawingml/2006/main" name="Szablon Sześciokątny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accent4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3892085_TF03460519" id="{EAD6326F-A43A-43F1-8A50-8A5956055392}" vid="{4C8F3F78-9B90-435A-B487-87804B6DFE24}"/>
    </a:ext>
  </a:extLst>
</a:theme>
</file>

<file path=ppt/theme/theme2.xml><?xml version="1.0" encoding="utf-8"?>
<a:theme xmlns:a="http://schemas.openxmlformats.org/drawingml/2006/main" name="Motyw pakietu Offic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427FAC-CD3A-494C-985C-09E26C5EA507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11D6E40-F509-498A-BF02-00C895783B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ED73A5-C2D2-4D49-BB89-167E8E32C9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Slajdy (projekt Sześciokątny)</Template>
  <TotalTime>111</TotalTime>
  <Words>502</Words>
  <Application>Microsoft Office PowerPoint</Application>
  <PresentationFormat>Niestandardowy</PresentationFormat>
  <Paragraphs>94</Paragraphs>
  <Slides>10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6" baseType="lpstr">
      <vt:lpstr>Arial</vt:lpstr>
      <vt:lpstr>Cambria</vt:lpstr>
      <vt:lpstr>Century Gothic</vt:lpstr>
      <vt:lpstr>Euphemia</vt:lpstr>
      <vt:lpstr>Palatino Linotype</vt:lpstr>
      <vt:lpstr>Szablon Sześciokątny</vt:lpstr>
      <vt:lpstr>III. Łowcy słów Genetyka</vt:lpstr>
      <vt:lpstr>Poznanie naukowe.  Dokończ zdanie. </vt:lpstr>
      <vt:lpstr>Poznanie naukowe Dokończ zdanie.</vt:lpstr>
      <vt:lpstr>Poznanie naukowe Dokończ zdanie.</vt:lpstr>
      <vt:lpstr>Poznanie naukowe.  Dokończ zdanie. </vt:lpstr>
      <vt:lpstr>Poznanie naukowe Dokończ zdanie.</vt:lpstr>
      <vt:lpstr>Poznanie naukowe Dokończ zdanie.</vt:lpstr>
      <vt:lpstr>Poznanie naukowe Dokończ zdanie.</vt:lpstr>
      <vt:lpstr>Poznanie naukowe Dokończ zdania.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III. Łowcy słów. Genetyka</dc:title>
  <dc:creator>nasser hasna</dc:creator>
  <cp:lastModifiedBy>nasser hasna</cp:lastModifiedBy>
  <cp:revision>22</cp:revision>
  <dcterms:created xsi:type="dcterms:W3CDTF">2020-10-28T11:53:45Z</dcterms:created>
  <dcterms:modified xsi:type="dcterms:W3CDTF">2020-11-14T21:57:33Z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74063900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