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2" r:id="rId1"/>
  </p:sldMasterIdLst>
  <p:notesMasterIdLst>
    <p:notesMasterId r:id="rId14"/>
  </p:notesMasterIdLst>
  <p:handoutMasterIdLst>
    <p:handoutMasterId r:id="rId15"/>
  </p:handoutMasterIdLst>
  <p:sldIdLst>
    <p:sldId id="257" r:id="rId2"/>
    <p:sldId id="258" r:id="rId3"/>
    <p:sldId id="267" r:id="rId4"/>
    <p:sldId id="259" r:id="rId5"/>
    <p:sldId id="260" r:id="rId6"/>
    <p:sldId id="261" r:id="rId7"/>
    <p:sldId id="262" r:id="rId8"/>
    <p:sldId id="263" r:id="rId9"/>
    <p:sldId id="264" r:id="rId10"/>
    <p:sldId id="265" r:id="rId11"/>
    <p:sldId id="268" r:id="rId12"/>
    <p:sldId id="269" r:id="rId13"/>
  </p:sldIdLst>
  <p:sldSz cx="12192000"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podróżują samochodami lub samolotami.</a:t>
          </a:r>
          <a:r>
            <a:rPr lang="pl" sz="2800" dirty="0">
              <a:latin typeface="Cambria" panose="02040503050406030204" pitchFamily="18" charset="0"/>
              <a:ea typeface="Cambria" panose="02040503050406030204" pitchFamily="18" charset="0"/>
            </a:rPr>
            <a:t> </a:t>
          </a: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PODRÓŻOW</a:t>
          </a:r>
          <a:r>
            <a:rPr lang="pl" sz="3200" b="1" dirty="0">
              <a:solidFill>
                <a:srgbClr val="7030A0"/>
              </a:solidFill>
              <a:latin typeface="Cambria" panose="02040503050406030204" pitchFamily="18" charset="0"/>
              <a:ea typeface="Cambria" panose="02040503050406030204" pitchFamily="18" charset="0"/>
            </a:rPr>
            <a:t>AĆ</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podróżow</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konno lub pieszo. </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noszą </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raczej podobne ubrania </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(np. dżinsy i T-shirty).</a:t>
          </a:r>
          <a:endParaRPr lang="pl" sz="2800" dirty="0">
            <a:latin typeface="Cambria" panose="02040503050406030204" pitchFamily="18" charset="0"/>
            <a:ea typeface="Cambria" panose="02040503050406030204" pitchFamily="18" charset="0"/>
          </a:endParaRP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NOS</a:t>
          </a:r>
          <a:r>
            <a:rPr lang="pl" sz="3200" b="1" dirty="0">
              <a:solidFill>
                <a:srgbClr val="7030A0"/>
              </a:solidFill>
              <a:latin typeface="Cambria" panose="02040503050406030204" pitchFamily="18" charset="0"/>
              <a:ea typeface="Cambria" panose="02040503050406030204" pitchFamily="18" charset="0"/>
            </a:rPr>
            <a:t>IĆ</a:t>
          </a:r>
          <a:endParaRPr lang="pl" sz="3200" dirty="0">
            <a:latin typeface="Cambria" panose="02040503050406030204" pitchFamily="18" charset="0"/>
            <a:ea typeface="Cambria" panose="02040503050406030204" pitchFamily="18" charset="0"/>
          </a:endParaRP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nosz</a:t>
          </a:r>
          <a:r>
            <a:rPr lang="pl" sz="2800" b="1" dirty="0">
              <a:solidFill>
                <a:srgbClr val="7030A0"/>
              </a:solidFill>
              <a:latin typeface="Cambria" panose="02040503050406030204" pitchFamily="18" charset="0"/>
              <a:ea typeface="Cambria" panose="02040503050406030204" pitchFamily="18" charset="0"/>
            </a:rPr>
            <a:t>ono</a:t>
          </a:r>
          <a:r>
            <a:rPr lang="pl" sz="2800" dirty="0">
              <a:latin typeface="Cambria" panose="02040503050406030204" pitchFamily="18" charset="0"/>
              <a:ea typeface="Cambria" panose="02040503050406030204" pitchFamily="18" charset="0"/>
            </a:rPr>
            <a:t> różne ubrania </a:t>
          </a:r>
          <a:br>
            <a:rPr lang="pl" sz="2800" dirty="0">
              <a:latin typeface="Cambria" panose="02040503050406030204" pitchFamily="18" charset="0"/>
              <a:ea typeface="Cambria" panose="02040503050406030204" pitchFamily="18" charset="0"/>
            </a:rPr>
          </a:br>
          <a:r>
            <a:rPr lang="pl" sz="2800" dirty="0">
              <a:latin typeface="Cambria" panose="02040503050406030204" pitchFamily="18" charset="0"/>
              <a:ea typeface="Cambria" panose="02040503050406030204" pitchFamily="18" charset="0"/>
            </a:rPr>
            <a:t>w zależności od regionu </a:t>
          </a:r>
          <a:br>
            <a:rPr lang="pl" sz="2800" dirty="0">
              <a:latin typeface="Cambria" panose="02040503050406030204" pitchFamily="18" charset="0"/>
              <a:ea typeface="Cambria" panose="02040503050406030204" pitchFamily="18" charset="0"/>
            </a:rPr>
          </a:br>
          <a:r>
            <a:rPr lang="pl" sz="2800" dirty="0">
              <a:latin typeface="Cambria" panose="02040503050406030204" pitchFamily="18" charset="0"/>
              <a:ea typeface="Cambria" panose="02040503050406030204" pitchFamily="18" charset="0"/>
            </a:rPr>
            <a:t>oraz statusu społecznego.</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komunikują się na odległość</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za pomocą telefonu i Internetu.</a:t>
          </a:r>
          <a:r>
            <a:rPr lang="pl" sz="2800" dirty="0">
              <a:latin typeface="Cambria" panose="02040503050406030204" pitchFamily="18" charset="0"/>
              <a:ea typeface="Cambria" panose="02040503050406030204" pitchFamily="18" charset="0"/>
            </a:rPr>
            <a:t> </a:t>
          </a: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KOMUNIKOW</a:t>
          </a:r>
          <a:r>
            <a:rPr lang="pl" sz="3200" b="1" dirty="0">
              <a:solidFill>
                <a:srgbClr val="7030A0"/>
              </a:solidFill>
              <a:latin typeface="Cambria" panose="02040503050406030204" pitchFamily="18" charset="0"/>
              <a:ea typeface="Cambria" panose="02040503050406030204" pitchFamily="18" charset="0"/>
            </a:rPr>
            <a:t>AĆ</a:t>
          </a:r>
          <a:r>
            <a:rPr lang="pl" sz="3200" dirty="0">
              <a:latin typeface="Cambria" panose="02040503050406030204" pitchFamily="18" charset="0"/>
              <a:ea typeface="Cambria" panose="02040503050406030204" pitchFamily="18" charset="0"/>
            </a:rPr>
            <a:t> SIĘ</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komunikow</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się </a:t>
          </a:r>
          <a:br>
            <a:rPr lang="pl" sz="2800" dirty="0">
              <a:latin typeface="Cambria" panose="02040503050406030204" pitchFamily="18" charset="0"/>
              <a:ea typeface="Cambria" panose="02040503050406030204" pitchFamily="18" charset="0"/>
            </a:rPr>
          </a:br>
          <a:r>
            <a:rPr lang="pl" sz="2800" dirty="0">
              <a:latin typeface="Cambria" panose="02040503050406030204" pitchFamily="18" charset="0"/>
              <a:ea typeface="Cambria" panose="02040503050406030204" pitchFamily="18" charset="0"/>
            </a:rPr>
            <a:t>za pomocą listów. </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często kupują posiłki w restauracjach lub w sklepach. </a:t>
          </a:r>
          <a:endParaRPr lang="pl" sz="2800" dirty="0">
            <a:latin typeface="Cambria" panose="02040503050406030204" pitchFamily="18" charset="0"/>
            <a:ea typeface="Cambria" panose="02040503050406030204" pitchFamily="18" charset="0"/>
          </a:endParaRP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KUPOW</a:t>
          </a:r>
          <a:r>
            <a:rPr lang="pl" sz="3200" b="1" dirty="0">
              <a:solidFill>
                <a:srgbClr val="7030A0"/>
              </a:solidFill>
              <a:latin typeface="Cambria" panose="02040503050406030204" pitchFamily="18" charset="0"/>
              <a:ea typeface="Cambria" panose="02040503050406030204" pitchFamily="18" charset="0"/>
            </a:rPr>
            <a:t>AĆ</a:t>
          </a:r>
        </a:p>
        <a:p>
          <a:pPr rtl="0"/>
          <a:r>
            <a:rPr lang="pl" sz="3200" dirty="0">
              <a:latin typeface="Cambria" panose="02040503050406030204" pitchFamily="18" charset="0"/>
              <a:ea typeface="Cambria" panose="02040503050406030204" pitchFamily="18" charset="0"/>
            </a:rPr>
            <a:t>GOTOW</a:t>
          </a:r>
          <a:r>
            <a:rPr lang="pl" sz="3200" b="1" dirty="0">
              <a:solidFill>
                <a:srgbClr val="7030A0"/>
              </a:solidFill>
              <a:latin typeface="Cambria" panose="02040503050406030204" pitchFamily="18" charset="0"/>
              <a:ea typeface="Cambria" panose="02040503050406030204" pitchFamily="18" charset="0"/>
            </a:rPr>
            <a:t>AĆ</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raczej nie kupow</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posiłków, </a:t>
          </a:r>
          <a:br>
            <a:rPr lang="pl" sz="2800" dirty="0">
              <a:latin typeface="Cambria" panose="02040503050406030204" pitchFamily="18" charset="0"/>
              <a:ea typeface="Cambria" panose="02040503050406030204" pitchFamily="18" charset="0"/>
            </a:rPr>
          </a:br>
          <a:r>
            <a:rPr lang="pl" sz="2800" dirty="0">
              <a:latin typeface="Cambria" panose="02040503050406030204" pitchFamily="18" charset="0"/>
              <a:ea typeface="Cambria" panose="02040503050406030204" pitchFamily="18" charset="0"/>
            </a:rPr>
            <a:t>lecz gotow</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je w domu.</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mają </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raczej małe rodziny.</a:t>
          </a:r>
          <a:r>
            <a:rPr lang="pl" sz="2800" dirty="0">
              <a:latin typeface="Cambria" panose="02040503050406030204" pitchFamily="18" charset="0"/>
              <a:ea typeface="Cambria" panose="02040503050406030204" pitchFamily="18" charset="0"/>
            </a:rPr>
            <a:t> </a:t>
          </a: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MI</a:t>
          </a:r>
          <a:r>
            <a:rPr lang="pl" sz="3200" b="1" dirty="0">
              <a:solidFill>
                <a:srgbClr val="7030A0"/>
              </a:solidFill>
              <a:latin typeface="Cambria" panose="02040503050406030204" pitchFamily="18" charset="0"/>
              <a:ea typeface="Cambria" panose="02040503050406030204" pitchFamily="18" charset="0"/>
            </a:rPr>
            <a:t>EĆ</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mi</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liczne rodziny.</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zwykle płacą kartą lub telefonem. </a:t>
          </a:r>
          <a:endParaRPr lang="pl" sz="2800" dirty="0">
            <a:latin typeface="Cambria" panose="02040503050406030204" pitchFamily="18" charset="0"/>
            <a:ea typeface="Cambria" panose="02040503050406030204" pitchFamily="18" charset="0"/>
          </a:endParaRP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PŁAC</a:t>
          </a:r>
          <a:r>
            <a:rPr lang="pl" sz="3200" b="1" dirty="0">
              <a:solidFill>
                <a:srgbClr val="7030A0"/>
              </a:solidFill>
              <a:latin typeface="Cambria" panose="02040503050406030204" pitchFamily="18" charset="0"/>
              <a:ea typeface="Cambria" panose="02040503050406030204" pitchFamily="18" charset="0"/>
            </a:rPr>
            <a:t>IĆ</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płac</a:t>
          </a:r>
          <a:r>
            <a:rPr lang="pl" sz="2800" b="1" dirty="0">
              <a:solidFill>
                <a:srgbClr val="7030A0"/>
              </a:solidFill>
              <a:latin typeface="Cambria" panose="02040503050406030204" pitchFamily="18" charset="0"/>
              <a:ea typeface="Cambria" panose="02040503050406030204" pitchFamily="18" charset="0"/>
            </a:rPr>
            <a:t>ono</a:t>
          </a:r>
          <a:r>
            <a:rPr lang="pl" sz="2800" dirty="0">
              <a:latin typeface="Cambria" panose="02040503050406030204" pitchFamily="18" charset="0"/>
              <a:ea typeface="Cambria" panose="02040503050406030204" pitchFamily="18" charset="0"/>
            </a:rPr>
            <a:t> gotówką.</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rzadko pracują w rolnictwie. </a:t>
          </a:r>
          <a:endParaRPr lang="pl" sz="2800" dirty="0">
            <a:latin typeface="Cambria" panose="02040503050406030204" pitchFamily="18" charset="0"/>
            <a:ea typeface="Cambria" panose="02040503050406030204" pitchFamily="18" charset="0"/>
          </a:endParaRP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PRACOW</a:t>
          </a:r>
          <a:r>
            <a:rPr lang="pl" sz="3200" b="1" dirty="0">
              <a:solidFill>
                <a:srgbClr val="7030A0"/>
              </a:solidFill>
              <a:latin typeface="Cambria" panose="02040503050406030204" pitchFamily="18" charset="0"/>
              <a:ea typeface="Cambria" panose="02040503050406030204" pitchFamily="18" charset="0"/>
            </a:rPr>
            <a:t>AĆ</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 pracow</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często na polu, </a:t>
          </a:r>
          <a:br>
            <a:rPr lang="pl" sz="2800" dirty="0">
              <a:latin typeface="Cambria" panose="02040503050406030204" pitchFamily="18" charset="0"/>
              <a:ea typeface="Cambria" panose="02040503050406030204" pitchFamily="18" charset="0"/>
            </a:rPr>
          </a:br>
          <a:r>
            <a:rPr lang="pl" sz="2800" dirty="0">
              <a:latin typeface="Cambria" panose="02040503050406030204" pitchFamily="18" charset="0"/>
              <a:ea typeface="Cambria" panose="02040503050406030204" pitchFamily="18" charset="0"/>
            </a:rPr>
            <a:t>by wyżywić rodzinę. </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myją się codziennie, ponieważ mają </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w domu bieżącą wodę i łazienkę.</a:t>
          </a:r>
          <a:endParaRPr lang="pl" sz="2800" dirty="0">
            <a:latin typeface="Cambria" panose="02040503050406030204" pitchFamily="18" charset="0"/>
            <a:ea typeface="Cambria" panose="02040503050406030204" pitchFamily="18" charset="0"/>
          </a:endParaRP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b="1" dirty="0">
              <a:solidFill>
                <a:srgbClr val="7030A0"/>
              </a:solidFill>
              <a:latin typeface="Cambria" panose="02040503050406030204" pitchFamily="18" charset="0"/>
              <a:ea typeface="Cambria" panose="02040503050406030204" pitchFamily="18" charset="0"/>
            </a:rPr>
            <a:t>MYĆ</a:t>
          </a:r>
          <a:r>
            <a:rPr lang="pl" sz="3200" dirty="0">
              <a:latin typeface="Cambria" panose="02040503050406030204" pitchFamily="18" charset="0"/>
              <a:ea typeface="Cambria" panose="02040503050406030204" pitchFamily="18" charset="0"/>
            </a:rPr>
            <a:t> SIĘ</a:t>
          </a:r>
          <a:br>
            <a:rPr lang="pl" sz="3200" dirty="0">
              <a:latin typeface="Cambria" panose="02040503050406030204" pitchFamily="18" charset="0"/>
              <a:ea typeface="Cambria" panose="02040503050406030204" pitchFamily="18" charset="0"/>
            </a:rPr>
          </a:br>
          <a:r>
            <a:rPr lang="pl" sz="3200" dirty="0">
              <a:latin typeface="Cambria" panose="02040503050406030204" pitchFamily="18" charset="0"/>
              <a:ea typeface="Cambria" panose="02040503050406030204" pitchFamily="18" charset="0"/>
            </a:rPr>
            <a:t>MI</a:t>
          </a:r>
          <a:r>
            <a:rPr lang="pl" sz="3200" b="1" dirty="0">
              <a:solidFill>
                <a:srgbClr val="7030A0"/>
              </a:solidFill>
              <a:latin typeface="Cambria" panose="02040503050406030204" pitchFamily="18" charset="0"/>
              <a:ea typeface="Cambria" panose="02040503050406030204" pitchFamily="18" charset="0"/>
            </a:rPr>
            <a:t>EĆ</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 nie my</a:t>
          </a:r>
          <a:r>
            <a:rPr lang="pl" sz="2800" b="1" dirty="0">
              <a:solidFill>
                <a:srgbClr val="7030A0"/>
              </a:solidFill>
              <a:latin typeface="Cambria" panose="02040503050406030204" pitchFamily="18" charset="0"/>
              <a:ea typeface="Cambria" panose="02040503050406030204" pitchFamily="18" charset="0"/>
            </a:rPr>
            <a:t>to</a:t>
          </a:r>
          <a:r>
            <a:rPr lang="pl" sz="2800" dirty="0">
              <a:latin typeface="Cambria" panose="02040503050406030204" pitchFamily="18" charset="0"/>
              <a:ea typeface="Cambria" panose="02040503050406030204" pitchFamily="18" charset="0"/>
            </a:rPr>
            <a:t> się tak często, ponieważ nie mi</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w domu bieżącej wody ani łazienki.</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potrafią </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wyleczyć wiele chorób.</a:t>
          </a:r>
          <a:endParaRPr lang="pl" sz="2800" dirty="0">
            <a:latin typeface="Cambria" panose="02040503050406030204" pitchFamily="18" charset="0"/>
            <a:ea typeface="Cambria" panose="02040503050406030204" pitchFamily="18" charset="0"/>
          </a:endParaRP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POTRAF</a:t>
          </a:r>
          <a:r>
            <a:rPr lang="pl" sz="3200" b="1" dirty="0">
              <a:solidFill>
                <a:srgbClr val="7030A0"/>
              </a:solidFill>
              <a:latin typeface="Cambria" panose="02040503050406030204" pitchFamily="18" charset="0"/>
              <a:ea typeface="Cambria" panose="02040503050406030204" pitchFamily="18" charset="0"/>
            </a:rPr>
            <a:t>IĆ</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 nie potrafi</a:t>
          </a:r>
          <a:r>
            <a:rPr lang="pl" sz="2800" b="1" dirty="0">
              <a:solidFill>
                <a:srgbClr val="7030A0"/>
              </a:solidFill>
              <a:latin typeface="Cambria" panose="02040503050406030204" pitchFamily="18" charset="0"/>
              <a:ea typeface="Cambria" panose="02040503050406030204" pitchFamily="18" charset="0"/>
            </a:rPr>
            <a:t>ono</a:t>
          </a:r>
          <a:r>
            <a:rPr lang="pl" sz="2800" dirty="0">
              <a:latin typeface="Cambria" panose="02040503050406030204" pitchFamily="18" charset="0"/>
              <a:ea typeface="Cambria" panose="02040503050406030204" pitchFamily="18" charset="0"/>
            </a:rPr>
            <a:t> wyleczyć </a:t>
          </a:r>
          <a:br>
            <a:rPr lang="pl" sz="2800" dirty="0">
              <a:latin typeface="Cambria" panose="02040503050406030204" pitchFamily="18" charset="0"/>
              <a:ea typeface="Cambria" panose="02040503050406030204" pitchFamily="18" charset="0"/>
            </a:rPr>
          </a:br>
          <a:r>
            <a:rPr lang="pl" sz="2800" dirty="0">
              <a:latin typeface="Cambria" panose="02040503050406030204" pitchFamily="18" charset="0"/>
              <a:ea typeface="Cambria" panose="02040503050406030204" pitchFamily="18" charset="0"/>
            </a:rPr>
            <a:t>wielu chorób.</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custT="1"/>
      <dgm:spPr/>
      <dgm:t>
        <a:bodyPr rtlCol="0"/>
        <a:lstStyle/>
        <a:p>
          <a:pPr rtl="0"/>
          <a:r>
            <a:rPr lang="pl" sz="1600" b="1" dirty="0">
              <a:latin typeface="Cambria" panose="02040503050406030204" pitchFamily="18" charset="0"/>
              <a:ea typeface="Cambria" panose="02040503050406030204" pitchFamily="18" charset="0"/>
            </a:rPr>
            <a:t>OBECNIE </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custT="1"/>
      <dgm:spPr/>
      <dgm:t>
        <a:bodyPr rtlCol="0"/>
        <a:lstStyle/>
        <a:p>
          <a:pPr rtl="0"/>
          <a:r>
            <a:rPr lang="pl-PL" sz="2800" dirty="0">
              <a:latin typeface="Cambria" panose="02040503050406030204" pitchFamily="18" charset="0"/>
              <a:ea typeface="Cambria" panose="02040503050406030204" pitchFamily="18" charset="0"/>
            </a:rPr>
            <a:t>Współcześni ludzie używają wielu sztucznych, </a:t>
          </a:r>
          <a:br>
            <a:rPr lang="pl-PL" sz="2800" dirty="0">
              <a:latin typeface="Cambria" panose="02040503050406030204" pitchFamily="18" charset="0"/>
              <a:ea typeface="Cambria" panose="02040503050406030204" pitchFamily="18" charset="0"/>
            </a:rPr>
          </a:br>
          <a:r>
            <a:rPr lang="pl-PL" sz="2800" dirty="0">
              <a:latin typeface="Cambria" panose="02040503050406030204" pitchFamily="18" charset="0"/>
              <a:ea typeface="Cambria" panose="02040503050406030204" pitchFamily="18" charset="0"/>
            </a:rPr>
            <a:t>syntetycznych materiałów.</a:t>
          </a:r>
          <a:endParaRPr lang="pl" sz="2800" dirty="0">
            <a:latin typeface="Cambria" panose="02040503050406030204" pitchFamily="18" charset="0"/>
            <a:ea typeface="Cambria" panose="02040503050406030204" pitchFamily="18" charset="0"/>
          </a:endParaRP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custT="1"/>
      <dgm:spPr/>
      <dgm:t>
        <a:bodyPr rtlCol="0"/>
        <a:lstStyle/>
        <a:p>
          <a:pPr rtl="0"/>
          <a:r>
            <a:rPr lang="pl" sz="1600" b="1" dirty="0">
              <a:latin typeface="Cambria" panose="02040503050406030204" pitchFamily="18" charset="0"/>
              <a:ea typeface="Cambria" panose="02040503050406030204" pitchFamily="18" charset="0"/>
            </a:rPr>
            <a:t>CZASOWNIK</a:t>
          </a:r>
          <a:endParaRPr lang="pl" sz="1400" b="1" dirty="0">
            <a:latin typeface="Cambria" panose="02040503050406030204" pitchFamily="18" charset="0"/>
            <a:ea typeface="Cambria" panose="02040503050406030204" pitchFamily="18" charset="0"/>
          </a:endParaRP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custT="1"/>
      <dgm:spPr/>
      <dgm:t>
        <a:bodyPr rtlCol="0"/>
        <a:lstStyle/>
        <a:p>
          <a:pPr rtl="0"/>
          <a:r>
            <a:rPr lang="pl" sz="3200" dirty="0">
              <a:latin typeface="Cambria" panose="02040503050406030204" pitchFamily="18" charset="0"/>
              <a:ea typeface="Cambria" panose="02040503050406030204" pitchFamily="18" charset="0"/>
            </a:rPr>
            <a:t>UŻYW</a:t>
          </a:r>
          <a:r>
            <a:rPr lang="pl" sz="3200" b="1" dirty="0">
              <a:solidFill>
                <a:srgbClr val="7030A0"/>
              </a:solidFill>
              <a:latin typeface="Cambria" panose="02040503050406030204" pitchFamily="18" charset="0"/>
              <a:ea typeface="Cambria" panose="02040503050406030204" pitchFamily="18" charset="0"/>
            </a:rPr>
            <a:t>AĆ</a:t>
          </a:r>
          <a:r>
            <a:rPr lang="pl" sz="3200" dirty="0">
              <a:latin typeface="Cambria" panose="02040503050406030204" pitchFamily="18" charset="0"/>
              <a:ea typeface="Cambria" panose="02040503050406030204" pitchFamily="18" charset="0"/>
            </a:rPr>
            <a:t> </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custT="1"/>
      <dgm:spPr/>
      <dgm:t>
        <a:bodyPr rtlCol="0"/>
        <a:lstStyle/>
        <a:p>
          <a:pPr rtl="0"/>
          <a:r>
            <a:rPr lang="pl" sz="1600" b="1" dirty="0">
              <a:latin typeface="Cambria" panose="02040503050406030204" pitchFamily="18" charset="0"/>
              <a:ea typeface="Cambria" panose="02040503050406030204" pitchFamily="18" charset="0"/>
            </a:rPr>
            <a:t>W PRZESZŁOŚCI ...</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custT="1"/>
      <dgm:spPr/>
      <dgm:t>
        <a:bodyPr rtlCol="0"/>
        <a:lstStyle/>
        <a:p>
          <a:pPr rtl="0"/>
          <a:r>
            <a:rPr lang="pl" sz="2800" dirty="0">
              <a:latin typeface="Cambria" panose="02040503050406030204" pitchFamily="18" charset="0"/>
              <a:ea typeface="Cambria" panose="02040503050406030204" pitchFamily="18" charset="0"/>
            </a:rPr>
            <a:t>używ</a:t>
          </a:r>
          <a:r>
            <a:rPr lang="pl" sz="2800" b="1" dirty="0">
              <a:solidFill>
                <a:srgbClr val="7030A0"/>
              </a:solidFill>
              <a:latin typeface="Cambria" panose="02040503050406030204" pitchFamily="18" charset="0"/>
              <a:ea typeface="Cambria" panose="02040503050406030204" pitchFamily="18" charset="0"/>
            </a:rPr>
            <a:t>ano</a:t>
          </a:r>
          <a:r>
            <a:rPr lang="pl" sz="2800" dirty="0">
              <a:latin typeface="Cambria" panose="02040503050406030204" pitchFamily="18" charset="0"/>
              <a:ea typeface="Cambria" panose="02040503050406030204" pitchFamily="18" charset="0"/>
            </a:rPr>
            <a:t> tylko </a:t>
          </a:r>
          <a:br>
            <a:rPr lang="pl" sz="2800" dirty="0">
              <a:latin typeface="Cambria" panose="02040503050406030204" pitchFamily="18" charset="0"/>
              <a:ea typeface="Cambria" panose="02040503050406030204" pitchFamily="18" charset="0"/>
            </a:rPr>
          </a:br>
          <a:r>
            <a:rPr lang="pl" sz="2800" dirty="0">
              <a:latin typeface="Cambria" panose="02040503050406030204" pitchFamily="18" charset="0"/>
              <a:ea typeface="Cambria" panose="02040503050406030204" pitchFamily="18" charset="0"/>
            </a:rPr>
            <a:t>naturalnych materiałów.</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podróżują samochodami lub samolotami.</a:t>
          </a:r>
          <a:r>
            <a:rPr lang="pl" sz="2800" kern="1200" dirty="0">
              <a:latin typeface="Cambria" panose="02040503050406030204" pitchFamily="18" charset="0"/>
              <a:ea typeface="Cambria" panose="02040503050406030204" pitchFamily="18" charset="0"/>
            </a:rPr>
            <a:t> </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PODRÓŻOW</a:t>
          </a:r>
          <a:r>
            <a:rPr lang="pl" sz="3200" b="1" kern="1200" dirty="0">
              <a:solidFill>
                <a:srgbClr val="7030A0"/>
              </a:solidFill>
              <a:latin typeface="Cambria" panose="02040503050406030204" pitchFamily="18" charset="0"/>
              <a:ea typeface="Cambria" panose="02040503050406030204" pitchFamily="18" charset="0"/>
            </a:rPr>
            <a:t>AĆ</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podróżow</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konno lub pieszo. </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noszą </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raczej podobne ubrania </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(np. dżinsy i T-shirty).</a:t>
          </a:r>
          <a:endParaRPr lang="pl" sz="2800" kern="1200" dirty="0">
            <a:latin typeface="Cambria" panose="02040503050406030204" pitchFamily="18" charset="0"/>
            <a:ea typeface="Cambria" panose="02040503050406030204" pitchFamily="18" charset="0"/>
          </a:endParaRP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NOS</a:t>
          </a:r>
          <a:r>
            <a:rPr lang="pl" sz="3200" b="1" kern="1200" dirty="0">
              <a:solidFill>
                <a:srgbClr val="7030A0"/>
              </a:solidFill>
              <a:latin typeface="Cambria" panose="02040503050406030204" pitchFamily="18" charset="0"/>
              <a:ea typeface="Cambria" panose="02040503050406030204" pitchFamily="18" charset="0"/>
            </a:rPr>
            <a:t>IĆ</a:t>
          </a:r>
          <a:endParaRPr lang="pl" sz="3200" kern="1200" dirty="0">
            <a:latin typeface="Cambria" panose="02040503050406030204" pitchFamily="18" charset="0"/>
            <a:ea typeface="Cambria" panose="02040503050406030204" pitchFamily="18" charset="0"/>
          </a:endParaRP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nosz</a:t>
          </a:r>
          <a:r>
            <a:rPr lang="pl" sz="2800" b="1" kern="1200" dirty="0">
              <a:solidFill>
                <a:srgbClr val="7030A0"/>
              </a:solidFill>
              <a:latin typeface="Cambria" panose="02040503050406030204" pitchFamily="18" charset="0"/>
              <a:ea typeface="Cambria" panose="02040503050406030204" pitchFamily="18" charset="0"/>
            </a:rPr>
            <a:t>ono</a:t>
          </a:r>
          <a:r>
            <a:rPr lang="pl" sz="2800" kern="1200" dirty="0">
              <a:latin typeface="Cambria" panose="02040503050406030204" pitchFamily="18" charset="0"/>
              <a:ea typeface="Cambria" panose="02040503050406030204" pitchFamily="18" charset="0"/>
            </a:rPr>
            <a:t> różne ubrania </a:t>
          </a:r>
          <a:br>
            <a:rPr lang="pl" sz="2800" kern="1200" dirty="0">
              <a:latin typeface="Cambria" panose="02040503050406030204" pitchFamily="18" charset="0"/>
              <a:ea typeface="Cambria" panose="02040503050406030204" pitchFamily="18" charset="0"/>
            </a:rPr>
          </a:br>
          <a:r>
            <a:rPr lang="pl" sz="2800" kern="1200" dirty="0">
              <a:latin typeface="Cambria" panose="02040503050406030204" pitchFamily="18" charset="0"/>
              <a:ea typeface="Cambria" panose="02040503050406030204" pitchFamily="18" charset="0"/>
            </a:rPr>
            <a:t>w zależności od regionu </a:t>
          </a:r>
          <a:br>
            <a:rPr lang="pl" sz="2800" kern="1200" dirty="0">
              <a:latin typeface="Cambria" panose="02040503050406030204" pitchFamily="18" charset="0"/>
              <a:ea typeface="Cambria" panose="02040503050406030204" pitchFamily="18" charset="0"/>
            </a:rPr>
          </a:br>
          <a:r>
            <a:rPr lang="pl" sz="2800" kern="1200" dirty="0">
              <a:latin typeface="Cambria" panose="02040503050406030204" pitchFamily="18" charset="0"/>
              <a:ea typeface="Cambria" panose="02040503050406030204" pitchFamily="18" charset="0"/>
            </a:rPr>
            <a:t>oraz statusu społecznego.</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komunikują się na odległość</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za pomocą telefonu i Internetu.</a:t>
          </a:r>
          <a:r>
            <a:rPr lang="pl" sz="2800" kern="1200" dirty="0">
              <a:latin typeface="Cambria" panose="02040503050406030204" pitchFamily="18" charset="0"/>
              <a:ea typeface="Cambria" panose="02040503050406030204" pitchFamily="18" charset="0"/>
            </a:rPr>
            <a:t> </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KOMUNIKOW</a:t>
          </a:r>
          <a:r>
            <a:rPr lang="pl" sz="3200" b="1" kern="1200" dirty="0">
              <a:solidFill>
                <a:srgbClr val="7030A0"/>
              </a:solidFill>
              <a:latin typeface="Cambria" panose="02040503050406030204" pitchFamily="18" charset="0"/>
              <a:ea typeface="Cambria" panose="02040503050406030204" pitchFamily="18" charset="0"/>
            </a:rPr>
            <a:t>AĆ</a:t>
          </a:r>
          <a:r>
            <a:rPr lang="pl" sz="3200" kern="1200" dirty="0">
              <a:latin typeface="Cambria" panose="02040503050406030204" pitchFamily="18" charset="0"/>
              <a:ea typeface="Cambria" panose="02040503050406030204" pitchFamily="18" charset="0"/>
            </a:rPr>
            <a:t> SIĘ</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komunikow</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się </a:t>
          </a:r>
          <a:br>
            <a:rPr lang="pl" sz="2800" kern="1200" dirty="0">
              <a:latin typeface="Cambria" panose="02040503050406030204" pitchFamily="18" charset="0"/>
              <a:ea typeface="Cambria" panose="02040503050406030204" pitchFamily="18" charset="0"/>
            </a:rPr>
          </a:br>
          <a:r>
            <a:rPr lang="pl" sz="2800" kern="1200" dirty="0">
              <a:latin typeface="Cambria" panose="02040503050406030204" pitchFamily="18" charset="0"/>
              <a:ea typeface="Cambria" panose="02040503050406030204" pitchFamily="18" charset="0"/>
            </a:rPr>
            <a:t>za pomocą listów. </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często kupują posiłki w restauracjach lub w sklepach. </a:t>
          </a:r>
          <a:endParaRPr lang="pl" sz="2800" kern="1200" dirty="0">
            <a:latin typeface="Cambria" panose="02040503050406030204" pitchFamily="18" charset="0"/>
            <a:ea typeface="Cambria" panose="02040503050406030204" pitchFamily="18" charset="0"/>
          </a:endParaRP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KUPOW</a:t>
          </a:r>
          <a:r>
            <a:rPr lang="pl" sz="3200" b="1" kern="1200" dirty="0">
              <a:solidFill>
                <a:srgbClr val="7030A0"/>
              </a:solidFill>
              <a:latin typeface="Cambria" panose="02040503050406030204" pitchFamily="18" charset="0"/>
              <a:ea typeface="Cambria" panose="02040503050406030204" pitchFamily="18" charset="0"/>
            </a:rPr>
            <a:t>AĆ</a:t>
          </a:r>
        </a:p>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GOTOW</a:t>
          </a:r>
          <a:r>
            <a:rPr lang="pl" sz="3200" b="1" kern="1200" dirty="0">
              <a:solidFill>
                <a:srgbClr val="7030A0"/>
              </a:solidFill>
              <a:latin typeface="Cambria" panose="02040503050406030204" pitchFamily="18" charset="0"/>
              <a:ea typeface="Cambria" panose="02040503050406030204" pitchFamily="18" charset="0"/>
            </a:rPr>
            <a:t>AĆ</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raczej nie kupow</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posiłków, </a:t>
          </a:r>
          <a:br>
            <a:rPr lang="pl" sz="2800" kern="1200" dirty="0">
              <a:latin typeface="Cambria" panose="02040503050406030204" pitchFamily="18" charset="0"/>
              <a:ea typeface="Cambria" panose="02040503050406030204" pitchFamily="18" charset="0"/>
            </a:rPr>
          </a:br>
          <a:r>
            <a:rPr lang="pl" sz="2800" kern="1200" dirty="0">
              <a:latin typeface="Cambria" panose="02040503050406030204" pitchFamily="18" charset="0"/>
              <a:ea typeface="Cambria" panose="02040503050406030204" pitchFamily="18" charset="0"/>
            </a:rPr>
            <a:t>lecz gotow</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je w domu.</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mają </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raczej małe rodziny.</a:t>
          </a:r>
          <a:r>
            <a:rPr lang="pl" sz="2800" kern="1200" dirty="0">
              <a:latin typeface="Cambria" panose="02040503050406030204" pitchFamily="18" charset="0"/>
              <a:ea typeface="Cambria" panose="02040503050406030204" pitchFamily="18" charset="0"/>
            </a:rPr>
            <a:t> </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MI</a:t>
          </a:r>
          <a:r>
            <a:rPr lang="pl" sz="3200" b="1" kern="1200" dirty="0">
              <a:solidFill>
                <a:srgbClr val="7030A0"/>
              </a:solidFill>
              <a:latin typeface="Cambria" panose="02040503050406030204" pitchFamily="18" charset="0"/>
              <a:ea typeface="Cambria" panose="02040503050406030204" pitchFamily="18" charset="0"/>
            </a:rPr>
            <a:t>EĆ</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mi</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liczne rodziny.</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6452" y="330300"/>
          <a:ext cx="366583"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5024" y="1667519"/>
        <a:ext cx="2987335" cy="330793"/>
      </dsp:txXfrm>
    </dsp:sp>
    <dsp:sp modelId="{5A1B764B-0DC5-47CD-BDEA-9E67799496EC}">
      <dsp:nvSpPr>
        <dsp:cNvPr id="0" name=""/>
        <dsp:cNvSpPr/>
      </dsp:nvSpPr>
      <dsp:spPr>
        <a:xfrm>
          <a:off x="5385" y="0"/>
          <a:ext cx="5008717" cy="1283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zwykle płacą kartą lub telefonem. </a:t>
          </a:r>
          <a:endParaRPr lang="pl" sz="2800" kern="1200" dirty="0">
            <a:latin typeface="Cambria" panose="02040503050406030204" pitchFamily="18" charset="0"/>
            <a:ea typeface="Cambria" panose="02040503050406030204" pitchFamily="18" charset="0"/>
          </a:endParaRPr>
        </a:p>
      </dsp:txBody>
      <dsp:txXfrm>
        <a:off x="5385" y="0"/>
        <a:ext cx="5008717" cy="1283041"/>
      </dsp:txXfrm>
    </dsp:sp>
    <dsp:sp modelId="{122B38A3-0442-4747-820C-1F37877E2B0E}">
      <dsp:nvSpPr>
        <dsp:cNvPr id="0" name=""/>
        <dsp:cNvSpPr/>
      </dsp:nvSpPr>
      <dsp:spPr>
        <a:xfrm>
          <a:off x="2509744" y="1356357"/>
          <a:ext cx="0" cy="293266"/>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086" y="1283041"/>
          <a:ext cx="73316" cy="73316"/>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49624"/>
          <a:ext cx="3005230" cy="366583"/>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49624"/>
        <a:ext cx="3005230" cy="366583"/>
      </dsp:txXfrm>
    </dsp:sp>
    <dsp:sp modelId="{DF65791B-462E-4589-B98D-F60587330CA8}">
      <dsp:nvSpPr>
        <dsp:cNvPr id="0" name=""/>
        <dsp:cNvSpPr/>
      </dsp:nvSpPr>
      <dsp:spPr>
        <a:xfrm>
          <a:off x="3010616" y="2382790"/>
          <a:ext cx="5008717" cy="1283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PŁAC</a:t>
          </a:r>
          <a:r>
            <a:rPr lang="pl" sz="3200" b="1" kern="1200" dirty="0">
              <a:solidFill>
                <a:srgbClr val="7030A0"/>
              </a:solidFill>
              <a:latin typeface="Cambria" panose="02040503050406030204" pitchFamily="18" charset="0"/>
              <a:ea typeface="Cambria" panose="02040503050406030204" pitchFamily="18" charset="0"/>
            </a:rPr>
            <a:t>IĆ</a:t>
          </a:r>
        </a:p>
      </dsp:txBody>
      <dsp:txXfrm>
        <a:off x="3010616" y="2382790"/>
        <a:ext cx="5008717" cy="1283041"/>
      </dsp:txXfrm>
    </dsp:sp>
    <dsp:sp modelId="{DBA410EB-5F61-4F46-92D9-C5B0AA59EE15}">
      <dsp:nvSpPr>
        <dsp:cNvPr id="0" name=""/>
        <dsp:cNvSpPr/>
      </dsp:nvSpPr>
      <dsp:spPr>
        <a:xfrm>
          <a:off x="5514975" y="2016207"/>
          <a:ext cx="0" cy="293266"/>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316" y="2309474"/>
          <a:ext cx="73316" cy="73316"/>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6913" y="330300"/>
          <a:ext cx="366583"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0" y="1667519"/>
        <a:ext cx="2987335" cy="330793"/>
      </dsp:txXfrm>
    </dsp:sp>
    <dsp:sp modelId="{B4723E2A-4FF1-452A-BD25-8EC364F15A6F}">
      <dsp:nvSpPr>
        <dsp:cNvPr id="0" name=""/>
        <dsp:cNvSpPr/>
      </dsp:nvSpPr>
      <dsp:spPr>
        <a:xfrm>
          <a:off x="6015846" y="0"/>
          <a:ext cx="5008717" cy="1283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płac</a:t>
          </a:r>
          <a:r>
            <a:rPr lang="pl" sz="2800" b="1" kern="1200" dirty="0">
              <a:solidFill>
                <a:srgbClr val="7030A0"/>
              </a:solidFill>
              <a:latin typeface="Cambria" panose="02040503050406030204" pitchFamily="18" charset="0"/>
              <a:ea typeface="Cambria" panose="02040503050406030204" pitchFamily="18" charset="0"/>
            </a:rPr>
            <a:t>ono</a:t>
          </a:r>
          <a:r>
            <a:rPr lang="pl" sz="2800" kern="1200" dirty="0">
              <a:latin typeface="Cambria" panose="02040503050406030204" pitchFamily="18" charset="0"/>
              <a:ea typeface="Cambria" panose="02040503050406030204" pitchFamily="18" charset="0"/>
            </a:rPr>
            <a:t> gotówką.</a:t>
          </a:r>
        </a:p>
      </dsp:txBody>
      <dsp:txXfrm>
        <a:off x="6015846" y="0"/>
        <a:ext cx="5008717" cy="1283041"/>
      </dsp:txXfrm>
    </dsp:sp>
    <dsp:sp modelId="{440E9361-37D2-4157-AF38-7B49AD23708B}">
      <dsp:nvSpPr>
        <dsp:cNvPr id="0" name=""/>
        <dsp:cNvSpPr/>
      </dsp:nvSpPr>
      <dsp:spPr>
        <a:xfrm>
          <a:off x="8520205" y="1356357"/>
          <a:ext cx="0" cy="293266"/>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547" y="1283041"/>
          <a:ext cx="73316" cy="73316"/>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rzadko pracują w rolnictwie. </a:t>
          </a:r>
          <a:endParaRPr lang="pl" sz="2800" kern="1200" dirty="0">
            <a:latin typeface="Cambria" panose="02040503050406030204" pitchFamily="18" charset="0"/>
            <a:ea typeface="Cambria" panose="02040503050406030204" pitchFamily="18" charset="0"/>
          </a:endParaRP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PRACOW</a:t>
          </a:r>
          <a:r>
            <a:rPr lang="pl" sz="3200" b="1" kern="1200" dirty="0">
              <a:solidFill>
                <a:srgbClr val="7030A0"/>
              </a:solidFill>
              <a:latin typeface="Cambria" panose="02040503050406030204" pitchFamily="18" charset="0"/>
              <a:ea typeface="Cambria" panose="02040503050406030204" pitchFamily="18" charset="0"/>
            </a:rPr>
            <a:t>AĆ</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 pracow</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często na polu, </a:t>
          </a:r>
          <a:br>
            <a:rPr lang="pl" sz="2800" kern="1200" dirty="0">
              <a:latin typeface="Cambria" panose="02040503050406030204" pitchFamily="18" charset="0"/>
              <a:ea typeface="Cambria" panose="02040503050406030204" pitchFamily="18" charset="0"/>
            </a:rPr>
          </a:br>
          <a:r>
            <a:rPr lang="pl" sz="2800" kern="1200" dirty="0">
              <a:latin typeface="Cambria" panose="02040503050406030204" pitchFamily="18" charset="0"/>
              <a:ea typeface="Cambria" panose="02040503050406030204" pitchFamily="18" charset="0"/>
            </a:rPr>
            <a:t>by wyżywić rodzinę. </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myją się codziennie, ponieważ mają </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w domu bieżącą wodę i łazienkę.</a:t>
          </a:r>
          <a:endParaRPr lang="pl" sz="2800" kern="1200" dirty="0">
            <a:latin typeface="Cambria" panose="02040503050406030204" pitchFamily="18" charset="0"/>
            <a:ea typeface="Cambria" panose="02040503050406030204" pitchFamily="18" charset="0"/>
          </a:endParaRP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b="1" kern="1200" dirty="0">
              <a:solidFill>
                <a:srgbClr val="7030A0"/>
              </a:solidFill>
              <a:latin typeface="Cambria" panose="02040503050406030204" pitchFamily="18" charset="0"/>
              <a:ea typeface="Cambria" panose="02040503050406030204" pitchFamily="18" charset="0"/>
            </a:rPr>
            <a:t>MYĆ</a:t>
          </a:r>
          <a:r>
            <a:rPr lang="pl" sz="3200" kern="1200" dirty="0">
              <a:latin typeface="Cambria" panose="02040503050406030204" pitchFamily="18" charset="0"/>
              <a:ea typeface="Cambria" panose="02040503050406030204" pitchFamily="18" charset="0"/>
            </a:rPr>
            <a:t> SIĘ</a:t>
          </a:r>
          <a:br>
            <a:rPr lang="pl" sz="3200" kern="1200" dirty="0">
              <a:latin typeface="Cambria" panose="02040503050406030204" pitchFamily="18" charset="0"/>
              <a:ea typeface="Cambria" panose="02040503050406030204" pitchFamily="18" charset="0"/>
            </a:rPr>
          </a:br>
          <a:r>
            <a:rPr lang="pl" sz="3200" kern="1200" dirty="0">
              <a:latin typeface="Cambria" panose="02040503050406030204" pitchFamily="18" charset="0"/>
              <a:ea typeface="Cambria" panose="02040503050406030204" pitchFamily="18" charset="0"/>
            </a:rPr>
            <a:t>MI</a:t>
          </a:r>
          <a:r>
            <a:rPr lang="pl" sz="3200" b="1" kern="1200" dirty="0">
              <a:solidFill>
                <a:srgbClr val="7030A0"/>
              </a:solidFill>
              <a:latin typeface="Cambria" panose="02040503050406030204" pitchFamily="18" charset="0"/>
              <a:ea typeface="Cambria" panose="02040503050406030204" pitchFamily="18" charset="0"/>
            </a:rPr>
            <a:t>EĆ</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 nie my</a:t>
          </a:r>
          <a:r>
            <a:rPr lang="pl" sz="2800" b="1" kern="1200" dirty="0">
              <a:solidFill>
                <a:srgbClr val="7030A0"/>
              </a:solidFill>
              <a:latin typeface="Cambria" panose="02040503050406030204" pitchFamily="18" charset="0"/>
              <a:ea typeface="Cambria" panose="02040503050406030204" pitchFamily="18" charset="0"/>
            </a:rPr>
            <a:t>to</a:t>
          </a:r>
          <a:r>
            <a:rPr lang="pl" sz="2800" kern="1200" dirty="0">
              <a:latin typeface="Cambria" panose="02040503050406030204" pitchFamily="18" charset="0"/>
              <a:ea typeface="Cambria" panose="02040503050406030204" pitchFamily="18" charset="0"/>
            </a:rPr>
            <a:t> się tak często, ponieważ nie mi</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w domu bieżącej wody ani łazienki.</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potrafią </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wyleczyć wiele chorób.</a:t>
          </a:r>
          <a:endParaRPr lang="pl" sz="2800" kern="1200" dirty="0">
            <a:latin typeface="Cambria" panose="02040503050406030204" pitchFamily="18" charset="0"/>
            <a:ea typeface="Cambria" panose="02040503050406030204" pitchFamily="18" charset="0"/>
          </a:endParaRP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POTRAF</a:t>
          </a:r>
          <a:r>
            <a:rPr lang="pl" sz="3200" b="1" kern="1200" dirty="0">
              <a:solidFill>
                <a:srgbClr val="7030A0"/>
              </a:solidFill>
              <a:latin typeface="Cambria" panose="02040503050406030204" pitchFamily="18" charset="0"/>
              <a:ea typeface="Cambria" panose="02040503050406030204" pitchFamily="18" charset="0"/>
            </a:rPr>
            <a:t>IĆ</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 nie potrafi</a:t>
          </a:r>
          <a:r>
            <a:rPr lang="pl" sz="2800" b="1" kern="1200" dirty="0">
              <a:solidFill>
                <a:srgbClr val="7030A0"/>
              </a:solidFill>
              <a:latin typeface="Cambria" panose="02040503050406030204" pitchFamily="18" charset="0"/>
              <a:ea typeface="Cambria" panose="02040503050406030204" pitchFamily="18" charset="0"/>
            </a:rPr>
            <a:t>ono</a:t>
          </a:r>
          <a:r>
            <a:rPr lang="pl" sz="2800" kern="1200" dirty="0">
              <a:latin typeface="Cambria" panose="02040503050406030204" pitchFamily="18" charset="0"/>
              <a:ea typeface="Cambria" panose="02040503050406030204" pitchFamily="18" charset="0"/>
            </a:rPr>
            <a:t> wyleczyć </a:t>
          </a:r>
          <a:br>
            <a:rPr lang="pl" sz="2800" kern="1200" dirty="0">
              <a:latin typeface="Cambria" panose="02040503050406030204" pitchFamily="18" charset="0"/>
              <a:ea typeface="Cambria" panose="02040503050406030204" pitchFamily="18" charset="0"/>
            </a:rPr>
          </a:br>
          <a:r>
            <a:rPr lang="pl" sz="2800" kern="1200" dirty="0">
              <a:latin typeface="Cambria" panose="02040503050406030204" pitchFamily="18" charset="0"/>
              <a:ea typeface="Cambria" panose="02040503050406030204" pitchFamily="18" charset="0"/>
            </a:rPr>
            <a:t>wielu chorób.</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OBECNIE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PL" sz="2800" kern="1200" dirty="0">
              <a:latin typeface="Cambria" panose="02040503050406030204" pitchFamily="18" charset="0"/>
              <a:ea typeface="Cambria" panose="02040503050406030204" pitchFamily="18" charset="0"/>
            </a:rPr>
            <a:t>Współcześni ludzie używają wielu sztucznych, </a:t>
          </a:r>
          <a:br>
            <a:rPr lang="pl-PL" sz="2800" kern="1200" dirty="0">
              <a:latin typeface="Cambria" panose="02040503050406030204" pitchFamily="18" charset="0"/>
              <a:ea typeface="Cambria" panose="02040503050406030204" pitchFamily="18" charset="0"/>
            </a:rPr>
          </a:br>
          <a:r>
            <a:rPr lang="pl-PL" sz="2800" kern="1200" dirty="0">
              <a:latin typeface="Cambria" panose="02040503050406030204" pitchFamily="18" charset="0"/>
              <a:ea typeface="Cambria" panose="02040503050406030204" pitchFamily="18" charset="0"/>
            </a:rPr>
            <a:t>syntetycznych materiałów.</a:t>
          </a:r>
          <a:endParaRPr lang="pl" sz="2800" kern="1200" dirty="0">
            <a:latin typeface="Cambria" panose="02040503050406030204" pitchFamily="18" charset="0"/>
            <a:ea typeface="Cambria" panose="02040503050406030204" pitchFamily="18" charset="0"/>
          </a:endParaRP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CZASOWNIK</a:t>
          </a:r>
          <a:endParaRPr lang="pl" sz="1400" b="1" kern="1200" dirty="0">
            <a:latin typeface="Cambria" panose="02040503050406030204" pitchFamily="18" charset="0"/>
            <a:ea typeface="Cambria" panose="02040503050406030204" pitchFamily="18" charset="0"/>
          </a:endParaRP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0" numCol="1" spcCol="1270" rtlCol="0" anchor="t" anchorCtr="1">
          <a:noAutofit/>
        </a:bodyPr>
        <a:lstStyle/>
        <a:p>
          <a:pPr marL="0" lvl="0" indent="0" algn="ctr" defTabSz="1422400" rtl="0">
            <a:lnSpc>
              <a:spcPct val="90000"/>
            </a:lnSpc>
            <a:spcBef>
              <a:spcPct val="0"/>
            </a:spcBef>
            <a:spcAft>
              <a:spcPct val="35000"/>
            </a:spcAft>
            <a:buNone/>
          </a:pPr>
          <a:r>
            <a:rPr lang="pl" sz="3200" kern="1200" dirty="0">
              <a:latin typeface="Cambria" panose="02040503050406030204" pitchFamily="18" charset="0"/>
              <a:ea typeface="Cambria" panose="02040503050406030204" pitchFamily="18" charset="0"/>
            </a:rPr>
            <a:t>UŻYW</a:t>
          </a:r>
          <a:r>
            <a:rPr lang="pl" sz="3200" b="1" kern="1200" dirty="0">
              <a:solidFill>
                <a:srgbClr val="7030A0"/>
              </a:solidFill>
              <a:latin typeface="Cambria" panose="02040503050406030204" pitchFamily="18" charset="0"/>
              <a:ea typeface="Cambria" panose="02040503050406030204" pitchFamily="18" charset="0"/>
            </a:rPr>
            <a:t>AĆ</a:t>
          </a:r>
          <a:r>
            <a:rPr lang="pl" sz="3200" kern="1200" dirty="0">
              <a:latin typeface="Cambria" panose="02040503050406030204" pitchFamily="18" charset="0"/>
              <a:ea typeface="Cambria" panose="02040503050406030204" pitchFamily="18" charset="0"/>
            </a:rPr>
            <a:t> </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rtlCol="0" anchor="ctr" anchorCtr="1">
          <a:noAutofit/>
        </a:bodyPr>
        <a:lstStyle/>
        <a:p>
          <a:pPr marL="0" lvl="0" indent="0" algn="ctr" defTabSz="711200" rtl="0">
            <a:lnSpc>
              <a:spcPct val="90000"/>
            </a:lnSpc>
            <a:spcBef>
              <a:spcPct val="0"/>
            </a:spcBef>
            <a:spcAft>
              <a:spcPct val="35000"/>
            </a:spcAft>
            <a:buNone/>
          </a:pPr>
          <a:r>
            <a:rPr lang="pl" sz="1600" b="1" kern="1200" dirty="0">
              <a:latin typeface="Cambria" panose="02040503050406030204" pitchFamily="18" charset="0"/>
              <a:ea typeface="Cambria" panose="02040503050406030204" pitchFamily="18" charset="0"/>
            </a:rPr>
            <a:t>W PRZESZŁOŚCI ...</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213360" numCol="1" spcCol="1270" rtlCol="0" anchor="b" anchorCtr="1">
          <a:noAutofit/>
        </a:bodyPr>
        <a:lstStyle/>
        <a:p>
          <a:pPr marL="0" lvl="0" indent="0" algn="ctr" defTabSz="1244600" rtl="0">
            <a:lnSpc>
              <a:spcPct val="90000"/>
            </a:lnSpc>
            <a:spcBef>
              <a:spcPct val="0"/>
            </a:spcBef>
            <a:spcAft>
              <a:spcPct val="35000"/>
            </a:spcAft>
            <a:buNone/>
          </a:pPr>
          <a:r>
            <a:rPr lang="pl" sz="2800" kern="1200" dirty="0">
              <a:latin typeface="Cambria" panose="02040503050406030204" pitchFamily="18" charset="0"/>
              <a:ea typeface="Cambria" panose="02040503050406030204" pitchFamily="18" charset="0"/>
            </a:rPr>
            <a:t>używ</a:t>
          </a:r>
          <a:r>
            <a:rPr lang="pl" sz="2800" b="1" kern="1200" dirty="0">
              <a:solidFill>
                <a:srgbClr val="7030A0"/>
              </a:solidFill>
              <a:latin typeface="Cambria" panose="02040503050406030204" pitchFamily="18" charset="0"/>
              <a:ea typeface="Cambria" panose="02040503050406030204" pitchFamily="18" charset="0"/>
            </a:rPr>
            <a:t>ano</a:t>
          </a:r>
          <a:r>
            <a:rPr lang="pl" sz="2800" kern="1200" dirty="0">
              <a:latin typeface="Cambria" panose="02040503050406030204" pitchFamily="18" charset="0"/>
              <a:ea typeface="Cambria" panose="02040503050406030204" pitchFamily="18" charset="0"/>
            </a:rPr>
            <a:t> tylko </a:t>
          </a:r>
          <a:br>
            <a:rPr lang="pl" sz="2800" kern="1200" dirty="0">
              <a:latin typeface="Cambria" panose="02040503050406030204" pitchFamily="18" charset="0"/>
              <a:ea typeface="Cambria" panose="02040503050406030204" pitchFamily="18" charset="0"/>
            </a:rPr>
          </a:br>
          <a:r>
            <a:rPr lang="pl" sz="2800" kern="1200" dirty="0">
              <a:latin typeface="Cambria" panose="02040503050406030204" pitchFamily="18" charset="0"/>
              <a:ea typeface="Cambria" panose="02040503050406030204" pitchFamily="18" charset="0"/>
            </a:rPr>
            <a:t>naturalnych materiałów.</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72E5B34-D78F-40C5-A191-443DEC7CC0C7}" type="datetime1">
              <a:rPr lang="pl-PL" smtClean="0"/>
              <a:t>14.11.2020</a:t>
            </a:fld>
            <a:endParaRPr lang="en-US"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120961E-1806-4E03-9853-F373B86BBEE2}" type="datetime1">
              <a:rPr lang="pl-PL" smtClean="0"/>
              <a:t>14.11.2020</a:t>
            </a:fld>
            <a:endParaRPr lang="en-US"/>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
              <a:t>Kliknij, aby edytować style wzorca tekstu</a:t>
            </a:r>
            <a:endParaRPr lang="en-US"/>
          </a:p>
          <a:p>
            <a:pPr lvl="1" rtl="0"/>
            <a:r>
              <a:rPr lang="pl"/>
              <a:t>Drugi poziom</a:t>
            </a:r>
          </a:p>
          <a:p>
            <a:pPr lvl="2" rtl="0"/>
            <a:r>
              <a:rPr lang="pl"/>
              <a:t>Trzeci poziom</a:t>
            </a:r>
          </a:p>
          <a:p>
            <a:pPr lvl="3" rtl="0"/>
            <a:r>
              <a:rPr lang="pl"/>
              <a:t>Czwarty poziom</a:t>
            </a:r>
          </a:p>
          <a:p>
            <a:pPr lvl="4" rtl="0"/>
            <a:r>
              <a:rPr lang="pl"/>
              <a:t>Piąty poziom</a:t>
            </a:r>
            <a:endParaRPr lang="en-US"/>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Prostokąt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pl-PL"/>
              <a:t>Kliknij, aby edytować styl</a:t>
            </a:r>
            <a:endParaRPr lang="en-US" dirty="0"/>
          </a:p>
        </p:txBody>
      </p:sp>
      <p:sp>
        <p:nvSpPr>
          <p:cNvPr id="3" name="Podtytuł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l-PL"/>
              <a:t>Kliknij, aby edytować styl wzorca podtytułu</a:t>
            </a:r>
            <a:endParaRPr lang="en-US" dirty="0"/>
          </a:p>
        </p:txBody>
      </p:sp>
      <p:sp>
        <p:nvSpPr>
          <p:cNvPr id="8" name="Data — symbol zastępczy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233712FC-32E5-4F77-82DE-49235C9DC134}" type="datetime1">
              <a:rPr lang="pl-PL" smtClean="0"/>
              <a:t>14.11.2020</a:t>
            </a:fld>
            <a:endParaRPr lang="en-US" dirty="0"/>
          </a:p>
        </p:txBody>
      </p:sp>
      <p:sp>
        <p:nvSpPr>
          <p:cNvPr id="9" name="Stopka — symbol zastępczy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10" name="Numer slajdu — symbol zastępczy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9" name="Tytuł 1"/>
          <p:cNvSpPr>
            <a:spLocks noGrp="1"/>
          </p:cNvSpPr>
          <p:nvPr>
            <p:ph type="title"/>
          </p:nvPr>
        </p:nvSpPr>
        <p:spPr>
          <a:xfrm>
            <a:off x="581192" y="702156"/>
            <a:ext cx="11029616" cy="1013800"/>
          </a:xfrm>
        </p:spPr>
        <p:txBody>
          <a:bodyPr rtlCol="0"/>
          <a:lstStyle/>
          <a:p>
            <a:pPr rtl="0"/>
            <a:r>
              <a:rPr lang="pl-PL"/>
              <a:t>Kliknij, aby edytować styl</a:t>
            </a:r>
            <a:endParaRPr lang="en-US" dirty="0"/>
          </a:p>
        </p:txBody>
      </p:sp>
      <p:sp>
        <p:nvSpPr>
          <p:cNvPr id="3" name="Tekst pionowy — symbol zastępczy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Data — symbol zastępczy 3"/>
          <p:cNvSpPr>
            <a:spLocks noGrp="1"/>
          </p:cNvSpPr>
          <p:nvPr>
            <p:ph type="dt" sz="half" idx="10"/>
          </p:nvPr>
        </p:nvSpPr>
        <p:spPr/>
        <p:txBody>
          <a:bodyPr rtlCol="0"/>
          <a:lstStyle/>
          <a:p>
            <a:pPr rtl="0"/>
            <a:fld id="{32E05CA1-70DE-45B1-A98B-A7C86D8CF1AD}" type="datetime1">
              <a:rPr lang="pl-PL" smtClean="0"/>
              <a:t>14.11.2020</a:t>
            </a:fld>
            <a:endParaRPr lang="en-US" dirty="0"/>
          </a:p>
        </p:txBody>
      </p:sp>
      <p:sp>
        <p:nvSpPr>
          <p:cNvPr id="5" name="Stopka — symbol zastępczy 4"/>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6" name="Numer slajdu — symbol zastępczy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Prostokąt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ytuł pionowy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pl-PL"/>
              <a:t>Kliknij, aby edytować styl</a:t>
            </a:r>
            <a:endParaRPr lang="en-US" dirty="0"/>
          </a:p>
        </p:txBody>
      </p:sp>
      <p:sp>
        <p:nvSpPr>
          <p:cNvPr id="3" name="Tekst pionowy — symbol zastępczy 2"/>
          <p:cNvSpPr>
            <a:spLocks noGrp="1"/>
          </p:cNvSpPr>
          <p:nvPr>
            <p:ph type="body" orient="vert" idx="1"/>
          </p:nvPr>
        </p:nvSpPr>
        <p:spPr>
          <a:xfrm>
            <a:off x="774923" y="863600"/>
            <a:ext cx="7161625" cy="4807326"/>
          </a:xfrm>
        </p:spPr>
        <p:txBody>
          <a:bodyPr vert="eaVert" rtlCol="0" anchor="t"/>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8" name="Prostokąt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Prostokąt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Prostokąt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a — symbol zastępczy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5BD5EE96-6712-4B1C-82FC-DFBE9E386FE7}" type="datetime1">
              <a:rPr lang="pl-PL" smtClean="0"/>
              <a:t>14.11.2020</a:t>
            </a:fld>
            <a:endParaRPr lang="en-US" dirty="0"/>
          </a:p>
        </p:txBody>
      </p:sp>
      <p:sp>
        <p:nvSpPr>
          <p:cNvPr id="12" name="Stopka — symbol zastępczy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13" name="Numer slajdu — symbol zastępczy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81192" y="702156"/>
            <a:ext cx="11029616" cy="1188720"/>
          </a:xfrm>
        </p:spPr>
        <p:txBody>
          <a:bodyPr rtlCol="0"/>
          <a:lstStyle/>
          <a:p>
            <a:pPr rtl="0"/>
            <a:r>
              <a:rPr lang="pl-PL"/>
              <a:t>Kliknij, aby edytować styl</a:t>
            </a:r>
            <a:endParaRPr lang="en-US" dirty="0"/>
          </a:p>
        </p:txBody>
      </p:sp>
      <p:sp>
        <p:nvSpPr>
          <p:cNvPr id="3" name="Zawartość — symbol zastępczy 2"/>
          <p:cNvSpPr>
            <a:spLocks noGrp="1"/>
          </p:cNvSpPr>
          <p:nvPr>
            <p:ph idx="1"/>
          </p:nvPr>
        </p:nvSpPr>
        <p:spPr>
          <a:xfrm>
            <a:off x="581192" y="2340864"/>
            <a:ext cx="11029615" cy="3634486"/>
          </a:xfrm>
        </p:spPr>
        <p:txBody>
          <a:bodyPr rtlCol="0"/>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8" name="Data — symbol zastępczy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2676C3BE-F184-4266-8AD4-EDEE42818695}" type="datetime1">
              <a:rPr lang="pl-PL" smtClean="0"/>
              <a:t>14.11.2020</a:t>
            </a:fld>
            <a:endParaRPr lang="en-US" dirty="0"/>
          </a:p>
        </p:txBody>
      </p:sp>
      <p:sp>
        <p:nvSpPr>
          <p:cNvPr id="9" name="Stopka — symbol zastępczy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10" name="Numer slajdu — symbol zastępczy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Prostokąt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pl-PL"/>
              <a:t>Kliknij, aby edytować styl</a:t>
            </a:r>
            <a:endParaRPr lang="en-US" dirty="0"/>
          </a:p>
        </p:txBody>
      </p:sp>
      <p:sp>
        <p:nvSpPr>
          <p:cNvPr id="3" name="Tekst — symbol zastępczy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a:t>Kliknij, aby edytować style wzorca tekstu</a:t>
            </a:r>
          </a:p>
        </p:txBody>
      </p:sp>
      <p:sp>
        <p:nvSpPr>
          <p:cNvPr id="7" name="Data — symbol zastępczy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5B54C649-B4C6-4092-8E03-5A9F91EFB7D7}" type="datetime1">
              <a:rPr lang="pl-PL" smtClean="0"/>
              <a:t>14.11.2020</a:t>
            </a:fld>
            <a:endParaRPr lang="en-US" dirty="0"/>
          </a:p>
        </p:txBody>
      </p:sp>
      <p:sp>
        <p:nvSpPr>
          <p:cNvPr id="9" name="Stopka — symbol zastępczy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10" name="Numer slajdu — symbol zastępczy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81193" y="729658"/>
            <a:ext cx="11029616" cy="988332"/>
          </a:xfrm>
        </p:spPr>
        <p:txBody>
          <a:bodyPr rtlCol="0"/>
          <a:lstStyle/>
          <a:p>
            <a:pPr rtl="0"/>
            <a:r>
              <a:rPr lang="pl-PL"/>
              <a:t>Kliknij, aby edytować styl</a:t>
            </a:r>
            <a:endParaRPr lang="en-US" dirty="0"/>
          </a:p>
        </p:txBody>
      </p:sp>
      <p:sp>
        <p:nvSpPr>
          <p:cNvPr id="3" name="Zawartość — symbol zastępczy 2"/>
          <p:cNvSpPr>
            <a:spLocks noGrp="1"/>
          </p:cNvSpPr>
          <p:nvPr>
            <p:ph sz="half" idx="1"/>
          </p:nvPr>
        </p:nvSpPr>
        <p:spPr>
          <a:xfrm>
            <a:off x="581193" y="2228003"/>
            <a:ext cx="5194767" cy="3633047"/>
          </a:xfrm>
        </p:spPr>
        <p:txBody>
          <a:bodyPr rtlCol="0">
            <a:normAutofit/>
          </a:body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Zawartość — symbol zastępczy 3"/>
          <p:cNvSpPr>
            <a:spLocks noGrp="1"/>
          </p:cNvSpPr>
          <p:nvPr>
            <p:ph sz="half" idx="2"/>
          </p:nvPr>
        </p:nvSpPr>
        <p:spPr>
          <a:xfrm>
            <a:off x="6416039" y="2228003"/>
            <a:ext cx="5194769" cy="3633047"/>
          </a:xfrm>
        </p:spPr>
        <p:txBody>
          <a:bodyPr rtlCol="0">
            <a:normAutofit/>
          </a:body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5" name="Data — symbol zastępczy 4"/>
          <p:cNvSpPr>
            <a:spLocks noGrp="1"/>
          </p:cNvSpPr>
          <p:nvPr>
            <p:ph type="dt" sz="half" idx="10"/>
          </p:nvPr>
        </p:nvSpPr>
        <p:spPr/>
        <p:txBody>
          <a:bodyPr rtlCol="0"/>
          <a:lstStyle/>
          <a:p>
            <a:pPr rtl="0"/>
            <a:fld id="{05F96714-5B30-4268-9BE5-FBAB21A82DAD}" type="datetime1">
              <a:rPr lang="pl-PL" smtClean="0"/>
              <a:t>14.11.2020</a:t>
            </a:fld>
            <a:endParaRPr lang="en-US" dirty="0"/>
          </a:p>
        </p:txBody>
      </p:sp>
      <p:sp>
        <p:nvSpPr>
          <p:cNvPr id="6" name="Stopka — symbol zastępczy 5"/>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7" name="Numer slajdu — symbol zastępczy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12" name="Tytuł 1"/>
          <p:cNvSpPr>
            <a:spLocks noGrp="1"/>
          </p:cNvSpPr>
          <p:nvPr>
            <p:ph type="title"/>
          </p:nvPr>
        </p:nvSpPr>
        <p:spPr>
          <a:xfrm>
            <a:off x="581193" y="729658"/>
            <a:ext cx="11029616" cy="988332"/>
          </a:xfrm>
        </p:spPr>
        <p:txBody>
          <a:bodyPr rtlCol="0"/>
          <a:lstStyle/>
          <a:p>
            <a:pPr rtl="0"/>
            <a:r>
              <a:rPr lang="pl-PL"/>
              <a:t>Kliknij, aby edytować styl</a:t>
            </a:r>
            <a:endParaRPr lang="en-US" dirty="0"/>
          </a:p>
        </p:txBody>
      </p:sp>
      <p:sp>
        <p:nvSpPr>
          <p:cNvPr id="3" name="Tekst — symbol zastępczy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a:t>Kliknij, aby edytować style wzorca tekstu</a:t>
            </a:r>
          </a:p>
        </p:txBody>
      </p:sp>
      <p:sp>
        <p:nvSpPr>
          <p:cNvPr id="4" name="Zawartość — symbol zastępczy 3"/>
          <p:cNvSpPr>
            <a:spLocks noGrp="1"/>
          </p:cNvSpPr>
          <p:nvPr>
            <p:ph sz="half" idx="2"/>
          </p:nvPr>
        </p:nvSpPr>
        <p:spPr>
          <a:xfrm>
            <a:off x="581194" y="2926052"/>
            <a:ext cx="5194766" cy="2934999"/>
          </a:xfrm>
        </p:spPr>
        <p:txBody>
          <a:bodyPr rtlCol="0" anchor="t">
            <a:normAutofit/>
          </a:body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5" name="Tekst — symbol zastępczy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pl-PL"/>
              <a:t>Kliknij, aby edytować style wzorca tekstu</a:t>
            </a:r>
          </a:p>
        </p:txBody>
      </p:sp>
      <p:sp>
        <p:nvSpPr>
          <p:cNvPr id="6" name="Zawartość — symbol zastępczy 5"/>
          <p:cNvSpPr>
            <a:spLocks noGrp="1"/>
          </p:cNvSpPr>
          <p:nvPr>
            <p:ph sz="quarter" idx="4"/>
          </p:nvPr>
        </p:nvSpPr>
        <p:spPr>
          <a:xfrm>
            <a:off x="6416037" y="2926052"/>
            <a:ext cx="5194771" cy="2934999"/>
          </a:xfrm>
        </p:spPr>
        <p:txBody>
          <a:bodyPr rtlCol="0" anchor="t">
            <a:normAutofit/>
          </a:body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7" name="Data — symbol zastępczy 6"/>
          <p:cNvSpPr>
            <a:spLocks noGrp="1"/>
          </p:cNvSpPr>
          <p:nvPr>
            <p:ph type="dt" sz="half" idx="10"/>
          </p:nvPr>
        </p:nvSpPr>
        <p:spPr/>
        <p:txBody>
          <a:bodyPr rtlCol="0"/>
          <a:lstStyle/>
          <a:p>
            <a:pPr rtl="0"/>
            <a:fld id="{193F87AC-92AC-45B8-AA96-526DD7BF9EDA}" type="datetime1">
              <a:rPr lang="pl-PL" smtClean="0"/>
              <a:t>14.11.2020</a:t>
            </a:fld>
            <a:endParaRPr lang="en-US" dirty="0"/>
          </a:p>
        </p:txBody>
      </p:sp>
      <p:sp>
        <p:nvSpPr>
          <p:cNvPr id="8" name="Stopka — symbol zastępczy 7"/>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9" name="Numer slajdu — symbol zastępczy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8" name="Tytuł 1"/>
          <p:cNvSpPr>
            <a:spLocks noGrp="1"/>
          </p:cNvSpPr>
          <p:nvPr>
            <p:ph type="title"/>
          </p:nvPr>
        </p:nvSpPr>
        <p:spPr>
          <a:xfrm>
            <a:off x="575894" y="729658"/>
            <a:ext cx="11029616" cy="988332"/>
          </a:xfrm>
        </p:spPr>
        <p:txBody>
          <a:bodyPr rtlCol="0"/>
          <a:lstStyle/>
          <a:p>
            <a:pPr rtl="0"/>
            <a:r>
              <a:rPr lang="pl-PL"/>
              <a:t>Kliknij, aby edytować styl</a:t>
            </a:r>
            <a:endParaRPr lang="en-US" dirty="0"/>
          </a:p>
        </p:txBody>
      </p:sp>
      <p:sp>
        <p:nvSpPr>
          <p:cNvPr id="3" name="Data — symbol zastępczy 2"/>
          <p:cNvSpPr>
            <a:spLocks noGrp="1"/>
          </p:cNvSpPr>
          <p:nvPr>
            <p:ph type="dt" sz="half" idx="10"/>
          </p:nvPr>
        </p:nvSpPr>
        <p:spPr/>
        <p:txBody>
          <a:bodyPr rtlCol="0"/>
          <a:lstStyle/>
          <a:p>
            <a:pPr rtl="0"/>
            <a:fld id="{385019B9-1791-4287-B395-C66B8B24CEBA}" type="datetime1">
              <a:rPr lang="pl-PL" smtClean="0"/>
              <a:t>14.11.2020</a:t>
            </a:fld>
            <a:endParaRPr lang="en-US" dirty="0"/>
          </a:p>
        </p:txBody>
      </p:sp>
      <p:sp>
        <p:nvSpPr>
          <p:cNvPr id="4" name="Stopka — symbol zastępczy 3"/>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5" name="Numer slajdu — symbol zastępczy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3174F9E3-2138-4F99-87F3-35D2B9A4B91D}" type="datetime1">
              <a:rPr lang="pl-PL" smtClean="0"/>
              <a:t>14.11.2020</a:t>
            </a:fld>
            <a:endParaRPr lang="en-US" dirty="0"/>
          </a:p>
        </p:txBody>
      </p:sp>
      <p:sp>
        <p:nvSpPr>
          <p:cNvPr id="3" name="Stopka — symbol zastępczy 2"/>
          <p:cNvSpPr>
            <a:spLocks noGrp="1"/>
          </p:cNvSpPr>
          <p:nvPr>
            <p:ph type="ftr" sz="quarter" idx="11"/>
          </p:nvPr>
        </p:nvSpPr>
        <p:spPr/>
        <p:txBody>
          <a:bodyPr rtlCol="0"/>
          <a:lstStyle/>
          <a:p>
            <a:pPr rtl="0"/>
            <a:r>
              <a:rPr lang="pl-PL"/>
              <a:t>Izabela Kugiel-Abuhasna, Łowcy słów. Podręcznik popularnonaukowy dla cudzoziemców na poziomie B1, www.stydiologia.edu.pl/lowcy</a:t>
            </a:r>
            <a:endParaRPr lang="en-US" dirty="0"/>
          </a:p>
        </p:txBody>
      </p:sp>
      <p:sp>
        <p:nvSpPr>
          <p:cNvPr id="4" name="Numer slajdu — symbol zastępczy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Prostokąt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ytuł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pl-PL"/>
              <a:t>Kliknij, aby edytować styl</a:t>
            </a:r>
            <a:endParaRPr lang="en-US" dirty="0"/>
          </a:p>
        </p:txBody>
      </p:sp>
      <p:sp>
        <p:nvSpPr>
          <p:cNvPr id="3" name="Zawartość — symbol zastępczy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Tekst — symbol zastępczy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a:t>Kliknij, aby edytować style wzorca tekstu</a:t>
            </a:r>
          </a:p>
        </p:txBody>
      </p:sp>
      <p:sp>
        <p:nvSpPr>
          <p:cNvPr id="8" name="Data — symbol zastępczy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7A20CCBE-76D1-4A15-A163-69A8165CE9F8}" type="datetime1">
              <a:rPr lang="pl-PL" smtClean="0"/>
              <a:t>14.11.2020</a:t>
            </a:fld>
            <a:endParaRPr lang="en-US" dirty="0"/>
          </a:p>
        </p:txBody>
      </p:sp>
      <p:sp>
        <p:nvSpPr>
          <p:cNvPr id="10" name="Stopka — symbol zastępczy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r>
              <a:rPr lang="pl-PL"/>
              <a:t>Izabela Kugiel-Abuhasna, Łowcy słów. Podręcznik popularnonaukowy dla cudzoziemców na poziomie B1, www.stydiologia.edu.pl/lowcy</a:t>
            </a:r>
            <a:endParaRPr lang="en-US" dirty="0"/>
          </a:p>
        </p:txBody>
      </p:sp>
      <p:sp>
        <p:nvSpPr>
          <p:cNvPr id="11" name="Numer slajdu — symbol zastępczy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pl-PL"/>
              <a:t>Kliknij, aby edytować styl</a:t>
            </a:r>
            <a:endParaRPr lang="en-US" dirty="0"/>
          </a:p>
        </p:txBody>
      </p:sp>
      <p:sp>
        <p:nvSpPr>
          <p:cNvPr id="3" name="Obraz — symbol zastępczy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l-PL"/>
              <a:t>Kliknij ikonę, aby dodać obraz</a:t>
            </a:r>
            <a:endParaRPr lang="en-US" dirty="0"/>
          </a:p>
        </p:txBody>
      </p:sp>
      <p:sp>
        <p:nvSpPr>
          <p:cNvPr id="4" name="Tekst — symbol zastępczy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a:t>Kliknij, aby edytować style wzorca tekstu</a:t>
            </a:r>
          </a:p>
        </p:txBody>
      </p:sp>
      <p:sp>
        <p:nvSpPr>
          <p:cNvPr id="5" name="Data — symbol zastępczy 4"/>
          <p:cNvSpPr>
            <a:spLocks noGrp="1"/>
          </p:cNvSpPr>
          <p:nvPr>
            <p:ph type="dt" sz="half" idx="10"/>
          </p:nvPr>
        </p:nvSpPr>
        <p:spPr/>
        <p:txBody>
          <a:bodyPr rtlCol="0"/>
          <a:lstStyle/>
          <a:p>
            <a:pPr rtl="0"/>
            <a:fld id="{273A6829-3EF5-4319-978F-F7F0B21800F3}" type="datetime1">
              <a:rPr lang="pl-PL" smtClean="0"/>
              <a:t>14.11.2020</a:t>
            </a:fld>
            <a:endParaRPr lang="en-US" dirty="0"/>
          </a:p>
        </p:txBody>
      </p:sp>
      <p:sp>
        <p:nvSpPr>
          <p:cNvPr id="6" name="Stopka — symbol zastępczy 5"/>
          <p:cNvSpPr>
            <a:spLocks noGrp="1"/>
          </p:cNvSpPr>
          <p:nvPr>
            <p:ph type="ftr" sz="quarter" idx="11"/>
          </p:nvPr>
        </p:nvSpPr>
        <p:spPr/>
        <p:txBody>
          <a:bodyPr rtlCol="0"/>
          <a:lstStyle/>
          <a:p>
            <a:pPr algn="l" rtl="0"/>
            <a:r>
              <a:rPr lang="pl-PL"/>
              <a:t>Izabela Kugiel-Abuhasna, Łowcy słów. Podręcznik popularnonaukowy dla cudzoziemców na poziomie B1, www.stydiologia.edu.pl/lowcy</a:t>
            </a:r>
            <a:endParaRPr lang="en-US" dirty="0"/>
          </a:p>
        </p:txBody>
      </p:sp>
      <p:sp>
        <p:nvSpPr>
          <p:cNvPr id="7" name="Numer slajdu — symbol zastępczy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pl"/>
              <a:t>Kliknij, aby edytować styl wzorca tytułu</a:t>
            </a:r>
            <a:endParaRPr lang="en-US" dirty="0"/>
          </a:p>
        </p:txBody>
      </p:sp>
      <p:sp>
        <p:nvSpPr>
          <p:cNvPr id="3" name="Tekst — symbol zastępczy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pl"/>
              <a:t>Kliknij, aby edytować style wzorca tekstu</a:t>
            </a:r>
          </a:p>
          <a:p>
            <a:pPr lvl="1" rtl="0"/>
            <a:r>
              <a:rPr lang="pl"/>
              <a:t>Drugi poziom</a:t>
            </a:r>
          </a:p>
          <a:p>
            <a:pPr lvl="2" rtl="0"/>
            <a:r>
              <a:rPr lang="pl"/>
              <a:t>Trzeci poziom</a:t>
            </a:r>
          </a:p>
          <a:p>
            <a:pPr lvl="3" rtl="0"/>
            <a:r>
              <a:rPr lang="pl"/>
              <a:t>Czwarty poziom</a:t>
            </a:r>
          </a:p>
          <a:p>
            <a:pPr lvl="4" rtl="0"/>
            <a:r>
              <a:rPr lang="pl"/>
              <a:t>Piąty poziom</a:t>
            </a:r>
            <a:endParaRPr lang="en-US" dirty="0"/>
          </a:p>
        </p:txBody>
      </p:sp>
      <p:sp>
        <p:nvSpPr>
          <p:cNvPr id="4" name="Data — symbol zastępczy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6BBB0408-0A98-4CFC-9ED3-3B12DC932401}" type="datetime1">
              <a:rPr lang="pl-PL" smtClean="0"/>
              <a:t>14.11.2020</a:t>
            </a:fld>
            <a:endParaRPr lang="en-US" dirty="0"/>
          </a:p>
        </p:txBody>
      </p:sp>
      <p:sp>
        <p:nvSpPr>
          <p:cNvPr id="5" name="Stopka — symbol zastępczy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r>
              <a:rPr lang="pl-PL"/>
              <a:t>Izabela Kugiel-Abuhasna, Łowcy słów. Podręcznik popularnonaukowy dla cudzoziemców na poziomie B1, www.stydiologia.edu.pl/lowcy</a:t>
            </a:r>
            <a:endParaRPr lang="en-US" dirty="0"/>
          </a:p>
        </p:txBody>
      </p:sp>
      <p:sp>
        <p:nvSpPr>
          <p:cNvPr id="6" name="Numer slajdu — symbol zastępczy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a:t>
            </a:fld>
            <a:endParaRPr lang="en-US" dirty="0"/>
          </a:p>
        </p:txBody>
      </p:sp>
      <p:sp>
        <p:nvSpPr>
          <p:cNvPr id="9" name="Prostokąt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Prostokąt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Prostokąt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Prostokąt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ytuł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r>
              <a:rPr lang="pl-PL" dirty="0">
                <a:latin typeface="Cambria" panose="02040503050406030204" pitchFamily="18" charset="0"/>
                <a:ea typeface="Cambria" panose="02040503050406030204" pitchFamily="18" charset="0"/>
              </a:rPr>
              <a:t>łowcy słów</a:t>
            </a:r>
            <a:br>
              <a:rPr lang="pl-PL" dirty="0">
                <a:latin typeface="Cambria" panose="02040503050406030204" pitchFamily="18" charset="0"/>
                <a:ea typeface="Cambria" panose="02040503050406030204" pitchFamily="18" charset="0"/>
              </a:rPr>
            </a:br>
            <a:r>
              <a:rPr lang="pl-PL" dirty="0">
                <a:latin typeface="Cambria" panose="02040503050406030204" pitchFamily="18" charset="0"/>
                <a:ea typeface="Cambria" panose="02040503050406030204" pitchFamily="18" charset="0"/>
              </a:rPr>
              <a:t>ROZDZIAŁ ii. EGIPTOLOGIA</a:t>
            </a:r>
            <a:endParaRPr lang="pl" dirty="0">
              <a:latin typeface="Cambria" panose="02040503050406030204" pitchFamily="18" charset="0"/>
              <a:ea typeface="Cambria" panose="02040503050406030204" pitchFamily="18" charset="0"/>
            </a:endParaRPr>
          </a:p>
        </p:txBody>
      </p:sp>
      <p:sp>
        <p:nvSpPr>
          <p:cNvPr id="3" name="Podtytuł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pl" dirty="0">
                <a:latin typeface="Cambria" panose="02040503050406030204" pitchFamily="18" charset="0"/>
                <a:ea typeface="Cambria" panose="02040503050406030204" pitchFamily="18" charset="0"/>
              </a:rPr>
              <a:t>FORMY BEZOSOBOWE ZAKOŃCZONE NA –NO, –TO</a:t>
            </a:r>
          </a:p>
        </p:txBody>
      </p:sp>
      <p:sp>
        <p:nvSpPr>
          <p:cNvPr id="20" name="Prostokąt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Prostokąt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Prostokąt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Obraz 5" descr="Zbliżenie logo&#10;&#10;Automatycznie generowany opis">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pic>
        <p:nvPicPr>
          <p:cNvPr id="5" name="Obraz 4">
            <a:extLst>
              <a:ext uri="{FF2B5EF4-FFF2-40B4-BE49-F238E27FC236}">
                <a16:creationId xmlns:a16="http://schemas.microsoft.com/office/drawing/2014/main" id="{9890B62C-1085-4479-843E-379A1AE2FAD9}"/>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031932">
            <a:off x="6609348" y="1181271"/>
            <a:ext cx="1127087" cy="14403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626630825"/>
              </p:ext>
            </p:extLst>
          </p:nvPr>
        </p:nvGraphicFramePr>
        <p:xfrm>
          <a:off x="581025" y="2320298"/>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BE63B623-C9C1-42A1-939B-4D95783E2BFF}"/>
              </a:ext>
            </a:extLst>
          </p:cNvPr>
          <p:cNvSpPr>
            <a:spLocks noGrp="1"/>
          </p:cNvSpPr>
          <p:nvPr>
            <p:ph type="sldNum" sz="quarter" idx="12"/>
          </p:nvPr>
        </p:nvSpPr>
        <p:spPr/>
        <p:txBody>
          <a:bodyPr/>
          <a:lstStyle/>
          <a:p>
            <a:pPr rtl="0"/>
            <a:fld id="{3A98EE3D-8CD1-4C3F-BD1C-C98C9596463C}" type="slidenum">
              <a:rPr lang="en-US" smtClean="0"/>
              <a:t>10</a:t>
            </a:fld>
            <a:endParaRPr lang="en-US" dirty="0"/>
          </a:p>
        </p:txBody>
      </p:sp>
      <p:sp>
        <p:nvSpPr>
          <p:cNvPr id="7" name="Symbol zastępczy stopki 4">
            <a:extLst>
              <a:ext uri="{FF2B5EF4-FFF2-40B4-BE49-F238E27FC236}">
                <a16:creationId xmlns:a16="http://schemas.microsoft.com/office/drawing/2014/main" id="{D77618ED-0693-474D-9789-29E5740AF58F}"/>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95225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921018641"/>
              </p:ext>
            </p:extLst>
          </p:nvPr>
        </p:nvGraphicFramePr>
        <p:xfrm>
          <a:off x="581025" y="2320298"/>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BE63B623-C9C1-42A1-939B-4D95783E2BFF}"/>
              </a:ext>
            </a:extLst>
          </p:cNvPr>
          <p:cNvSpPr>
            <a:spLocks noGrp="1"/>
          </p:cNvSpPr>
          <p:nvPr>
            <p:ph type="sldNum" sz="quarter" idx="12"/>
          </p:nvPr>
        </p:nvSpPr>
        <p:spPr/>
        <p:txBody>
          <a:bodyPr/>
          <a:lstStyle/>
          <a:p>
            <a:pPr rtl="0"/>
            <a:fld id="{3A98EE3D-8CD1-4C3F-BD1C-C98C9596463C}" type="slidenum">
              <a:rPr lang="en-US" smtClean="0"/>
              <a:t>11</a:t>
            </a:fld>
            <a:endParaRPr lang="en-US" dirty="0"/>
          </a:p>
        </p:txBody>
      </p:sp>
      <p:sp>
        <p:nvSpPr>
          <p:cNvPr id="5" name="pole tekstowe 4">
            <a:extLst>
              <a:ext uri="{FF2B5EF4-FFF2-40B4-BE49-F238E27FC236}">
                <a16:creationId xmlns:a16="http://schemas.microsoft.com/office/drawing/2014/main" id="{014C3F74-E4CB-47C4-8BC3-64C521597133}"/>
              </a:ext>
            </a:extLst>
          </p:cNvPr>
          <p:cNvSpPr txBox="1"/>
          <p:nvPr/>
        </p:nvSpPr>
        <p:spPr>
          <a:xfrm>
            <a:off x="2833577" y="5478574"/>
            <a:ext cx="6524846" cy="584775"/>
          </a:xfrm>
          <a:prstGeom prst="rect">
            <a:avLst/>
          </a:prstGeom>
          <a:noFill/>
        </p:spPr>
        <p:txBody>
          <a:bodyPr wrap="square" rtlCol="0">
            <a:spAutoFit/>
          </a:bodyPr>
          <a:lstStyle/>
          <a:p>
            <a:pPr lvl="0" algn="ctr" rtl="0"/>
            <a:r>
              <a:rPr lang="pl" sz="3200" dirty="0">
                <a:latin typeface="Cambria" panose="02040503050406030204" pitchFamily="18" charset="0"/>
                <a:ea typeface="Cambria" panose="02040503050406030204" pitchFamily="18" charset="0"/>
              </a:rPr>
              <a:t>(ja) noszę – ę = nosz + ono</a:t>
            </a:r>
          </a:p>
        </p:txBody>
      </p:sp>
      <p:sp>
        <p:nvSpPr>
          <p:cNvPr id="8" name="Symbol zastępczy stopki 4">
            <a:extLst>
              <a:ext uri="{FF2B5EF4-FFF2-40B4-BE49-F238E27FC236}">
                <a16:creationId xmlns:a16="http://schemas.microsoft.com/office/drawing/2014/main" id="{61A9F791-26DA-4CD7-B39F-BB06AB6E9E80}"/>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34130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1000"/>
                                        <p:tgtEl>
                                          <p:spTgt spid="5"/>
                                        </p:tgtEl>
                                      </p:cBhvr>
                                    </p:animEffect>
                                    <p:anim calcmode="lin" valueType="num">
                                      <p:cBhvr>
                                        <p:cTn id="80" dur="1000" fill="hold"/>
                                        <p:tgtEl>
                                          <p:spTgt spid="5"/>
                                        </p:tgtEl>
                                        <p:attrNameLst>
                                          <p:attrName>ppt_x</p:attrName>
                                        </p:attrNameLst>
                                      </p:cBhvr>
                                      <p:tavLst>
                                        <p:tav tm="0">
                                          <p:val>
                                            <p:strVal val="#ppt_x"/>
                                          </p:val>
                                        </p:tav>
                                        <p:tav tm="100000">
                                          <p:val>
                                            <p:strVal val="#ppt_x"/>
                                          </p:val>
                                        </p:tav>
                                      </p:tavLst>
                                    </p:anim>
                                    <p:anim calcmode="lin" valueType="num">
                                      <p:cBhvr>
                                        <p:cTn id="8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8C58C72B-3F94-4102-8A4F-E86DC97977DE}"/>
              </a:ext>
            </a:extLst>
          </p:cNvPr>
          <p:cNvSpPr>
            <a:spLocks noGrp="1"/>
          </p:cNvSpPr>
          <p:nvPr>
            <p:ph type="sldNum" sz="quarter" idx="12"/>
          </p:nvPr>
        </p:nvSpPr>
        <p:spPr/>
        <p:txBody>
          <a:bodyPr/>
          <a:lstStyle/>
          <a:p>
            <a:pPr rtl="0"/>
            <a:fld id="{3A98EE3D-8CD1-4C3F-BD1C-C98C9596463C}" type="slidenum">
              <a:rPr lang="en-US" smtClean="0"/>
              <a:t>12</a:t>
            </a:fld>
            <a:endParaRPr lang="en-US" dirty="0"/>
          </a:p>
        </p:txBody>
      </p:sp>
      <p:sp>
        <p:nvSpPr>
          <p:cNvPr id="5" name="pole tekstowe 2">
            <a:extLst>
              <a:ext uri="{FF2B5EF4-FFF2-40B4-BE49-F238E27FC236}">
                <a16:creationId xmlns:a16="http://schemas.microsoft.com/office/drawing/2014/main" id="{5AFFE069-22AB-48A6-BE3B-D50DD26F65CB}"/>
              </a:ext>
            </a:extLst>
          </p:cNvPr>
          <p:cNvSpPr txBox="1"/>
          <p:nvPr/>
        </p:nvSpPr>
        <p:spPr>
          <a:xfrm>
            <a:off x="2821172" y="1752723"/>
            <a:ext cx="6549656" cy="2246769"/>
          </a:xfrm>
          <a:prstGeom prst="rect">
            <a:avLst/>
          </a:prstGeom>
          <a:ln w="12700">
            <a:solidFill>
              <a:schemeClr val="tx1">
                <a:lumMod val="50000"/>
                <a:lumOff val="50000"/>
              </a:schemeClr>
            </a:solidFill>
          </a:ln>
          <a:effectLst>
            <a:outerShdw blurRad="50800" dist="38100" dir="5400000" algn="t"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pl-PL" sz="2800" dirty="0">
                <a:latin typeface="Cambria" panose="02040503050406030204" pitchFamily="18" charset="0"/>
                <a:ea typeface="Cambria" panose="02040503050406030204" pitchFamily="18" charset="0"/>
              </a:rPr>
              <a:t>Izabela Kugiel-</a:t>
            </a:r>
            <a:r>
              <a:rPr lang="pl-PL" sz="2800" dirty="0" err="1">
                <a:latin typeface="Cambria" panose="02040503050406030204" pitchFamily="18" charset="0"/>
                <a:ea typeface="Cambria" panose="02040503050406030204" pitchFamily="18" charset="0"/>
              </a:rPr>
              <a:t>Abuhasna</a:t>
            </a:r>
            <a:endParaRPr lang="pl-PL" sz="2800" dirty="0">
              <a:latin typeface="Cambria" panose="02040503050406030204" pitchFamily="18" charset="0"/>
              <a:ea typeface="Cambria" panose="02040503050406030204" pitchFamily="18" charset="0"/>
            </a:endParaRPr>
          </a:p>
          <a:p>
            <a:pPr algn="ctr"/>
            <a:r>
              <a:rPr lang="pl-PL" sz="2800" dirty="0">
                <a:latin typeface="Cambria" panose="02040503050406030204" pitchFamily="18" charset="0"/>
                <a:ea typeface="Cambria" panose="02040503050406030204" pitchFamily="18" charset="0"/>
              </a:rPr>
              <a:t>Podręcznik </a:t>
            </a:r>
            <a:r>
              <a:rPr lang="pl-PL" sz="2800" i="1" dirty="0">
                <a:latin typeface="Cambria" panose="02040503050406030204" pitchFamily="18" charset="0"/>
                <a:ea typeface="Cambria" panose="02040503050406030204" pitchFamily="18" charset="0"/>
              </a:rPr>
              <a:t>Łowcy słów</a:t>
            </a:r>
          </a:p>
          <a:p>
            <a:pPr algn="ctr"/>
            <a:r>
              <a:rPr lang="pl-PL" sz="2800" dirty="0">
                <a:latin typeface="Cambria" panose="02040503050406030204" pitchFamily="18" charset="0"/>
                <a:ea typeface="Cambria" panose="02040503050406030204" pitchFamily="18" charset="0"/>
              </a:rPr>
              <a:t>Rozdział II: </a:t>
            </a:r>
            <a:r>
              <a:rPr lang="pl-PL" sz="2800" i="1" dirty="0">
                <a:latin typeface="Cambria" panose="02040503050406030204" pitchFamily="18" charset="0"/>
                <a:ea typeface="Cambria" panose="02040503050406030204" pitchFamily="18" charset="0"/>
              </a:rPr>
              <a:t>Egiptologia</a:t>
            </a:r>
          </a:p>
          <a:p>
            <a:pPr algn="ctr"/>
            <a:r>
              <a:rPr lang="pl-PL" sz="2800" dirty="0">
                <a:latin typeface="Cambria" panose="02040503050406030204" pitchFamily="18" charset="0"/>
                <a:ea typeface="Cambria" panose="02040503050406030204" pitchFamily="18" charset="0"/>
              </a:rPr>
              <a:t>Więcej prezentacji na stronie podręcznika</a:t>
            </a:r>
          </a:p>
          <a:p>
            <a:pPr algn="ctr"/>
            <a:r>
              <a:rPr lang="pl-PL" sz="2800" dirty="0">
                <a:solidFill>
                  <a:srgbClr val="0070C0"/>
                </a:solidFill>
                <a:latin typeface="Cambria" panose="02040503050406030204" pitchFamily="18" charset="0"/>
                <a:ea typeface="Cambria" panose="02040503050406030204" pitchFamily="18" charset="0"/>
              </a:rPr>
              <a:t>www.studiologia.edu.pl/lowcy </a:t>
            </a:r>
          </a:p>
        </p:txBody>
      </p:sp>
      <p:pic>
        <p:nvPicPr>
          <p:cNvPr id="2" name="Obraz 1">
            <a:extLst>
              <a:ext uri="{FF2B5EF4-FFF2-40B4-BE49-F238E27FC236}">
                <a16:creationId xmlns:a16="http://schemas.microsoft.com/office/drawing/2014/main" id="{146DA63F-EE1A-4BF2-AF09-8CFFBA715464}"/>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031932">
            <a:off x="5532457" y="4191344"/>
            <a:ext cx="1127087" cy="1440366"/>
          </a:xfrm>
          <a:prstGeom prst="rect">
            <a:avLst/>
          </a:prstGeom>
        </p:spPr>
      </p:pic>
    </p:spTree>
    <p:extLst>
      <p:ext uri="{BB962C8B-B14F-4D97-AF65-F5344CB8AC3E}">
        <p14:creationId xmlns:p14="http://schemas.microsoft.com/office/powerpoint/2010/main" val="3059535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516440640"/>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CD208377-882F-47DC-A007-1EF2471C7732}"/>
              </a:ext>
            </a:extLst>
          </p:cNvPr>
          <p:cNvSpPr>
            <a:spLocks noGrp="1"/>
          </p:cNvSpPr>
          <p:nvPr>
            <p:ph type="sldNum" sz="quarter" idx="12"/>
          </p:nvPr>
        </p:nvSpPr>
        <p:spPr/>
        <p:txBody>
          <a:bodyPr/>
          <a:lstStyle/>
          <a:p>
            <a:pPr rtl="0"/>
            <a:fld id="{3A98EE3D-8CD1-4C3F-BD1C-C98C9596463C}" type="slidenum">
              <a:rPr lang="en-US" smtClean="0"/>
              <a:t>2</a:t>
            </a:fld>
            <a:endParaRPr lang="en-US" dirty="0"/>
          </a:p>
        </p:txBody>
      </p:sp>
      <p:sp>
        <p:nvSpPr>
          <p:cNvPr id="5" name="Symbol zastępczy stopki 4">
            <a:extLst>
              <a:ext uri="{FF2B5EF4-FFF2-40B4-BE49-F238E27FC236}">
                <a16:creationId xmlns:a16="http://schemas.microsoft.com/office/drawing/2014/main" id="{728522AA-4FF2-4485-82CF-C62914EB4512}"/>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3784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1890126815"/>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668C28B0-C6B5-4772-9259-F0AE62A3BC1A}"/>
              </a:ext>
            </a:extLst>
          </p:cNvPr>
          <p:cNvSpPr>
            <a:spLocks noGrp="1"/>
          </p:cNvSpPr>
          <p:nvPr>
            <p:ph type="sldNum" sz="quarter" idx="12"/>
          </p:nvPr>
        </p:nvSpPr>
        <p:spPr/>
        <p:txBody>
          <a:bodyPr/>
          <a:lstStyle/>
          <a:p>
            <a:pPr rtl="0"/>
            <a:fld id="{3A98EE3D-8CD1-4C3F-BD1C-C98C9596463C}" type="slidenum">
              <a:rPr lang="en-US" smtClean="0"/>
              <a:t>3</a:t>
            </a:fld>
            <a:endParaRPr lang="en-US" dirty="0"/>
          </a:p>
        </p:txBody>
      </p:sp>
      <p:sp>
        <p:nvSpPr>
          <p:cNvPr id="7" name="Symbol zastępczy stopki 4">
            <a:extLst>
              <a:ext uri="{FF2B5EF4-FFF2-40B4-BE49-F238E27FC236}">
                <a16:creationId xmlns:a16="http://schemas.microsoft.com/office/drawing/2014/main" id="{6C1671C0-DD14-4E29-ACE7-D8AB7F29B59F}"/>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62227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341105799"/>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F2B03FF2-9C7E-4778-8C0E-895255B4CDD2}"/>
              </a:ext>
            </a:extLst>
          </p:cNvPr>
          <p:cNvSpPr>
            <a:spLocks noGrp="1"/>
          </p:cNvSpPr>
          <p:nvPr>
            <p:ph type="sldNum" sz="quarter" idx="12"/>
          </p:nvPr>
        </p:nvSpPr>
        <p:spPr/>
        <p:txBody>
          <a:bodyPr/>
          <a:lstStyle/>
          <a:p>
            <a:pPr rtl="0"/>
            <a:fld id="{3A98EE3D-8CD1-4C3F-BD1C-C98C9596463C}" type="slidenum">
              <a:rPr lang="en-US" smtClean="0"/>
              <a:t>4</a:t>
            </a:fld>
            <a:endParaRPr lang="en-US" dirty="0"/>
          </a:p>
        </p:txBody>
      </p:sp>
      <p:sp>
        <p:nvSpPr>
          <p:cNvPr id="6" name="Symbol zastępczy stopki 4">
            <a:extLst>
              <a:ext uri="{FF2B5EF4-FFF2-40B4-BE49-F238E27FC236}">
                <a16:creationId xmlns:a16="http://schemas.microsoft.com/office/drawing/2014/main" id="{5D6B1D93-D1B4-4FA6-AB65-73BE15DF6FF3}"/>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10449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571645410"/>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048B2C4D-5B1E-4BF9-8C60-340EB58160DF}"/>
              </a:ext>
            </a:extLst>
          </p:cNvPr>
          <p:cNvSpPr>
            <a:spLocks noGrp="1"/>
          </p:cNvSpPr>
          <p:nvPr>
            <p:ph type="sldNum" sz="quarter" idx="12"/>
          </p:nvPr>
        </p:nvSpPr>
        <p:spPr/>
        <p:txBody>
          <a:bodyPr/>
          <a:lstStyle/>
          <a:p>
            <a:pPr rtl="0"/>
            <a:fld id="{3A98EE3D-8CD1-4C3F-BD1C-C98C9596463C}" type="slidenum">
              <a:rPr lang="en-US" smtClean="0"/>
              <a:t>5</a:t>
            </a:fld>
            <a:endParaRPr lang="en-US" dirty="0"/>
          </a:p>
        </p:txBody>
      </p:sp>
      <p:sp>
        <p:nvSpPr>
          <p:cNvPr id="6" name="Symbol zastępczy stopki 4">
            <a:extLst>
              <a:ext uri="{FF2B5EF4-FFF2-40B4-BE49-F238E27FC236}">
                <a16:creationId xmlns:a16="http://schemas.microsoft.com/office/drawing/2014/main" id="{C2B453D9-0F41-426D-B822-B9DA09CF15CD}"/>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72735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169614606"/>
              </p:ext>
            </p:extLst>
          </p:nvPr>
        </p:nvGraphicFramePr>
        <p:xfrm>
          <a:off x="581025" y="2341563"/>
          <a:ext cx="11029950" cy="3665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50F395BC-DD5C-4F5A-8428-B5BF4DC77C8F}"/>
              </a:ext>
            </a:extLst>
          </p:cNvPr>
          <p:cNvSpPr>
            <a:spLocks noGrp="1"/>
          </p:cNvSpPr>
          <p:nvPr>
            <p:ph type="sldNum" sz="quarter" idx="12"/>
          </p:nvPr>
        </p:nvSpPr>
        <p:spPr/>
        <p:txBody>
          <a:bodyPr/>
          <a:lstStyle/>
          <a:p>
            <a:pPr rtl="0"/>
            <a:fld id="{3A98EE3D-8CD1-4C3F-BD1C-C98C9596463C}" type="slidenum">
              <a:rPr lang="en-US" smtClean="0"/>
              <a:t>6</a:t>
            </a:fld>
            <a:endParaRPr lang="en-US" dirty="0"/>
          </a:p>
        </p:txBody>
      </p:sp>
      <p:sp>
        <p:nvSpPr>
          <p:cNvPr id="5" name="pole tekstowe 4">
            <a:extLst>
              <a:ext uri="{FF2B5EF4-FFF2-40B4-BE49-F238E27FC236}">
                <a16:creationId xmlns:a16="http://schemas.microsoft.com/office/drawing/2014/main" id="{1C97F2C7-8151-4302-9A6B-CC391BA9796B}"/>
              </a:ext>
            </a:extLst>
          </p:cNvPr>
          <p:cNvSpPr txBox="1"/>
          <p:nvPr/>
        </p:nvSpPr>
        <p:spPr>
          <a:xfrm>
            <a:off x="3618614" y="5478574"/>
            <a:ext cx="4954773" cy="584775"/>
          </a:xfrm>
          <a:prstGeom prst="rect">
            <a:avLst/>
          </a:prstGeom>
          <a:noFill/>
        </p:spPr>
        <p:txBody>
          <a:bodyPr wrap="square" rtlCol="0">
            <a:spAutoFit/>
          </a:bodyPr>
          <a:lstStyle/>
          <a:p>
            <a:pPr lvl="0" algn="ctr" rtl="0"/>
            <a:r>
              <a:rPr lang="pl" sz="3200" dirty="0">
                <a:latin typeface="Cambria" panose="02040503050406030204" pitchFamily="18" charset="0"/>
                <a:ea typeface="Cambria" panose="02040503050406030204" pitchFamily="18" charset="0"/>
              </a:rPr>
              <a:t>(ja) płacę – ę = płac + ono</a:t>
            </a:r>
          </a:p>
        </p:txBody>
      </p:sp>
      <p:sp>
        <p:nvSpPr>
          <p:cNvPr id="7" name="Symbol zastępczy stopki 4">
            <a:extLst>
              <a:ext uri="{FF2B5EF4-FFF2-40B4-BE49-F238E27FC236}">
                <a16:creationId xmlns:a16="http://schemas.microsoft.com/office/drawing/2014/main" id="{00C01787-65A7-40AB-9543-6F9845DC4C05}"/>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3618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1000"/>
                                        <p:tgtEl>
                                          <p:spTgt spid="5"/>
                                        </p:tgtEl>
                                      </p:cBhvr>
                                    </p:animEffect>
                                    <p:anim calcmode="lin" valueType="num">
                                      <p:cBhvr>
                                        <p:cTn id="80" dur="1000" fill="hold"/>
                                        <p:tgtEl>
                                          <p:spTgt spid="5"/>
                                        </p:tgtEl>
                                        <p:attrNameLst>
                                          <p:attrName>ppt_x</p:attrName>
                                        </p:attrNameLst>
                                      </p:cBhvr>
                                      <p:tavLst>
                                        <p:tav tm="0">
                                          <p:val>
                                            <p:strVal val="#ppt_x"/>
                                          </p:val>
                                        </p:tav>
                                        <p:tav tm="100000">
                                          <p:val>
                                            <p:strVal val="#ppt_x"/>
                                          </p:val>
                                        </p:tav>
                                      </p:tavLst>
                                    </p:anim>
                                    <p:anim calcmode="lin" valueType="num">
                                      <p:cBhvr>
                                        <p:cTn id="8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425095505"/>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4F98861B-7F8A-41B7-A75D-71B21DC76281}"/>
              </a:ext>
            </a:extLst>
          </p:cNvPr>
          <p:cNvSpPr>
            <a:spLocks noGrp="1"/>
          </p:cNvSpPr>
          <p:nvPr>
            <p:ph type="sldNum" sz="quarter" idx="12"/>
          </p:nvPr>
        </p:nvSpPr>
        <p:spPr/>
        <p:txBody>
          <a:bodyPr/>
          <a:lstStyle/>
          <a:p>
            <a:pPr rtl="0"/>
            <a:fld id="{3A98EE3D-8CD1-4C3F-BD1C-C98C9596463C}" type="slidenum">
              <a:rPr lang="en-US" smtClean="0"/>
              <a:t>7</a:t>
            </a:fld>
            <a:endParaRPr lang="en-US" dirty="0"/>
          </a:p>
        </p:txBody>
      </p:sp>
      <p:sp>
        <p:nvSpPr>
          <p:cNvPr id="6" name="Symbol zastępczy stopki 4">
            <a:extLst>
              <a:ext uri="{FF2B5EF4-FFF2-40B4-BE49-F238E27FC236}">
                <a16:creationId xmlns:a16="http://schemas.microsoft.com/office/drawing/2014/main" id="{F981E5D9-3CE7-4537-8962-75753ED3D7FA}"/>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2133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815257922"/>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9E5B4175-0F49-4380-A7A3-462CBC542B8A}"/>
              </a:ext>
            </a:extLst>
          </p:cNvPr>
          <p:cNvSpPr>
            <a:spLocks noGrp="1"/>
          </p:cNvSpPr>
          <p:nvPr>
            <p:ph type="sldNum" sz="quarter" idx="12"/>
          </p:nvPr>
        </p:nvSpPr>
        <p:spPr/>
        <p:txBody>
          <a:bodyPr/>
          <a:lstStyle/>
          <a:p>
            <a:pPr rtl="0"/>
            <a:fld id="{3A98EE3D-8CD1-4C3F-BD1C-C98C9596463C}" type="slidenum">
              <a:rPr lang="en-US" smtClean="0"/>
              <a:t>8</a:t>
            </a:fld>
            <a:endParaRPr lang="en-US" dirty="0"/>
          </a:p>
        </p:txBody>
      </p:sp>
      <p:sp>
        <p:nvSpPr>
          <p:cNvPr id="6" name="Symbol zastępczy stopki 4">
            <a:extLst>
              <a:ext uri="{FF2B5EF4-FFF2-40B4-BE49-F238E27FC236}">
                <a16:creationId xmlns:a16="http://schemas.microsoft.com/office/drawing/2014/main" id="{9AC664A0-8056-4766-B821-3FA66DCFCD48}"/>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1454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562972-3449-42D1-8185-B4BEFD52AB44}"/>
              </a:ext>
            </a:extLst>
          </p:cNvPr>
          <p:cNvSpPr>
            <a:spLocks noGrp="1"/>
          </p:cNvSpPr>
          <p:nvPr>
            <p:ph type="title"/>
          </p:nvPr>
        </p:nvSpPr>
        <p:spPr>
          <a:xfrm>
            <a:off x="581192" y="702156"/>
            <a:ext cx="11029616" cy="456793"/>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algn="ctr" rtl="0"/>
            <a:r>
              <a:rPr lang="pl" dirty="0">
                <a:latin typeface="Cambria" panose="02040503050406030204" pitchFamily="18" charset="0"/>
                <a:ea typeface="Cambria" panose="02040503050406030204" pitchFamily="18" charset="0"/>
              </a:rPr>
              <a:t>FORMY BEZOSOBOWE ZAKOŃCZONE NA –NO, –TO</a:t>
            </a:r>
          </a:p>
        </p:txBody>
      </p:sp>
      <p:graphicFrame>
        <p:nvGraphicFramePr>
          <p:cNvPr id="4" name="Zawartość — symbol zastępczy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802823461"/>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ymbol zastępczy numeru slajdu 2">
            <a:extLst>
              <a:ext uri="{FF2B5EF4-FFF2-40B4-BE49-F238E27FC236}">
                <a16:creationId xmlns:a16="http://schemas.microsoft.com/office/drawing/2014/main" id="{65848AE9-3313-48ED-BE2E-35F8F7229B3A}"/>
              </a:ext>
            </a:extLst>
          </p:cNvPr>
          <p:cNvSpPr>
            <a:spLocks noGrp="1"/>
          </p:cNvSpPr>
          <p:nvPr>
            <p:ph type="sldNum" sz="quarter" idx="12"/>
          </p:nvPr>
        </p:nvSpPr>
        <p:spPr/>
        <p:txBody>
          <a:bodyPr/>
          <a:lstStyle/>
          <a:p>
            <a:pPr rtl="0"/>
            <a:fld id="{3A98EE3D-8CD1-4C3F-BD1C-C98C9596463C}" type="slidenum">
              <a:rPr lang="en-US" smtClean="0"/>
              <a:t>9</a:t>
            </a:fld>
            <a:endParaRPr lang="en-US" dirty="0"/>
          </a:p>
        </p:txBody>
      </p:sp>
      <p:sp>
        <p:nvSpPr>
          <p:cNvPr id="5" name="pole tekstowe 4">
            <a:extLst>
              <a:ext uri="{FF2B5EF4-FFF2-40B4-BE49-F238E27FC236}">
                <a16:creationId xmlns:a16="http://schemas.microsoft.com/office/drawing/2014/main" id="{85BCC624-E976-48EF-BD37-3A7DD8785C6F}"/>
              </a:ext>
            </a:extLst>
          </p:cNvPr>
          <p:cNvSpPr txBox="1"/>
          <p:nvPr/>
        </p:nvSpPr>
        <p:spPr>
          <a:xfrm>
            <a:off x="2833577" y="5478574"/>
            <a:ext cx="6524846" cy="584775"/>
          </a:xfrm>
          <a:prstGeom prst="rect">
            <a:avLst/>
          </a:prstGeom>
          <a:noFill/>
        </p:spPr>
        <p:txBody>
          <a:bodyPr wrap="square" rtlCol="0">
            <a:spAutoFit/>
          </a:bodyPr>
          <a:lstStyle/>
          <a:p>
            <a:pPr lvl="0" algn="ctr" rtl="0"/>
            <a:r>
              <a:rPr lang="pl" sz="3200" dirty="0">
                <a:latin typeface="Cambria" panose="02040503050406030204" pitchFamily="18" charset="0"/>
                <a:ea typeface="Cambria" panose="02040503050406030204" pitchFamily="18" charset="0"/>
              </a:rPr>
              <a:t>(ja) potrafię – ę = potrafi + ono</a:t>
            </a:r>
          </a:p>
        </p:txBody>
      </p:sp>
      <p:sp>
        <p:nvSpPr>
          <p:cNvPr id="7" name="Symbol zastępczy stopki 4">
            <a:extLst>
              <a:ext uri="{FF2B5EF4-FFF2-40B4-BE49-F238E27FC236}">
                <a16:creationId xmlns:a16="http://schemas.microsoft.com/office/drawing/2014/main" id="{8FFBE1D7-0AD5-411D-B44C-189AAD923FCF}"/>
              </a:ext>
            </a:extLst>
          </p:cNvPr>
          <p:cNvSpPr>
            <a:spLocks noGrp="1"/>
          </p:cNvSpPr>
          <p:nvPr>
            <p:ph type="ftr" sz="quarter" idx="11"/>
          </p:nvPr>
        </p:nvSpPr>
        <p:spPr>
          <a:xfrm>
            <a:off x="937410" y="6423914"/>
            <a:ext cx="10317180" cy="365125"/>
          </a:xfrm>
        </p:spPr>
        <p:txBody>
          <a:bodyPr/>
          <a:lstStyle/>
          <a:p>
            <a:pPr algn="ctr" rtl="0"/>
            <a:r>
              <a:rPr lang="pl-PL" sz="1000" cap="none" dirty="0">
                <a:latin typeface="Cambria" panose="02040503050406030204" pitchFamily="18" charset="0"/>
                <a:ea typeface="Cambria" panose="02040503050406030204" pitchFamily="18" charset="0"/>
              </a:rPr>
              <a:t>Izabela Kugiel-</a:t>
            </a:r>
            <a:r>
              <a:rPr lang="pl-PL" sz="1000" cap="none" dirty="0" err="1">
                <a:latin typeface="Cambria" panose="02040503050406030204" pitchFamily="18" charset="0"/>
                <a:ea typeface="Cambria" panose="02040503050406030204" pitchFamily="18" charset="0"/>
              </a:rPr>
              <a:t>Abuhasna</a:t>
            </a:r>
            <a:r>
              <a:rPr lang="pl-PL" sz="1000" dirty="0">
                <a:latin typeface="Cambria" panose="02040503050406030204" pitchFamily="18" charset="0"/>
                <a:ea typeface="Cambria" panose="02040503050406030204" pitchFamily="18" charset="0"/>
              </a:rPr>
              <a:t>, </a:t>
            </a:r>
            <a:r>
              <a:rPr lang="pl-PL" sz="1000" i="1" cap="none" dirty="0">
                <a:latin typeface="Cambria" panose="02040503050406030204" pitchFamily="18" charset="0"/>
                <a:ea typeface="Cambria" panose="02040503050406030204" pitchFamily="18" charset="0"/>
              </a:rPr>
              <a:t>Łowcy słów. Podręcznik popularnonaukowy dla cudzoziemców na poziomie B1</a:t>
            </a:r>
            <a:r>
              <a:rPr lang="pl-PL" sz="1000" dirty="0">
                <a:latin typeface="Cambria" panose="02040503050406030204" pitchFamily="18" charset="0"/>
                <a:ea typeface="Cambria" panose="02040503050406030204" pitchFamily="18" charset="0"/>
              </a:rPr>
              <a:t>, </a:t>
            </a:r>
            <a:r>
              <a:rPr lang="pl-PL" sz="1000" cap="none" dirty="0">
                <a:solidFill>
                  <a:srgbClr val="00B0F0"/>
                </a:solidFill>
                <a:latin typeface="Cambria" panose="02040503050406030204" pitchFamily="18" charset="0"/>
                <a:ea typeface="Cambria" panose="02040503050406030204" pitchFamily="18" charset="0"/>
              </a:rPr>
              <a:t>www.studiologia.edu.pl/lowcy</a:t>
            </a:r>
            <a:endParaRPr lang="en-US" sz="10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21199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122B38A3-0442-4747-820C-1F37877E2B0E}"/>
                                            </p:graphicEl>
                                          </p:spTgt>
                                        </p:tgtEl>
                                        <p:attrNameLst>
                                          <p:attrName>style.visibility</p:attrName>
                                        </p:attrNameLst>
                                      </p:cBhvr>
                                      <p:to>
                                        <p:strVal val="visible"/>
                                      </p:to>
                                    </p:set>
                                    <p:animEffect transition="in" filter="fade">
                                      <p:cBhvr>
                                        <p:cTn id="7" dur="1000"/>
                                        <p:tgtEl>
                                          <p:spTgt spid="4">
                                            <p:graphicEl>
                                              <a:dgm id="{122B38A3-0442-4747-820C-1F37877E2B0E}"/>
                                            </p:graphicEl>
                                          </p:spTgt>
                                        </p:tgtEl>
                                      </p:cBhvr>
                                    </p:animEffect>
                                    <p:anim calcmode="lin" valueType="num">
                                      <p:cBhvr>
                                        <p:cTn id="8" dur="1000" fill="hold"/>
                                        <p:tgtEl>
                                          <p:spTgt spid="4">
                                            <p:graphicEl>
                                              <a:dgm id="{122B38A3-0442-4747-820C-1F37877E2B0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22B38A3-0442-4747-820C-1F37877E2B0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A73181F6-69BB-4A47-8277-4671A45AC8C8}"/>
                                            </p:graphicEl>
                                          </p:spTgt>
                                        </p:tgtEl>
                                        <p:attrNameLst>
                                          <p:attrName>style.visibility</p:attrName>
                                        </p:attrNameLst>
                                      </p:cBhvr>
                                      <p:to>
                                        <p:strVal val="visible"/>
                                      </p:to>
                                    </p:set>
                                    <p:animEffect transition="in" filter="fade">
                                      <p:cBhvr>
                                        <p:cTn id="12" dur="1000"/>
                                        <p:tgtEl>
                                          <p:spTgt spid="4">
                                            <p:graphicEl>
                                              <a:dgm id="{A73181F6-69BB-4A47-8277-4671A45AC8C8}"/>
                                            </p:graphicEl>
                                          </p:spTgt>
                                        </p:tgtEl>
                                      </p:cBhvr>
                                    </p:animEffect>
                                    <p:anim calcmode="lin" valueType="num">
                                      <p:cBhvr>
                                        <p:cTn id="13" dur="1000" fill="hold"/>
                                        <p:tgtEl>
                                          <p:spTgt spid="4">
                                            <p:graphicEl>
                                              <a:dgm id="{A73181F6-69BB-4A47-8277-4671A45AC8C8}"/>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A73181F6-69BB-4A47-8277-4671A45AC8C8}"/>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954381E7-0584-46DD-8108-E9BF4F2B5005}"/>
                                            </p:graphicEl>
                                          </p:spTgt>
                                        </p:tgtEl>
                                        <p:attrNameLst>
                                          <p:attrName>style.visibility</p:attrName>
                                        </p:attrNameLst>
                                      </p:cBhvr>
                                      <p:to>
                                        <p:strVal val="visible"/>
                                      </p:to>
                                    </p:set>
                                    <p:animEffect transition="in" filter="fade">
                                      <p:cBhvr>
                                        <p:cTn id="17" dur="1000"/>
                                        <p:tgtEl>
                                          <p:spTgt spid="4">
                                            <p:graphicEl>
                                              <a:dgm id="{954381E7-0584-46DD-8108-E9BF4F2B5005}"/>
                                            </p:graphicEl>
                                          </p:spTgt>
                                        </p:tgtEl>
                                      </p:cBhvr>
                                    </p:animEffect>
                                    <p:anim calcmode="lin" valueType="num">
                                      <p:cBhvr>
                                        <p:cTn id="18" dur="1000" fill="hold"/>
                                        <p:tgtEl>
                                          <p:spTgt spid="4">
                                            <p:graphicEl>
                                              <a:dgm id="{954381E7-0584-46DD-8108-E9BF4F2B500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954381E7-0584-46DD-8108-E9BF4F2B500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5A1B764B-0DC5-47CD-BDEA-9E67799496EC}"/>
                                            </p:graphicEl>
                                          </p:spTgt>
                                        </p:tgtEl>
                                        <p:attrNameLst>
                                          <p:attrName>style.visibility</p:attrName>
                                        </p:attrNameLst>
                                      </p:cBhvr>
                                      <p:to>
                                        <p:strVal val="visible"/>
                                      </p:to>
                                    </p:set>
                                    <p:animEffect transition="in" filter="fade">
                                      <p:cBhvr>
                                        <p:cTn id="24" dur="1000"/>
                                        <p:tgtEl>
                                          <p:spTgt spid="4">
                                            <p:graphicEl>
                                              <a:dgm id="{5A1B764B-0DC5-47CD-BDEA-9E67799496EC}"/>
                                            </p:graphicEl>
                                          </p:spTgt>
                                        </p:tgtEl>
                                      </p:cBhvr>
                                    </p:animEffect>
                                    <p:anim calcmode="lin" valueType="num">
                                      <p:cBhvr>
                                        <p:cTn id="25" dur="1000" fill="hold"/>
                                        <p:tgtEl>
                                          <p:spTgt spid="4">
                                            <p:graphicEl>
                                              <a:dgm id="{5A1B764B-0DC5-47CD-BDEA-9E67799496EC}"/>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5A1B764B-0DC5-47CD-BDEA-9E67799496EC}"/>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E1220EDB-B75C-43A5-B862-97E4C09130A7}"/>
                                            </p:graphicEl>
                                          </p:spTgt>
                                        </p:tgtEl>
                                        <p:attrNameLst>
                                          <p:attrName>style.visibility</p:attrName>
                                        </p:attrNameLst>
                                      </p:cBhvr>
                                      <p:to>
                                        <p:strVal val="visible"/>
                                      </p:to>
                                    </p:set>
                                    <p:animEffect transition="in" filter="fade">
                                      <p:cBhvr>
                                        <p:cTn id="31" dur="1000"/>
                                        <p:tgtEl>
                                          <p:spTgt spid="4">
                                            <p:graphicEl>
                                              <a:dgm id="{E1220EDB-B75C-43A5-B862-97E4C09130A7}"/>
                                            </p:graphicEl>
                                          </p:spTgt>
                                        </p:tgtEl>
                                      </p:cBhvr>
                                    </p:animEffect>
                                    <p:anim calcmode="lin" valueType="num">
                                      <p:cBhvr>
                                        <p:cTn id="32" dur="1000" fill="hold"/>
                                        <p:tgtEl>
                                          <p:spTgt spid="4">
                                            <p:graphicEl>
                                              <a:dgm id="{E1220EDB-B75C-43A5-B862-97E4C09130A7}"/>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E1220EDB-B75C-43A5-B862-97E4C09130A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DBA410EB-5F61-4F46-92D9-C5B0AA59EE15}"/>
                                            </p:graphicEl>
                                          </p:spTgt>
                                        </p:tgtEl>
                                        <p:attrNameLst>
                                          <p:attrName>style.visibility</p:attrName>
                                        </p:attrNameLst>
                                      </p:cBhvr>
                                      <p:to>
                                        <p:strVal val="visible"/>
                                      </p:to>
                                    </p:set>
                                    <p:animEffect transition="in" filter="fade">
                                      <p:cBhvr>
                                        <p:cTn id="36" dur="1000"/>
                                        <p:tgtEl>
                                          <p:spTgt spid="4">
                                            <p:graphicEl>
                                              <a:dgm id="{DBA410EB-5F61-4F46-92D9-C5B0AA59EE15}"/>
                                            </p:graphicEl>
                                          </p:spTgt>
                                        </p:tgtEl>
                                      </p:cBhvr>
                                    </p:animEffect>
                                    <p:anim calcmode="lin" valueType="num">
                                      <p:cBhvr>
                                        <p:cTn id="37" dur="1000" fill="hold"/>
                                        <p:tgtEl>
                                          <p:spTgt spid="4">
                                            <p:graphicEl>
                                              <a:dgm id="{DBA410EB-5F61-4F46-92D9-C5B0AA59EE15}"/>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DBA410EB-5F61-4F46-92D9-C5B0AA59EE15}"/>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30804A27-188E-4A17-8FFE-97BCCA0597B8}"/>
                                            </p:graphicEl>
                                          </p:spTgt>
                                        </p:tgtEl>
                                        <p:attrNameLst>
                                          <p:attrName>style.visibility</p:attrName>
                                        </p:attrNameLst>
                                      </p:cBhvr>
                                      <p:to>
                                        <p:strVal val="visible"/>
                                      </p:to>
                                    </p:set>
                                    <p:animEffect transition="in" filter="fade">
                                      <p:cBhvr>
                                        <p:cTn id="41" dur="1000"/>
                                        <p:tgtEl>
                                          <p:spTgt spid="4">
                                            <p:graphicEl>
                                              <a:dgm id="{30804A27-188E-4A17-8FFE-97BCCA0597B8}"/>
                                            </p:graphicEl>
                                          </p:spTgt>
                                        </p:tgtEl>
                                      </p:cBhvr>
                                    </p:animEffect>
                                    <p:anim calcmode="lin" valueType="num">
                                      <p:cBhvr>
                                        <p:cTn id="42" dur="1000" fill="hold"/>
                                        <p:tgtEl>
                                          <p:spTgt spid="4">
                                            <p:graphicEl>
                                              <a:dgm id="{30804A27-188E-4A17-8FFE-97BCCA0597B8}"/>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30804A27-188E-4A17-8FFE-97BCCA0597B8}"/>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DF65791B-462E-4589-B98D-F60587330CA8}"/>
                                            </p:graphicEl>
                                          </p:spTgt>
                                        </p:tgtEl>
                                        <p:attrNameLst>
                                          <p:attrName>style.visibility</p:attrName>
                                        </p:attrNameLst>
                                      </p:cBhvr>
                                      <p:to>
                                        <p:strVal val="visible"/>
                                      </p:to>
                                    </p:set>
                                    <p:animEffect transition="in" filter="fade">
                                      <p:cBhvr>
                                        <p:cTn id="48" dur="1000"/>
                                        <p:tgtEl>
                                          <p:spTgt spid="4">
                                            <p:graphicEl>
                                              <a:dgm id="{DF65791B-462E-4589-B98D-F60587330CA8}"/>
                                            </p:graphicEl>
                                          </p:spTgt>
                                        </p:tgtEl>
                                      </p:cBhvr>
                                    </p:animEffect>
                                    <p:anim calcmode="lin" valueType="num">
                                      <p:cBhvr>
                                        <p:cTn id="49" dur="1000" fill="hold"/>
                                        <p:tgtEl>
                                          <p:spTgt spid="4">
                                            <p:graphicEl>
                                              <a:dgm id="{DF65791B-462E-4589-B98D-F60587330CA8}"/>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F65791B-462E-4589-B98D-F60587330CA8}"/>
                                            </p:graphic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graphicEl>
                                              <a:dgm id="{C45E7B63-1C71-483E-A3A8-705CE86D4D8E}"/>
                                            </p:graphicEl>
                                          </p:spTgt>
                                        </p:tgtEl>
                                        <p:attrNameLst>
                                          <p:attrName>style.visibility</p:attrName>
                                        </p:attrNameLst>
                                      </p:cBhvr>
                                      <p:to>
                                        <p:strVal val="visible"/>
                                      </p:to>
                                    </p:set>
                                    <p:animEffect transition="in" filter="fade">
                                      <p:cBhvr>
                                        <p:cTn id="55" dur="1000"/>
                                        <p:tgtEl>
                                          <p:spTgt spid="4">
                                            <p:graphicEl>
                                              <a:dgm id="{C45E7B63-1C71-483E-A3A8-705CE86D4D8E}"/>
                                            </p:graphicEl>
                                          </p:spTgt>
                                        </p:tgtEl>
                                      </p:cBhvr>
                                    </p:animEffect>
                                    <p:anim calcmode="lin" valueType="num">
                                      <p:cBhvr>
                                        <p:cTn id="56" dur="1000" fill="hold"/>
                                        <p:tgtEl>
                                          <p:spTgt spid="4">
                                            <p:graphicEl>
                                              <a:dgm id="{C45E7B63-1C71-483E-A3A8-705CE86D4D8E}"/>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C45E7B63-1C71-483E-A3A8-705CE86D4D8E}"/>
                                            </p:graphic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
                                            <p:graphicEl>
                                              <a:dgm id="{440E9361-37D2-4157-AF38-7B49AD23708B}"/>
                                            </p:graphicEl>
                                          </p:spTgt>
                                        </p:tgtEl>
                                        <p:attrNameLst>
                                          <p:attrName>style.visibility</p:attrName>
                                        </p:attrNameLst>
                                      </p:cBhvr>
                                      <p:to>
                                        <p:strVal val="visible"/>
                                      </p:to>
                                    </p:set>
                                    <p:animEffect transition="in" filter="fade">
                                      <p:cBhvr>
                                        <p:cTn id="60" dur="1000"/>
                                        <p:tgtEl>
                                          <p:spTgt spid="4">
                                            <p:graphicEl>
                                              <a:dgm id="{440E9361-37D2-4157-AF38-7B49AD23708B}"/>
                                            </p:graphicEl>
                                          </p:spTgt>
                                        </p:tgtEl>
                                      </p:cBhvr>
                                    </p:animEffect>
                                    <p:anim calcmode="lin" valueType="num">
                                      <p:cBhvr>
                                        <p:cTn id="61" dur="1000" fill="hold"/>
                                        <p:tgtEl>
                                          <p:spTgt spid="4">
                                            <p:graphicEl>
                                              <a:dgm id="{440E9361-37D2-4157-AF38-7B49AD23708B}"/>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40E9361-37D2-4157-AF38-7B49AD23708B}"/>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566B79CB-1A41-4F5C-BF91-58D94BF93913}"/>
                                            </p:graphicEl>
                                          </p:spTgt>
                                        </p:tgtEl>
                                        <p:attrNameLst>
                                          <p:attrName>style.visibility</p:attrName>
                                        </p:attrNameLst>
                                      </p:cBhvr>
                                      <p:to>
                                        <p:strVal val="visible"/>
                                      </p:to>
                                    </p:set>
                                    <p:animEffect transition="in" filter="fade">
                                      <p:cBhvr>
                                        <p:cTn id="65" dur="1000"/>
                                        <p:tgtEl>
                                          <p:spTgt spid="4">
                                            <p:graphicEl>
                                              <a:dgm id="{566B79CB-1A41-4F5C-BF91-58D94BF93913}"/>
                                            </p:graphicEl>
                                          </p:spTgt>
                                        </p:tgtEl>
                                      </p:cBhvr>
                                    </p:animEffect>
                                    <p:anim calcmode="lin" valueType="num">
                                      <p:cBhvr>
                                        <p:cTn id="66" dur="1000" fill="hold"/>
                                        <p:tgtEl>
                                          <p:spTgt spid="4">
                                            <p:graphicEl>
                                              <a:dgm id="{566B79CB-1A41-4F5C-BF91-58D94BF93913}"/>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566B79CB-1A41-4F5C-BF91-58D94BF93913}"/>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4723E2A-4FF1-452A-BD25-8EC364F15A6F}"/>
                                            </p:graphicEl>
                                          </p:spTgt>
                                        </p:tgtEl>
                                        <p:attrNameLst>
                                          <p:attrName>style.visibility</p:attrName>
                                        </p:attrNameLst>
                                      </p:cBhvr>
                                      <p:to>
                                        <p:strVal val="visible"/>
                                      </p:to>
                                    </p:set>
                                    <p:animEffect transition="in" filter="fade">
                                      <p:cBhvr>
                                        <p:cTn id="72" dur="1000"/>
                                        <p:tgtEl>
                                          <p:spTgt spid="4">
                                            <p:graphicEl>
                                              <a:dgm id="{B4723E2A-4FF1-452A-BD25-8EC364F15A6F}"/>
                                            </p:graphicEl>
                                          </p:spTgt>
                                        </p:tgtEl>
                                      </p:cBhvr>
                                    </p:animEffect>
                                    <p:anim calcmode="lin" valueType="num">
                                      <p:cBhvr>
                                        <p:cTn id="73" dur="1000" fill="hold"/>
                                        <p:tgtEl>
                                          <p:spTgt spid="4">
                                            <p:graphicEl>
                                              <a:dgm id="{B4723E2A-4FF1-452A-BD25-8EC364F15A6F}"/>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4723E2A-4FF1-452A-BD25-8EC364F15A6F}"/>
                                            </p:graphic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1000"/>
                                        <p:tgtEl>
                                          <p:spTgt spid="5"/>
                                        </p:tgtEl>
                                      </p:cBhvr>
                                    </p:animEffect>
                                    <p:anim calcmode="lin" valueType="num">
                                      <p:cBhvr>
                                        <p:cTn id="80" dur="1000" fill="hold"/>
                                        <p:tgtEl>
                                          <p:spTgt spid="5"/>
                                        </p:tgtEl>
                                        <p:attrNameLst>
                                          <p:attrName>ppt_x</p:attrName>
                                        </p:attrNameLst>
                                      </p:cBhvr>
                                      <p:tavLst>
                                        <p:tav tm="0">
                                          <p:val>
                                            <p:strVal val="#ppt_x"/>
                                          </p:val>
                                        </p:tav>
                                        <p:tav tm="100000">
                                          <p:val>
                                            <p:strVal val="#ppt_x"/>
                                          </p:val>
                                        </p:tav>
                                      </p:tavLst>
                                    </p:anim>
                                    <p:anim calcmode="lin" valueType="num">
                                      <p:cBhvr>
                                        <p:cTn id="8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p:bld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953_TF33552983" id="{E9BF0B52-2F89-4E1E-B7CE-BCE7A121B426}" vid="{5B52913E-0AFA-412C-891F-3779D08C8844}"/>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{7F87F56D-623C-4CE4-B3B6-1A152A247F4E}tf33552983_win32</Template>
  <TotalTime>97</TotalTime>
  <Words>655</Words>
  <Application>Microsoft Office PowerPoint</Application>
  <PresentationFormat>Panoramiczny</PresentationFormat>
  <Paragraphs>102</Paragraphs>
  <Slides>12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12</vt:i4>
      </vt:variant>
    </vt:vector>
  </HeadingPairs>
  <TitlesOfParts>
    <vt:vector size="18" baseType="lpstr">
      <vt:lpstr>Calibri</vt:lpstr>
      <vt:lpstr>Cambria</vt:lpstr>
      <vt:lpstr>Franklin Gothic Book</vt:lpstr>
      <vt:lpstr>Franklin Gothic Demi</vt:lpstr>
      <vt:lpstr>Wingdings 2</vt:lpstr>
      <vt:lpstr>DividendVTI</vt:lpstr>
      <vt:lpstr>łowcy słów ROZDZIAŁ ii. EGIPTOLOGIA</vt:lpstr>
      <vt:lpstr>FORMY BEZOSOBOWE ZAKOŃCZONE NA –NO, –TO</vt:lpstr>
      <vt:lpstr>FORMY BEZOSOBOWE ZAKOŃCZONE NA –NO, –TO</vt:lpstr>
      <vt:lpstr>FORMY BEZOSOBOWE ZAKOŃCZONE NA –NO, –TO</vt:lpstr>
      <vt:lpstr>FORMY BEZOSOBOWE ZAKOŃCZONE NA –NO, –TO</vt:lpstr>
      <vt:lpstr>FORMY BEZOSOBOWE ZAKOŃCZONE NA –NO, –TO</vt:lpstr>
      <vt:lpstr>FORMY BEZOSOBOWE ZAKOŃCZONE NA –NO, –TO</vt:lpstr>
      <vt:lpstr>FORMY BEZOSOBOWE ZAKOŃCZONE NA –NO, –TO</vt:lpstr>
      <vt:lpstr>FORMY BEZOSOBOWE ZAKOŃCZONE NA –NO, –TO</vt:lpstr>
      <vt:lpstr>FORMY BEZOSOBOWE ZAKOŃCZONE NA –NO, –TO</vt:lpstr>
      <vt:lpstr>FORMY BEZOSOBOWE ZAKOŃCZONE NA –NO, –TO</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ROZDZIAŁ ii. EGIPTOLOGIA. </dc:title>
  <dc:creator>nasser hasna</dc:creator>
  <cp:lastModifiedBy>nasser hasna</cp:lastModifiedBy>
  <cp:revision>22</cp:revision>
  <dcterms:created xsi:type="dcterms:W3CDTF">2020-10-24T12:18:47Z</dcterms:created>
  <dcterms:modified xsi:type="dcterms:W3CDTF">2020-11-14T21:45:54Z</dcterms:modified>
</cp:coreProperties>
</file>