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6"/>
  </p:notes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E2FCF-90B9-47C1-92D6-18ADD0989D46}" type="datetimeFigureOut">
              <a:rPr lang="pl-PL" smtClean="0"/>
              <a:t>15.11.2020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CC25E-4364-462B-BFBF-A7BBC73C01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3293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EB1C7-74A0-402C-AF97-255B4C89A9D1}" type="datetime1">
              <a:rPr lang="pl-PL" smtClean="0"/>
              <a:t>15.11.2020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3688-0B0D-4B6C-9580-84B0E00798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6225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D11A-D0C1-4A08-AE43-0B4A73B15E21}" type="datetime1">
              <a:rPr lang="pl-PL" smtClean="0"/>
              <a:t>15.11.2020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3688-0B0D-4B6C-9580-84B0E00798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209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CDA7-2A64-4530-9FFD-99B1D457BB86}" type="datetime1">
              <a:rPr lang="pl-PL" smtClean="0"/>
              <a:t>15.11.2020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3688-0B0D-4B6C-9580-84B0E00798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4885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51341-C518-4F8E-80D0-28543FBDD8C5}" type="datetime1">
              <a:rPr lang="pl-PL" smtClean="0"/>
              <a:t>15.11.2020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3688-0B0D-4B6C-9580-84B0E00798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6006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BD0-5FB1-41FB-9F7E-F0F1F2ABDE84}" type="datetime1">
              <a:rPr lang="pl-PL" smtClean="0"/>
              <a:t>15.11.2020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3688-0B0D-4B6C-9580-84B0E00798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138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716C-3CAD-4F40-8109-BDBACAA157C1}" type="datetime1">
              <a:rPr lang="pl-PL" smtClean="0"/>
              <a:t>15.11.2020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3688-0B0D-4B6C-9580-84B0E00798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2150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864C-EB0F-44F2-8A2A-E1F11FECA85D}" type="datetime1">
              <a:rPr lang="pl-PL" smtClean="0"/>
              <a:t>15.11.2020</a:t>
            </a:fld>
            <a:endParaRPr lang="pl-P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3688-0B0D-4B6C-9580-84B0E00798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549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3AC9-3D5E-4F02-9DAA-CEED7CC60681}" type="datetime1">
              <a:rPr lang="pl-PL" smtClean="0"/>
              <a:t>15.11.2020</a:t>
            </a:fld>
            <a:endParaRPr lang="pl-P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3688-0B0D-4B6C-9580-84B0E00798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6628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4E3F-D325-471C-84D4-40E8B94956F0}" type="datetime1">
              <a:rPr lang="pl-PL" smtClean="0"/>
              <a:t>15.11.2020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3688-0B0D-4B6C-9580-84B0E00798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2065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1151-1849-423F-AE36-42009FF3BE39}" type="datetime1">
              <a:rPr lang="pl-PL" smtClean="0"/>
              <a:t>15.11.2020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3688-0B0D-4B6C-9580-84B0E00798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352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2088-3F1B-4C13-B67C-71F2B9B05405}" type="datetime1">
              <a:rPr lang="pl-PL" smtClean="0"/>
              <a:t>15.11.2020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3688-0B0D-4B6C-9580-84B0E00798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200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2A062F0-74D0-45BC-A215-27B5263E2B62}" type="datetime1">
              <a:rPr lang="pl-PL" smtClean="0"/>
              <a:t>15.11.2020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915C3688-0B0D-4B6C-9580-84B0E00798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111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4CEE91-E88D-4BC2-8BFD-593067017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9619" y="2043663"/>
            <a:ext cx="5288977" cy="2031055"/>
          </a:xfrm>
        </p:spPr>
        <p:txBody>
          <a:bodyPr>
            <a:normAutofit/>
          </a:bodyPr>
          <a:lstStyle/>
          <a:p>
            <a:r>
              <a:rPr lang="pl-PL" sz="6600" i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Łowcy słów </a:t>
            </a:r>
            <a:r>
              <a:rPr lang="pl-PL" sz="66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Rozdział 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7EDF2F9-EE73-45DA-8C9B-B7A0B6DA6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9619" y="4074718"/>
            <a:ext cx="5290942" cy="682079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Poznanie naukowe </a:t>
            </a:r>
          </a:p>
        </p:txBody>
      </p:sp>
      <p:pic>
        <p:nvPicPr>
          <p:cNvPr id="6" name="Obraz 5" descr="Wolf, Ślad, Lew, Tygrys, Paw, Zwierząt, Żbik, Predator">
            <a:extLst>
              <a:ext uri="{FF2B5EF4-FFF2-40B4-BE49-F238E27FC236}">
                <a16:creationId xmlns:a16="http://schemas.microsoft.com/office/drawing/2014/main" id="{3071FDDC-F575-4CEA-A672-47BEA0F846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8584">
            <a:off x="1624542" y="2290796"/>
            <a:ext cx="1625516" cy="21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5384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23101D-7A14-4F21-9F6D-23E531133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032541" cy="4601183"/>
          </a:xfrm>
        </p:spPr>
        <p:txBody>
          <a:bodyPr/>
          <a:lstStyle/>
          <a:p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8. </a:t>
            </a:r>
            <a:b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Gdzie archeolodzy  prowadzili poszukiwania? </a:t>
            </a:r>
            <a:b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pl-PL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5E4F557-8157-443A-80EB-79A6E06BE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3688-0B0D-4B6C-9580-84B0E00798F1}" type="slidenum">
              <a:rPr lang="pl-PL" smtClean="0"/>
              <a:t>10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52A9B36-A2A9-4097-9802-8789066F26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"/>
          <a:stretch/>
        </p:blipFill>
        <p:spPr>
          <a:xfrm>
            <a:off x="4013771" y="724428"/>
            <a:ext cx="7243188" cy="5400000"/>
          </a:xfrm>
          <a:prstGeom prst="round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3EE8B14B-9423-4DF9-8C1D-C1A767DD4A2E}"/>
              </a:ext>
            </a:extLst>
          </p:cNvPr>
          <p:cNvSpPr txBox="1"/>
          <p:nvPr/>
        </p:nvSpPr>
        <p:spPr>
          <a:xfrm>
            <a:off x="4196020" y="4066387"/>
            <a:ext cx="7320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Archeolodzy prowadzili poszukiwania </a:t>
            </a:r>
            <a:br>
              <a:rPr lang="pl-PL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blisko piramidy Cheopsa (Chufu). </a:t>
            </a:r>
          </a:p>
        </p:txBody>
      </p:sp>
      <p:sp>
        <p:nvSpPr>
          <p:cNvPr id="4" name="pole tekstowe 4">
            <a:extLst>
              <a:ext uri="{FF2B5EF4-FFF2-40B4-BE49-F238E27FC236}">
                <a16:creationId xmlns:a16="http://schemas.microsoft.com/office/drawing/2014/main" id="{586A3965-F389-456A-AE69-6043D8B3B6F9}"/>
              </a:ext>
            </a:extLst>
          </p:cNvPr>
          <p:cNvSpPr txBox="1"/>
          <p:nvPr/>
        </p:nvSpPr>
        <p:spPr>
          <a:xfrm>
            <a:off x="1955540" y="6325847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200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200" i="1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</a:p>
          <a:p>
            <a:pPr algn="ctr"/>
            <a:r>
              <a:rPr lang="pl-PL" sz="12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 </a:t>
            </a:r>
            <a:endParaRPr lang="en-US" sz="1200" i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052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18A5D0-C8DD-4458-B79C-D9AC3F8A1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48" y="807534"/>
            <a:ext cx="3032541" cy="4601183"/>
          </a:xfrm>
        </p:spPr>
        <p:txBody>
          <a:bodyPr/>
          <a:lstStyle/>
          <a:p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9. Jakie są archeologiczne źródła?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11DD10B-0B12-4BE4-AAB3-9B62FCF45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3688-0B0D-4B6C-9580-84B0E00798F1}" type="slidenum">
              <a:rPr lang="pl-PL" smtClean="0"/>
              <a:t>11</a:t>
            </a:fld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191479E-8FAE-43AB-868E-315A99C44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061" y="383230"/>
            <a:ext cx="4990575" cy="2880000"/>
          </a:xfrm>
          <a:prstGeom prst="round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C5FE6CB-E07E-429F-AC93-75A11A4487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047" y="3380847"/>
            <a:ext cx="4354016" cy="2880000"/>
          </a:xfrm>
          <a:prstGeom prst="round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76C5BC3-A792-43FA-B03F-DFD7E983F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64" y="383230"/>
            <a:ext cx="5660692" cy="1800000"/>
          </a:xfrm>
          <a:prstGeom prst="round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94BB29F9-FBAC-4613-A5B6-B7EA30DE2F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5938" y="3614026"/>
            <a:ext cx="4652307" cy="2592000"/>
          </a:xfrm>
          <a:prstGeom prst="round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43A3D26-4CE4-4322-863E-CBA77D8002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026" y="1886693"/>
            <a:ext cx="1469136" cy="2194560"/>
          </a:xfrm>
          <a:prstGeom prst="round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13EA9E14-1963-4D15-9030-D4DDACAFAD3F}"/>
              </a:ext>
            </a:extLst>
          </p:cNvPr>
          <p:cNvSpPr txBox="1"/>
          <p:nvPr/>
        </p:nvSpPr>
        <p:spPr>
          <a:xfrm rot="1730633">
            <a:off x="7608165" y="3015504"/>
            <a:ext cx="3721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>
                <a:latin typeface="Cambria" panose="02040503050406030204" pitchFamily="18" charset="0"/>
                <a:ea typeface="Cambria" panose="02040503050406030204" pitchFamily="18" charset="0"/>
              </a:rPr>
              <a:t>dokumenty 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F57CBF6-AF68-4E66-AD12-938C17536364}"/>
              </a:ext>
            </a:extLst>
          </p:cNvPr>
          <p:cNvSpPr txBox="1"/>
          <p:nvPr/>
        </p:nvSpPr>
        <p:spPr>
          <a:xfrm rot="1730633">
            <a:off x="2901818" y="4739104"/>
            <a:ext cx="4551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artefakty</a:t>
            </a:r>
          </a:p>
        </p:txBody>
      </p:sp>
      <p:sp>
        <p:nvSpPr>
          <p:cNvPr id="4" name="pole tekstowe 4">
            <a:extLst>
              <a:ext uri="{FF2B5EF4-FFF2-40B4-BE49-F238E27FC236}">
                <a16:creationId xmlns:a16="http://schemas.microsoft.com/office/drawing/2014/main" id="{0878D573-FF41-483D-B868-7A4E5E93E728}"/>
              </a:ext>
            </a:extLst>
          </p:cNvPr>
          <p:cNvSpPr txBox="1"/>
          <p:nvPr/>
        </p:nvSpPr>
        <p:spPr>
          <a:xfrm>
            <a:off x="1955540" y="6325847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200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200" i="1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</a:p>
          <a:p>
            <a:pPr algn="ctr"/>
            <a:r>
              <a:rPr lang="pl-PL" sz="12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 </a:t>
            </a:r>
            <a:endParaRPr lang="en-US" sz="1200" i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526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0E5424-C299-4D2A-BDC1-C2A347F79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  <a:r>
              <a:rPr lang="pl-PL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br>
              <a:rPr lang="pl-PL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>
                <a:latin typeface="Cambria" panose="02040503050406030204" pitchFamily="18" charset="0"/>
                <a:ea typeface="Cambria" panose="02040503050406030204" pitchFamily="18" charset="0"/>
              </a:rPr>
              <a:t>Co </a:t>
            </a: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zauważyli badacze?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35D4965-2956-42C3-AFA8-C47E0A80B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3688-0B0D-4B6C-9580-84B0E00798F1}" type="slidenum">
              <a:rPr lang="pl-PL" smtClean="0"/>
              <a:t>12</a:t>
            </a:fld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19E9765-76D6-4637-AAC2-8509EF5D4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708" y="904428"/>
            <a:ext cx="6720000" cy="5040000"/>
          </a:xfrm>
          <a:prstGeom prst="round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273CDEE2-AFFC-4ABD-9C21-41DE8BC61B4C}"/>
              </a:ext>
            </a:extLst>
          </p:cNvPr>
          <p:cNvSpPr/>
          <p:nvPr/>
        </p:nvSpPr>
        <p:spPr>
          <a:xfrm>
            <a:off x="4461044" y="5201800"/>
            <a:ext cx="6578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Portable</a:t>
            </a:r>
            <a:r>
              <a:rPr lang="pl-PL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1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Antiquities</a:t>
            </a:r>
            <a:r>
              <a:rPr lang="pl-PL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1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Scheme</a:t>
            </a:r>
            <a:r>
              <a:rPr lang="pl-PL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from London, England. </a:t>
            </a:r>
            <a:r>
              <a:rPr lang="pl-PL" sz="1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Uploaded</a:t>
            </a:r>
            <a:r>
              <a:rPr lang="pl-PL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by </a:t>
            </a:r>
            <a:r>
              <a:rPr lang="pl-PL" sz="1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Victuallers</a:t>
            </a:r>
            <a:r>
              <a:rPr lang="pl-PL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CC BY 2.0, commons.wikimedia.org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7234EF9-0AE0-4549-9A13-666CEAF7896C}"/>
              </a:ext>
            </a:extLst>
          </p:cNvPr>
          <p:cNvSpPr txBox="1"/>
          <p:nvPr/>
        </p:nvSpPr>
        <p:spPr>
          <a:xfrm>
            <a:off x="4914462" y="4349508"/>
            <a:ext cx="5719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  <a:t>Badacze zauważyli monety.  </a:t>
            </a:r>
          </a:p>
        </p:txBody>
      </p:sp>
      <p:sp>
        <p:nvSpPr>
          <p:cNvPr id="4" name="pole tekstowe 4">
            <a:extLst>
              <a:ext uri="{FF2B5EF4-FFF2-40B4-BE49-F238E27FC236}">
                <a16:creationId xmlns:a16="http://schemas.microsoft.com/office/drawing/2014/main" id="{220ADF22-7FEB-4510-9908-401558FEEFAF}"/>
              </a:ext>
            </a:extLst>
          </p:cNvPr>
          <p:cNvSpPr txBox="1"/>
          <p:nvPr/>
        </p:nvSpPr>
        <p:spPr>
          <a:xfrm>
            <a:off x="1955540" y="6325847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200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200" i="1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</a:p>
          <a:p>
            <a:pPr algn="ctr"/>
            <a:r>
              <a:rPr lang="pl-PL" sz="12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 </a:t>
            </a:r>
            <a:endParaRPr lang="en-US" sz="1200" i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508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5F1801-5362-44A8-A0E1-468685D0A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11. </a:t>
            </a:r>
            <a:b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Kim one są? Jakie </a:t>
            </a:r>
            <a:b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wyciągasz </a:t>
            </a:r>
            <a:r>
              <a:rPr lang="pl-PL">
                <a:latin typeface="Cambria" panose="02040503050406030204" pitchFamily="18" charset="0"/>
                <a:ea typeface="Cambria" panose="02040503050406030204" pitchFamily="18" charset="0"/>
              </a:rPr>
              <a:t>wnioski </a:t>
            </a:r>
            <a:br>
              <a:rPr lang="pl-PL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>
                <a:latin typeface="Cambria" panose="02040503050406030204" pitchFamily="18" charset="0"/>
                <a:ea typeface="Cambria" panose="02040503050406030204" pitchFamily="18" charset="0"/>
              </a:rPr>
              <a:t>z obserwacji?</a:t>
            </a:r>
            <a:endParaRPr lang="pl-PL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71145C0-4AB4-4283-BA7D-BB1D3E72E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3688-0B0D-4B6C-9580-84B0E00798F1}" type="slidenum">
              <a:rPr lang="pl-PL" smtClean="0"/>
              <a:t>13</a:t>
            </a:fld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0E297C3-945C-494B-B176-FC3122DAF1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0"/>
          <a:stretch/>
        </p:blipFill>
        <p:spPr>
          <a:xfrm>
            <a:off x="5178057" y="724428"/>
            <a:ext cx="4765557" cy="5400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9C118B7-4059-42C5-89FD-1FEBABFEE2D2}"/>
              </a:ext>
            </a:extLst>
          </p:cNvPr>
          <p:cNvSpPr txBox="1"/>
          <p:nvPr/>
        </p:nvSpPr>
        <p:spPr>
          <a:xfrm>
            <a:off x="3527099" y="4787914"/>
            <a:ext cx="8349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  <a:t>One mają broń, więc wyciągamy wniosek, że przypuszczalnie są wojowniczkami. </a:t>
            </a:r>
          </a:p>
        </p:txBody>
      </p:sp>
      <p:sp>
        <p:nvSpPr>
          <p:cNvPr id="4" name="pole tekstowe 4">
            <a:extLst>
              <a:ext uri="{FF2B5EF4-FFF2-40B4-BE49-F238E27FC236}">
                <a16:creationId xmlns:a16="http://schemas.microsoft.com/office/drawing/2014/main" id="{A8A3A088-AF66-4B76-892B-8F92DD747B35}"/>
              </a:ext>
            </a:extLst>
          </p:cNvPr>
          <p:cNvSpPr txBox="1"/>
          <p:nvPr/>
        </p:nvSpPr>
        <p:spPr>
          <a:xfrm>
            <a:off x="1955540" y="6325847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200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200" i="1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</a:p>
          <a:p>
            <a:pPr algn="ctr"/>
            <a:r>
              <a:rPr lang="pl-PL" sz="12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 </a:t>
            </a:r>
            <a:endParaRPr lang="en-US" sz="1200" i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230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5AFFE069-22AB-48A6-BE3B-D50DD26F65CB}"/>
              </a:ext>
            </a:extLst>
          </p:cNvPr>
          <p:cNvSpPr txBox="1"/>
          <p:nvPr/>
        </p:nvSpPr>
        <p:spPr>
          <a:xfrm>
            <a:off x="2821172" y="1443841"/>
            <a:ext cx="6549656" cy="3970318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endParaRPr lang="pl-PL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Podręcznik </a:t>
            </a:r>
            <a:r>
              <a:rPr lang="pl-PL" sz="2800" i="1" dirty="0">
                <a:latin typeface="Cambria" panose="02040503050406030204" pitchFamily="18" charset="0"/>
                <a:ea typeface="Cambria" panose="02040503050406030204" pitchFamily="18" charset="0"/>
              </a:rPr>
              <a:t>Łowcy słów</a:t>
            </a:r>
          </a:p>
          <a:p>
            <a:pPr algn="ctr"/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Rozdział I: </a:t>
            </a:r>
            <a:r>
              <a:rPr lang="pl-PL" sz="2800" i="1" dirty="0">
                <a:latin typeface="Cambria" panose="02040503050406030204" pitchFamily="18" charset="0"/>
                <a:ea typeface="Cambria" panose="02040503050406030204" pitchFamily="18" charset="0"/>
              </a:rPr>
              <a:t>Archeologia</a:t>
            </a:r>
          </a:p>
          <a:p>
            <a:pPr algn="ctr"/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Grafika </a:t>
            </a:r>
          </a:p>
          <a:p>
            <a:pPr algn="ctr"/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pixabay.com</a:t>
            </a:r>
          </a:p>
          <a:p>
            <a:pPr algn="ctr"/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commons.wikimedia.org</a:t>
            </a:r>
          </a:p>
          <a:p>
            <a:pPr algn="ctr"/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openclipart.org</a:t>
            </a:r>
          </a:p>
          <a:p>
            <a:pPr algn="ctr"/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Więcej prezentacji na stronie podręcznika</a:t>
            </a:r>
          </a:p>
          <a:p>
            <a:pPr algn="ctr"/>
            <a:r>
              <a:rPr lang="pl-PL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7042D45-A867-47F8-A3AB-0CCC6F85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3688-0B0D-4B6C-9580-84B0E00798F1}" type="slidenum">
              <a:rPr lang="pl-PL" smtClean="0"/>
              <a:t>14</a:t>
            </a:fld>
            <a:endParaRPr lang="pl-PL"/>
          </a:p>
        </p:txBody>
      </p:sp>
      <p:pic>
        <p:nvPicPr>
          <p:cNvPr id="2" name="Obraz 1" descr="Wolf, Ślad, Lew, Tygrys, Paw, Zwierząt, Żbik, Predator">
            <a:extLst>
              <a:ext uri="{FF2B5EF4-FFF2-40B4-BE49-F238E27FC236}">
                <a16:creationId xmlns:a16="http://schemas.microsoft.com/office/drawing/2014/main" id="{411C4E6C-FE18-463D-8730-53D8ED0136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8584">
            <a:off x="2751593" y="2184470"/>
            <a:ext cx="1625516" cy="21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6554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8F01B9F5-4B08-465C-BB4F-228B77E41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0. </a:t>
            </a:r>
            <a:b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Czym zajmują się archeolodzy?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47AEFF4-0911-4A00-9C89-D0094B0A6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3688-0B0D-4B6C-9580-84B0E00798F1}" type="slidenum">
              <a:rPr lang="pl-PL" smtClean="0"/>
              <a:t>2</a:t>
            </a:fld>
            <a:endParaRPr lang="pl-PL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D7A74F7-3067-417F-8B1D-4D9DE6461931}"/>
              </a:ext>
            </a:extLst>
          </p:cNvPr>
          <p:cNvSpPr txBox="1"/>
          <p:nvPr/>
        </p:nvSpPr>
        <p:spPr>
          <a:xfrm>
            <a:off x="8717932" y="2631774"/>
            <a:ext cx="27773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  <a:t>Archeolodzy prowadzą wykopaliska. </a:t>
            </a:r>
          </a:p>
        </p:txBody>
      </p:sp>
      <p:sp>
        <p:nvSpPr>
          <p:cNvPr id="7" name="pole tekstowe 4">
            <a:extLst>
              <a:ext uri="{FF2B5EF4-FFF2-40B4-BE49-F238E27FC236}">
                <a16:creationId xmlns:a16="http://schemas.microsoft.com/office/drawing/2014/main" id="{D75C5B99-D35B-452B-84D6-7C3A3CC2A634}"/>
              </a:ext>
            </a:extLst>
          </p:cNvPr>
          <p:cNvSpPr txBox="1"/>
          <p:nvPr/>
        </p:nvSpPr>
        <p:spPr>
          <a:xfrm>
            <a:off x="1955540" y="6325847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200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200" i="1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</a:p>
          <a:p>
            <a:pPr algn="ctr"/>
            <a:r>
              <a:rPr lang="pl-PL" sz="12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 </a:t>
            </a:r>
            <a:endParaRPr lang="en-US" sz="1200" i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5C6DC2D-A68D-491F-A2CE-E2A1C7F53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056" y="747137"/>
            <a:ext cx="5091888" cy="5091888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51A0627F-AAAA-428C-986A-04E86074E107}"/>
              </a:ext>
            </a:extLst>
          </p:cNvPr>
          <p:cNvSpPr txBox="1"/>
          <p:nvPr/>
        </p:nvSpPr>
        <p:spPr>
          <a:xfrm>
            <a:off x="3774557" y="5816483"/>
            <a:ext cx="1892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Cambria" panose="02040503050406030204" pitchFamily="18" charset="0"/>
                <a:ea typeface="Cambria" panose="02040503050406030204" pitchFamily="18" charset="0"/>
              </a:rPr>
              <a:t>freepik.com</a:t>
            </a:r>
          </a:p>
        </p:txBody>
      </p:sp>
    </p:spTree>
    <p:extLst>
      <p:ext uri="{BB962C8B-B14F-4D97-AF65-F5344CB8AC3E}">
        <p14:creationId xmlns:p14="http://schemas.microsoft.com/office/powerpoint/2010/main" val="43568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3D310521-1E6A-4010-B736-53460283D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988" y="758838"/>
            <a:ext cx="3807000" cy="5076000"/>
          </a:xfrm>
          <a:prstGeom prst="round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8F01B9F5-4B08-465C-BB4F-228B77E41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b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Na co natrafili archeolodzy?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47AEFF4-0911-4A00-9C89-D0094B0A6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3688-0B0D-4B6C-9580-84B0E00798F1}" type="slidenum">
              <a:rPr lang="pl-PL" smtClean="0"/>
              <a:t>3</a:t>
            </a:fld>
            <a:endParaRPr lang="pl-PL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D7A74F7-3067-417F-8B1D-4D9DE6461931}"/>
              </a:ext>
            </a:extLst>
          </p:cNvPr>
          <p:cNvSpPr txBox="1"/>
          <p:nvPr/>
        </p:nvSpPr>
        <p:spPr>
          <a:xfrm>
            <a:off x="8622239" y="2142676"/>
            <a:ext cx="27773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  <a:t>Archeolodzy natrafili </a:t>
            </a:r>
            <a:b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  <a:t>na niewielką figurkę. </a:t>
            </a:r>
          </a:p>
        </p:txBody>
      </p:sp>
      <p:sp>
        <p:nvSpPr>
          <p:cNvPr id="7" name="pole tekstowe 4">
            <a:extLst>
              <a:ext uri="{FF2B5EF4-FFF2-40B4-BE49-F238E27FC236}">
                <a16:creationId xmlns:a16="http://schemas.microsoft.com/office/drawing/2014/main" id="{D75C5B99-D35B-452B-84D6-7C3A3CC2A634}"/>
              </a:ext>
            </a:extLst>
          </p:cNvPr>
          <p:cNvSpPr txBox="1"/>
          <p:nvPr/>
        </p:nvSpPr>
        <p:spPr>
          <a:xfrm>
            <a:off x="1955540" y="6325847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200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200" i="1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</a:p>
          <a:p>
            <a:pPr algn="ctr"/>
            <a:r>
              <a:rPr lang="pl-PL" sz="12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 </a:t>
            </a:r>
            <a:endParaRPr lang="en-US" sz="1200" i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436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83D7F2-1777-400B-A17F-E7B94B08D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b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Co odkryli archeolodzy </a:t>
            </a:r>
            <a:b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w czasie wykopalisk?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E6F43BC-4EFE-4ED3-A045-1DD80FA49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721" y="1045020"/>
            <a:ext cx="7020000" cy="4680000"/>
          </a:xfrm>
          <a:prstGeom prst="roundRect">
            <a:avLst/>
          </a:prstGeo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244AB39-3C98-48AE-9E4E-3B8DC105D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3688-0B0D-4B6C-9580-84B0E00798F1}" type="slidenum">
              <a:rPr lang="pl-PL" smtClean="0"/>
              <a:t>4</a:t>
            </a:fld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EB60A95-1B43-4A28-BCED-523284E425E1}"/>
              </a:ext>
            </a:extLst>
          </p:cNvPr>
          <p:cNvSpPr txBox="1"/>
          <p:nvPr/>
        </p:nvSpPr>
        <p:spPr>
          <a:xfrm>
            <a:off x="6431931" y="3970694"/>
            <a:ext cx="27773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  <a:t>Archeolodzy odkryli </a:t>
            </a:r>
            <a:b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  <a:t>ruiny miasta.</a:t>
            </a:r>
          </a:p>
        </p:txBody>
      </p:sp>
      <p:sp>
        <p:nvSpPr>
          <p:cNvPr id="3" name="pole tekstowe 4">
            <a:extLst>
              <a:ext uri="{FF2B5EF4-FFF2-40B4-BE49-F238E27FC236}">
                <a16:creationId xmlns:a16="http://schemas.microsoft.com/office/drawing/2014/main" id="{E113DF58-D489-4E57-BAB7-F2936F6CBE05}"/>
              </a:ext>
            </a:extLst>
          </p:cNvPr>
          <p:cNvSpPr txBox="1"/>
          <p:nvPr/>
        </p:nvSpPr>
        <p:spPr>
          <a:xfrm>
            <a:off x="1955540" y="6325847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200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200" i="1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</a:p>
          <a:p>
            <a:pPr algn="ctr"/>
            <a:r>
              <a:rPr lang="pl-PL" sz="12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 </a:t>
            </a:r>
            <a:endParaRPr lang="en-US" sz="1200" i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297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5041C4-F280-46A5-B7AD-B2AAFA39C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b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Jak archeolodzy ustalili czas pochówku? </a:t>
            </a:r>
            <a:b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Jakie mają dowody?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AFF025-9355-4F82-ACDE-BC9ED77D9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087" y="922428"/>
            <a:ext cx="7506000" cy="5004000"/>
          </a:xfrm>
          <a:prstGeom prst="roundRect">
            <a:avLst/>
          </a:prstGeo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30E5128-F9B0-46C8-8600-71DC89B33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3688-0B0D-4B6C-9580-84B0E00798F1}" type="slidenum">
              <a:rPr lang="pl-PL" smtClean="0"/>
              <a:t>5</a:t>
            </a:fld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4F40519-CF9A-4EF3-B3D6-E0C7A0180419}"/>
              </a:ext>
            </a:extLst>
          </p:cNvPr>
          <p:cNvSpPr txBox="1"/>
          <p:nvPr/>
        </p:nvSpPr>
        <p:spPr>
          <a:xfrm>
            <a:off x="4123784" y="2547265"/>
            <a:ext cx="72563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Archeolodzy natrafili </a:t>
            </a:r>
            <a:br>
              <a:rPr lang="pl-PL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 monety, więc mogli łatwo ustalić czas pochówku. </a:t>
            </a:r>
          </a:p>
        </p:txBody>
      </p:sp>
      <p:sp>
        <p:nvSpPr>
          <p:cNvPr id="3" name="pole tekstowe 4">
            <a:extLst>
              <a:ext uri="{FF2B5EF4-FFF2-40B4-BE49-F238E27FC236}">
                <a16:creationId xmlns:a16="http://schemas.microsoft.com/office/drawing/2014/main" id="{D6FAF8A4-E2D5-45B9-9C6F-D850ABA230A5}"/>
              </a:ext>
            </a:extLst>
          </p:cNvPr>
          <p:cNvSpPr txBox="1"/>
          <p:nvPr/>
        </p:nvSpPr>
        <p:spPr>
          <a:xfrm>
            <a:off x="1955540" y="6325847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200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200" i="1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</a:p>
          <a:p>
            <a:pPr algn="ctr"/>
            <a:r>
              <a:rPr lang="pl-PL" sz="12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 </a:t>
            </a:r>
            <a:endParaRPr lang="en-US" sz="1200" i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864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8D6DA6-7FB0-4883-ADC4-FF12C052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117603" cy="4601183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b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Jak prawdopodobnie badacze zidentyfikowali, kto zbudował </a:t>
            </a:r>
            <a:b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tę łódź?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746AC16-9A2A-499E-B6F6-49D870A66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255" y="724428"/>
            <a:ext cx="7164981" cy="5400000"/>
          </a:xfrm>
          <a:prstGeom prst="round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D58BB960-B613-41C6-AF8E-7B21EE43C8EF}"/>
              </a:ext>
            </a:extLst>
          </p:cNvPr>
          <p:cNvSpPr/>
          <p:nvPr/>
        </p:nvSpPr>
        <p:spPr>
          <a:xfrm>
            <a:off x="6425610" y="5725020"/>
            <a:ext cx="30226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Viking Ship Museum, Oslo, Norway</a:t>
            </a:r>
            <a:endParaRPr lang="pl-PL" sz="1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9309695-3021-45F7-BE57-F125FDFFE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3688-0B0D-4B6C-9580-84B0E00798F1}" type="slidenum">
              <a:rPr lang="pl-PL" smtClean="0"/>
              <a:t>6</a:t>
            </a:fld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6C9F33E-2658-4761-B115-FD4C25328D34}"/>
              </a:ext>
            </a:extLst>
          </p:cNvPr>
          <p:cNvSpPr txBox="1"/>
          <p:nvPr/>
        </p:nvSpPr>
        <p:spPr>
          <a:xfrm>
            <a:off x="4719370" y="2270266"/>
            <a:ext cx="57947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Archeolodzy prawdopodobnie </a:t>
            </a:r>
            <a:br>
              <a:rPr lang="pl-PL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zwrócili uwagę </a:t>
            </a:r>
            <a:br>
              <a:rPr lang="pl-PL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 kształt </a:t>
            </a:r>
            <a:r>
              <a:rPr lang="pl-PL" sz="36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 dekoracje łodzi</a:t>
            </a:r>
            <a:r>
              <a:rPr lang="pl-PL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sp>
        <p:nvSpPr>
          <p:cNvPr id="3" name="pole tekstowe 4">
            <a:extLst>
              <a:ext uri="{FF2B5EF4-FFF2-40B4-BE49-F238E27FC236}">
                <a16:creationId xmlns:a16="http://schemas.microsoft.com/office/drawing/2014/main" id="{15927A82-A7E6-46CF-AEF9-24C88FC5CE02}"/>
              </a:ext>
            </a:extLst>
          </p:cNvPr>
          <p:cNvSpPr txBox="1"/>
          <p:nvPr/>
        </p:nvSpPr>
        <p:spPr>
          <a:xfrm>
            <a:off x="1955540" y="6325847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200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200" i="1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</a:p>
          <a:p>
            <a:pPr algn="ctr"/>
            <a:r>
              <a:rPr lang="pl-PL" sz="12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 </a:t>
            </a:r>
            <a:endParaRPr lang="en-US" sz="1200" i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128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27CA6F-8FAF-47B8-8D3E-18FE75C9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5. </a:t>
            </a:r>
            <a:b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Gdzie archeolodzy prowadzili wykopaliska?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82DDA08-8F8B-40C0-BEE1-60DBAEB5C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936" y="688428"/>
            <a:ext cx="7296000" cy="5472000"/>
          </a:xfrm>
          <a:prstGeom prst="roundRect">
            <a:avLst/>
          </a:prstGeo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87655CB-0761-4DD1-94B9-4613BB4F6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3688-0B0D-4B6C-9580-84B0E00798F1}" type="slidenum">
              <a:rPr lang="pl-PL" smtClean="0"/>
              <a:t>7</a:t>
            </a:fld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B165EBE-0338-469E-BAC3-8674EA851296}"/>
              </a:ext>
            </a:extLst>
          </p:cNvPr>
          <p:cNvSpPr txBox="1"/>
          <p:nvPr/>
        </p:nvSpPr>
        <p:spPr>
          <a:xfrm>
            <a:off x="5335144" y="4524691"/>
            <a:ext cx="5627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Archeolodzy prowadzili wykopaliska w Egipcie. </a:t>
            </a:r>
          </a:p>
        </p:txBody>
      </p:sp>
      <p:sp>
        <p:nvSpPr>
          <p:cNvPr id="3" name="pole tekstowe 4">
            <a:extLst>
              <a:ext uri="{FF2B5EF4-FFF2-40B4-BE49-F238E27FC236}">
                <a16:creationId xmlns:a16="http://schemas.microsoft.com/office/drawing/2014/main" id="{A3D1629E-AEB1-411C-BB9A-C9FC8776C0CF}"/>
              </a:ext>
            </a:extLst>
          </p:cNvPr>
          <p:cNvSpPr txBox="1"/>
          <p:nvPr/>
        </p:nvSpPr>
        <p:spPr>
          <a:xfrm>
            <a:off x="1955540" y="6325847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200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200" i="1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</a:p>
          <a:p>
            <a:pPr algn="ctr"/>
            <a:r>
              <a:rPr lang="pl-PL" sz="12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 </a:t>
            </a:r>
            <a:endParaRPr lang="en-US" sz="1200" i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945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F14DE6-2992-4F6C-BFD4-45B742B28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6. </a:t>
            </a:r>
            <a:b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Na co zwrócili uwagę archeolodzy?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9E6476D-FC5F-44D3-BF8C-1C9150F25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385" y="326470"/>
            <a:ext cx="4392000" cy="5856000"/>
          </a:xfrm>
          <a:prstGeom prst="round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507BF658-8472-490C-9496-DA642220CBBC}"/>
              </a:ext>
            </a:extLst>
          </p:cNvPr>
          <p:cNvSpPr/>
          <p:nvPr/>
        </p:nvSpPr>
        <p:spPr>
          <a:xfrm>
            <a:off x="8845385" y="5576913"/>
            <a:ext cx="2522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Guy Bar-Oz, CC BY-SA 3.0, commons.wikimedia.org</a:t>
            </a: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8E161391-67FB-4241-8797-188F87E86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3688-0B0D-4B6C-9580-84B0E00798F1}" type="slidenum">
              <a:rPr lang="pl-PL" smtClean="0"/>
              <a:t>8</a:t>
            </a:fld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3AEA6BC-9D07-4CB6-AED5-1B862C19052D}"/>
              </a:ext>
            </a:extLst>
          </p:cNvPr>
          <p:cNvSpPr txBox="1"/>
          <p:nvPr/>
        </p:nvSpPr>
        <p:spPr>
          <a:xfrm>
            <a:off x="3701905" y="2270266"/>
            <a:ext cx="27773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  <a:t>Archeolodzy zwrócili uwagę </a:t>
            </a:r>
            <a:b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  <a:t>na kości. </a:t>
            </a:r>
          </a:p>
        </p:txBody>
      </p:sp>
      <p:sp>
        <p:nvSpPr>
          <p:cNvPr id="3" name="pole tekstowe 4">
            <a:extLst>
              <a:ext uri="{FF2B5EF4-FFF2-40B4-BE49-F238E27FC236}">
                <a16:creationId xmlns:a16="http://schemas.microsoft.com/office/drawing/2014/main" id="{5E85B532-DF97-4ACB-A8C7-59F0447C9FFB}"/>
              </a:ext>
            </a:extLst>
          </p:cNvPr>
          <p:cNvSpPr txBox="1"/>
          <p:nvPr/>
        </p:nvSpPr>
        <p:spPr>
          <a:xfrm>
            <a:off x="1955540" y="6325847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200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200" i="1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</a:p>
          <a:p>
            <a:pPr algn="ctr"/>
            <a:r>
              <a:rPr lang="pl-PL" sz="12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 </a:t>
            </a:r>
            <a:endParaRPr lang="en-US" sz="1200" i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506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7B1922-D016-4558-B8F2-31BEC43E6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7. </a:t>
            </a:r>
            <a:b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Do czego służyły te rzeczy?</a:t>
            </a:r>
            <a:b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Jakie są Twoje hipotezy?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303189B-ED05-4075-97B3-3427CDFE9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898" y="994428"/>
            <a:ext cx="7606963" cy="4860000"/>
          </a:xfrm>
          <a:prstGeom prst="roundRect">
            <a:avLst/>
          </a:prstGeo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A4B2772-1664-4566-9FF2-D698569D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3688-0B0D-4B6C-9580-84B0E00798F1}" type="slidenum">
              <a:rPr lang="pl-PL" smtClean="0"/>
              <a:t>9</a:t>
            </a:fld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BBD2301-58F9-40C9-B303-4C20ABBB77A4}"/>
              </a:ext>
            </a:extLst>
          </p:cNvPr>
          <p:cNvSpPr txBox="1"/>
          <p:nvPr/>
        </p:nvSpPr>
        <p:spPr>
          <a:xfrm>
            <a:off x="6096000" y="523672"/>
            <a:ext cx="5493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  <a:t>Przypuszczalnie służyły one do robienia makijażu.  </a:t>
            </a:r>
          </a:p>
        </p:txBody>
      </p:sp>
      <p:sp>
        <p:nvSpPr>
          <p:cNvPr id="3" name="pole tekstowe 4">
            <a:extLst>
              <a:ext uri="{FF2B5EF4-FFF2-40B4-BE49-F238E27FC236}">
                <a16:creationId xmlns:a16="http://schemas.microsoft.com/office/drawing/2014/main" id="{DF90C6EF-7996-4D52-BC74-E9345CEEB83C}"/>
              </a:ext>
            </a:extLst>
          </p:cNvPr>
          <p:cNvSpPr txBox="1"/>
          <p:nvPr/>
        </p:nvSpPr>
        <p:spPr>
          <a:xfrm>
            <a:off x="1955540" y="6325847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200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200" i="1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</a:p>
          <a:p>
            <a:pPr algn="ctr"/>
            <a:r>
              <a:rPr lang="pl-PL" sz="12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 </a:t>
            </a:r>
            <a:endParaRPr lang="en-US" sz="1200" i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602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Ramka">
  <a:themeElements>
    <a:clrScheme name="Ramka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Ramka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amk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TM03457475[[fn=Ramka]]</Template>
  <TotalTime>227</TotalTime>
  <Words>577</Words>
  <Application>Microsoft Office PowerPoint</Application>
  <PresentationFormat>Panoramiczny</PresentationFormat>
  <Paragraphs>77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Calibri</vt:lpstr>
      <vt:lpstr>Cambria</vt:lpstr>
      <vt:lpstr>Corbel</vt:lpstr>
      <vt:lpstr>Wingdings 2</vt:lpstr>
      <vt:lpstr>Ramka</vt:lpstr>
      <vt:lpstr>Łowcy słów Rozdział I</vt:lpstr>
      <vt:lpstr>0.  Czym zajmują się archeolodzy?</vt:lpstr>
      <vt:lpstr>1.  Na co natrafili archeolodzy?</vt:lpstr>
      <vt:lpstr>2.  Co odkryli archeolodzy  w czasie wykopalisk?</vt:lpstr>
      <vt:lpstr>3.  Jak archeolodzy ustalili czas pochówku?  Jakie mają dowody?</vt:lpstr>
      <vt:lpstr>4.  Jak prawdopodobnie badacze zidentyfikowali, kto zbudował  tę łódź? </vt:lpstr>
      <vt:lpstr>5.  Gdzie archeolodzy prowadzili wykopaliska? </vt:lpstr>
      <vt:lpstr>6.  Na co zwrócili uwagę archeolodzy?</vt:lpstr>
      <vt:lpstr>7.  Do czego służyły te rzeczy? Jakie są Twoje hipotezy?</vt:lpstr>
      <vt:lpstr>8.  Gdzie archeolodzy  prowadzili poszukiwania?  </vt:lpstr>
      <vt:lpstr>9. Jakie są archeologiczne źródła?</vt:lpstr>
      <vt:lpstr>10.  Co zauważyli badacze?</vt:lpstr>
      <vt:lpstr>11.  Kim one są? Jakie  wyciągasz wnioski  z obserwacji?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Eksploracje. Rozdział I.</dc:title>
  <dc:creator>nasser hasna</dc:creator>
  <cp:lastModifiedBy>nasser hasna</cp:lastModifiedBy>
  <cp:revision>71</cp:revision>
  <dcterms:created xsi:type="dcterms:W3CDTF">2020-10-17T18:52:21Z</dcterms:created>
  <dcterms:modified xsi:type="dcterms:W3CDTF">2020-11-15T20:46:05Z</dcterms:modified>
</cp:coreProperties>
</file>