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8" r:id="rId3"/>
    <p:sldId id="279" r:id="rId4"/>
    <p:sldId id="280" r:id="rId5"/>
    <p:sldId id="281" r:id="rId6"/>
    <p:sldId id="289" r:id="rId7"/>
    <p:sldId id="282" r:id="rId8"/>
    <p:sldId id="283" r:id="rId9"/>
    <p:sldId id="285" r:id="rId10"/>
    <p:sldId id="287" r:id="rId11"/>
    <p:sldId id="28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EAEE-97D2-4194-9AC5-93F0AF1E625F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0794C-DD9D-44E7-9124-70F5FA97F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59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794C-DD9D-44E7-9124-70F5FA97F62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7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F2108A4-8C2E-4C01-9B3B-2FB92108B4F5}" type="datetime1">
              <a:rPr lang="pl-PL" smtClean="0"/>
              <a:t>10.05.2021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9F1-E84E-47CC-946B-33D99282297E}" type="datetime1">
              <a:rPr lang="pl-PL" smtClean="0"/>
              <a:t>10.05.2021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0B39-A6AF-437C-B16A-D066EB432C9D}" type="datetime1">
              <a:rPr lang="pl-PL" smtClean="0"/>
              <a:t>10.05.2021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7A7F-D8E0-40AD-A279-340C7C804B07}" type="datetime1">
              <a:rPr lang="pl-PL" smtClean="0"/>
              <a:t>10.05.2021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6373C31-A23D-4089-BE96-E91622EDE656}" type="datetime1">
              <a:rPr lang="pl-PL" smtClean="0"/>
              <a:t>10.05.2021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B66F-BB66-4005-BF32-D0451E1C81F5}" type="datetime1">
              <a:rPr lang="pl-PL" smtClean="0"/>
              <a:t>10.05.2021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C2418-DB6D-4EE8-A225-464354053808}" type="datetime1">
              <a:rPr lang="pl-PL" smtClean="0"/>
              <a:t>10.05.2021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4BB2-22CA-4D21-A07B-97E242FDBDAD}" type="datetime1">
              <a:rPr lang="pl-PL" smtClean="0"/>
              <a:t>10.05.2021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8BA4-CABF-4825-B740-CFEAA6DC0C51}" type="datetime1">
              <a:rPr lang="pl-PL" smtClean="0"/>
              <a:t>10.05.2021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Łącznik prostoliniow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020E-537A-4AFF-9ACC-64669963B62E}" type="datetime1">
              <a:rPr lang="pl-PL" smtClean="0"/>
              <a:t>10.05.2021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C4D-28D7-460A-8485-DDFED7154413}" type="datetime1">
              <a:rPr lang="pl-PL" smtClean="0"/>
              <a:t>10.05.2021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A8D79E-CA12-4795-A958-39C41393082C}" type="datetime1">
              <a:rPr lang="pl-PL" smtClean="0"/>
              <a:t>10.05.2021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Łącznik prostoliniow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oliniow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logia.edu.pl/" TargetMode="External"/><Relationship Id="rId2" Type="http://schemas.openxmlformats.org/officeDocument/2006/relationships/hyperlink" Target="http://www.openclipar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WYKŁAD 9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OPIS PROCESU. ĆWICZENIA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51620" y="6355080"/>
            <a:ext cx="6840760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</a:t>
            </a:r>
            <a:r>
              <a:rPr lang="pl-PL" sz="1000" i="1" dirty="0"/>
              <a:t>Studiologia. Podręcznik polskiego języka naukowego dla cudzoziemców na poziomie B1</a:t>
            </a:r>
          </a:p>
        </p:txBody>
      </p:sp>
      <p:pic>
        <p:nvPicPr>
          <p:cNvPr id="6" name="Picture 2" descr="https://mirrors.creativecommons.org/presskit/buttons/88x31/png/by-nc-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20" y="5877272"/>
            <a:ext cx="113182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siness Process - Numbered by tkiblaw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46" y="980728"/>
            <a:ext cx="7123709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9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II. CYKL ROZWOJOWY ŻABY</a:t>
            </a:r>
            <a:br>
              <a:rPr lang="pl-PL" dirty="0"/>
            </a:br>
            <a:r>
              <a:rPr lang="pl-PL" dirty="0"/>
              <a:t>Na czym polega cykl rozwojowy żaby?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203470" y="6356350"/>
            <a:ext cx="6737060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pic>
        <p:nvPicPr>
          <p:cNvPr id="1026" name="Picture 2" descr="C:\Users\Iza\Documents\STUDIOLOGIA\MATERIAŁY GRAFICZNE\15277594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01" y="1268760"/>
            <a:ext cx="459523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243519" y="4508760"/>
            <a:ext cx="6656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Kijanka </a:t>
            </a:r>
            <a:r>
              <a:rPr lang="pl-PL" sz="3600" b="1" dirty="0">
                <a:solidFill>
                  <a:srgbClr val="FF0000"/>
                </a:solidFill>
              </a:rPr>
              <a:t>staje się</a:t>
            </a:r>
            <a:r>
              <a:rPr lang="pl-PL" sz="3600" dirty="0"/>
              <a:t> młodą żabą. </a:t>
            </a:r>
            <a:r>
              <a:rPr lang="pl-PL" sz="3600" dirty="0">
                <a:sym typeface="Symbol"/>
              </a:rPr>
              <a:t></a:t>
            </a:r>
            <a:endParaRPr lang="pl-PL" sz="3600" dirty="0"/>
          </a:p>
          <a:p>
            <a:pPr algn="ctr"/>
            <a:r>
              <a:rPr lang="pl-PL" sz="3600" b="1" dirty="0">
                <a:solidFill>
                  <a:srgbClr val="FF0000"/>
                </a:solidFill>
              </a:rPr>
              <a:t>Zachodzi przemiana </a:t>
            </a:r>
            <a:r>
              <a:rPr lang="pl-PL" sz="3600" dirty="0"/>
              <a:t>kijanki </a:t>
            </a:r>
            <a:br>
              <a:rPr lang="pl-PL" sz="3600" dirty="0"/>
            </a:br>
            <a:r>
              <a:rPr lang="pl-PL" sz="3600" b="1" dirty="0">
                <a:solidFill>
                  <a:srgbClr val="FF0000"/>
                </a:solidFill>
              </a:rPr>
              <a:t>w</a:t>
            </a:r>
            <a:r>
              <a:rPr lang="pl-PL" sz="3600" dirty="0"/>
              <a:t> młodą żabę.  </a:t>
            </a:r>
          </a:p>
        </p:txBody>
      </p:sp>
      <p:cxnSp>
        <p:nvCxnSpPr>
          <p:cNvPr id="4" name="Łącznik prosty ze strzałką 3"/>
          <p:cNvCxnSpPr/>
          <p:nvPr/>
        </p:nvCxnSpPr>
        <p:spPr>
          <a:xfrm flipH="1">
            <a:off x="3016246" y="1916832"/>
            <a:ext cx="288032" cy="151216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aśnienie liniowe 1 7"/>
          <p:cNvSpPr/>
          <p:nvPr/>
        </p:nvSpPr>
        <p:spPr>
          <a:xfrm>
            <a:off x="755576" y="2348880"/>
            <a:ext cx="1527689" cy="846060"/>
          </a:xfrm>
          <a:prstGeom prst="borderCallout1">
            <a:avLst>
              <a:gd name="adj1" fmla="val 123711"/>
              <a:gd name="adj2" fmla="val 43908"/>
              <a:gd name="adj3" fmla="val 187996"/>
              <a:gd name="adj4" fmla="val 10122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rgbClr val="C00000"/>
                </a:solidFill>
              </a:rPr>
              <a:t>MŁODA ŻABA </a:t>
            </a:r>
          </a:p>
        </p:txBody>
      </p:sp>
      <p:sp>
        <p:nvSpPr>
          <p:cNvPr id="9" name="Objaśnienie liniowe 1 8"/>
          <p:cNvSpPr/>
          <p:nvPr/>
        </p:nvSpPr>
        <p:spPr>
          <a:xfrm>
            <a:off x="367573" y="1412776"/>
            <a:ext cx="1836204" cy="684536"/>
          </a:xfrm>
          <a:prstGeom prst="borderCallout1">
            <a:avLst>
              <a:gd name="adj1" fmla="val 48530"/>
              <a:gd name="adj2" fmla="val 144565"/>
              <a:gd name="adj3" fmla="val 42059"/>
              <a:gd name="adj4" fmla="val 106358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rgbClr val="C00000"/>
                </a:solidFill>
              </a:rPr>
              <a:t>KIJANKA</a:t>
            </a:r>
          </a:p>
        </p:txBody>
      </p:sp>
    </p:spTree>
    <p:extLst>
      <p:ext uri="{BB962C8B-B14F-4D97-AF65-F5344CB8AC3E}">
        <p14:creationId xmlns:p14="http://schemas.microsoft.com/office/powerpoint/2010/main" val="317022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źródło </a:t>
            </a:r>
            <a:r>
              <a:rPr lang="pl-PL" dirty="0" err="1"/>
              <a:t>clipartów</a:t>
            </a:r>
            <a:r>
              <a:rPr lang="pl-PL" dirty="0"/>
              <a:t>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www.openclipart.org</a:t>
            </a:r>
            <a:r>
              <a:rPr lang="pl-PL" dirty="0"/>
              <a:t> (domena publiczna)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11560" y="2204864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/>
              <a:t>WIĘCEJ PREZENTACJI </a:t>
            </a:r>
          </a:p>
          <a:p>
            <a:pPr algn="ctr"/>
            <a:r>
              <a:rPr lang="pl-PL" sz="5400"/>
              <a:t>NA </a:t>
            </a:r>
            <a:r>
              <a:rPr lang="pl-PL" sz="5400">
                <a:hlinkClick r:id="rId3"/>
              </a:rPr>
              <a:t>www.studiologia.edu.pl</a:t>
            </a:r>
            <a:endParaRPr lang="pl-PL" sz="5400"/>
          </a:p>
          <a:p>
            <a:pPr algn="ctr"/>
            <a:endParaRPr lang="pl-PL" sz="5400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203470" y="6381328"/>
            <a:ext cx="6737060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</p:spTree>
    <p:extLst>
      <p:ext uri="{BB962C8B-B14F-4D97-AF65-F5344CB8AC3E}">
        <p14:creationId xmlns:p14="http://schemas.microsoft.com/office/powerpoint/2010/main" val="324137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91580" y="6381328"/>
            <a:ext cx="7560840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I. PROCES REKRUTACJI</a:t>
            </a:r>
            <a:br>
              <a:rPr lang="pl-PL" dirty="0"/>
            </a:br>
            <a:r>
              <a:rPr lang="pl-PL" dirty="0"/>
              <a:t>Ponumeruj etapy.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858740" y="1268760"/>
            <a:ext cx="3353219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200" dirty="0"/>
              <a:t>A. WYBRANIE JEDNEGO Z KANDYDATÓW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932040" y="4653136"/>
            <a:ext cx="324036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200" dirty="0"/>
              <a:t>F. OPIS I PUBLIKACJA OFERTY PRACY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27584" y="2969247"/>
            <a:ext cx="374441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200" dirty="0"/>
              <a:t>C. ZATRUDNIENIE </a:t>
            </a:r>
            <a:br>
              <a:rPr lang="pl-PL" sz="3200" dirty="0"/>
            </a:br>
            <a:r>
              <a:rPr lang="pl-PL" sz="3200" dirty="0"/>
              <a:t>I ROZPOCZĘCIE PRACY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040052" y="2939460"/>
            <a:ext cx="320435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200" dirty="0"/>
              <a:t>D. WSTĘPNA SELEKCJA KANDYDATÓW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58741" y="4653136"/>
            <a:ext cx="345638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200" dirty="0"/>
              <a:t>E. DRUGA ROZMOWA KWALIFIKACYJNA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427984" y="1268760"/>
            <a:ext cx="338437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200" dirty="0"/>
              <a:t>B. PIERWSZA ROZMOWA KWALIFIKACYJNA </a:t>
            </a:r>
          </a:p>
        </p:txBody>
      </p:sp>
      <p:sp>
        <p:nvSpPr>
          <p:cNvPr id="4" name="Elipsa 3"/>
          <p:cNvSpPr/>
          <p:nvPr/>
        </p:nvSpPr>
        <p:spPr>
          <a:xfrm>
            <a:off x="7339194" y="4717966"/>
            <a:ext cx="72008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Elipsa 10"/>
          <p:cNvSpPr/>
          <p:nvPr/>
        </p:nvSpPr>
        <p:spPr>
          <a:xfrm>
            <a:off x="7452320" y="3189459"/>
            <a:ext cx="72008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Elipsa 11"/>
          <p:cNvSpPr/>
          <p:nvPr/>
        </p:nvSpPr>
        <p:spPr>
          <a:xfrm>
            <a:off x="6979154" y="1484864"/>
            <a:ext cx="72008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Elipsa 12"/>
          <p:cNvSpPr/>
          <p:nvPr/>
        </p:nvSpPr>
        <p:spPr>
          <a:xfrm>
            <a:off x="3275856" y="4797232"/>
            <a:ext cx="72008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Elipsa 13"/>
          <p:cNvSpPr/>
          <p:nvPr/>
        </p:nvSpPr>
        <p:spPr>
          <a:xfrm>
            <a:off x="3403638" y="1520311"/>
            <a:ext cx="72008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Elipsa 14"/>
          <p:cNvSpPr/>
          <p:nvPr/>
        </p:nvSpPr>
        <p:spPr>
          <a:xfrm>
            <a:off x="3779912" y="3717112"/>
            <a:ext cx="72008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532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I. PROCES REKRUTACJI</a:t>
            </a:r>
            <a:br>
              <a:rPr lang="pl-PL" dirty="0"/>
            </a:br>
            <a:r>
              <a:rPr lang="pl-PL" dirty="0"/>
              <a:t>Zbuduj zdania z podanymi słowami lub frazami. 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203470" y="6356350"/>
            <a:ext cx="6737060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16" name="Symbol zastępczy zawartości 15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2880320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2800" dirty="0"/>
              <a:t>ROZPOCZYNAĆ – ROZPOCZĄĆ </a:t>
            </a:r>
          </a:p>
          <a:p>
            <a:r>
              <a:rPr lang="pl-PL" sz="2800" dirty="0"/>
              <a:t>MIEĆ MIEJSCE</a:t>
            </a:r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99592" y="1283276"/>
            <a:ext cx="324036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200" dirty="0"/>
              <a:t>OPIS I PUBLIKACJA OFERTY PRACY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936352" y="1283276"/>
            <a:ext cx="320435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200" dirty="0"/>
              <a:t>WSTĘPNA SELEKCJA KANDYDATÓW 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67544" y="3816330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/>
              <a:t>1. Opis i publikacja oferty pracy </a:t>
            </a:r>
            <a:r>
              <a:rPr lang="pl-PL" sz="2600" b="1" dirty="0">
                <a:solidFill>
                  <a:srgbClr val="FF0000"/>
                </a:solidFill>
              </a:rPr>
              <a:t>rozpoczyna</a:t>
            </a:r>
            <a:r>
              <a:rPr lang="pl-PL" sz="2600" dirty="0"/>
              <a:t> (co?) proces rekrutacji.</a:t>
            </a:r>
          </a:p>
          <a:p>
            <a:r>
              <a:rPr lang="pl-PL" sz="2600" b="1" u="sng" dirty="0">
                <a:solidFill>
                  <a:srgbClr val="00B050"/>
                </a:solidFill>
              </a:rPr>
              <a:t>1. ETAP</a:t>
            </a:r>
            <a:r>
              <a:rPr lang="pl-PL" sz="2600" b="1" dirty="0">
                <a:solidFill>
                  <a:srgbClr val="00B050"/>
                </a:solidFill>
              </a:rPr>
              <a:t> ROZPOCZYNA </a:t>
            </a:r>
            <a:r>
              <a:rPr lang="pl-PL" sz="2600" b="1" u="sng" dirty="0">
                <a:solidFill>
                  <a:srgbClr val="00B050"/>
                </a:solidFill>
              </a:rPr>
              <a:t>PROCES</a:t>
            </a:r>
            <a:r>
              <a:rPr lang="pl-PL" sz="2600" b="1" dirty="0">
                <a:solidFill>
                  <a:srgbClr val="00B050"/>
                </a:solidFill>
              </a:rPr>
              <a:t>. </a:t>
            </a:r>
          </a:p>
          <a:p>
            <a:r>
              <a:rPr lang="pl-PL" sz="2600" dirty="0"/>
              <a:t>Następnie </a:t>
            </a:r>
            <a:r>
              <a:rPr lang="pl-PL" sz="2600" b="1" dirty="0">
                <a:solidFill>
                  <a:srgbClr val="FF0000"/>
                </a:solidFill>
              </a:rPr>
              <a:t>ma miejsce </a:t>
            </a:r>
            <a:r>
              <a:rPr lang="pl-PL" sz="2600" dirty="0"/>
              <a:t>(co?) wstępna selekcja kandydatów. </a:t>
            </a:r>
          </a:p>
          <a:p>
            <a:r>
              <a:rPr lang="pl-PL" sz="2600" b="1" dirty="0">
                <a:solidFill>
                  <a:srgbClr val="00B050"/>
                </a:solidFill>
              </a:rPr>
              <a:t>NASTĘPNIE MA MIEJSCE </a:t>
            </a:r>
            <a:r>
              <a:rPr lang="pl-PL" sz="2600" b="1" u="sng" dirty="0">
                <a:solidFill>
                  <a:srgbClr val="00B050"/>
                </a:solidFill>
              </a:rPr>
              <a:t>2. ETAP</a:t>
            </a:r>
            <a:r>
              <a:rPr lang="pl-PL" sz="2600" b="1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18" name="Strzałka w prawo 17"/>
          <p:cNvSpPr/>
          <p:nvPr/>
        </p:nvSpPr>
        <p:spPr>
          <a:xfrm>
            <a:off x="4281812" y="1700808"/>
            <a:ext cx="58037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3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I. PROCES REKRUTACJI</a:t>
            </a:r>
            <a:br>
              <a:rPr lang="pl-PL" dirty="0"/>
            </a:br>
            <a:r>
              <a:rPr lang="pl-PL" dirty="0"/>
              <a:t>Zbuduj zdania z podanymi słowami lub frazami. 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203470" y="6356350"/>
            <a:ext cx="6737060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16" name="Symbol zastępczy zawartości 1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785864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2800" dirty="0"/>
              <a:t>KOLEJNA FAZA</a:t>
            </a:r>
          </a:p>
          <a:p>
            <a:r>
              <a:rPr lang="pl-PL" sz="2800" dirty="0"/>
              <a:t>NASTĘPOWAĆ – NASTĄPIĆ </a:t>
            </a:r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55576" y="1346620"/>
            <a:ext cx="338437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200" dirty="0"/>
              <a:t>PIERWSZA ROZMOWA KWALIFIKACYJNA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936352" y="1351341"/>
            <a:ext cx="345207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200" dirty="0"/>
              <a:t>DRUGA ROZMOWA KWALIFIKACYJNA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79020" y="3861048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/>
              <a:t>Pierwsza rozmowa kwalifikacyjna jest </a:t>
            </a:r>
            <a:r>
              <a:rPr lang="pl-PL" sz="2600" b="1" dirty="0">
                <a:solidFill>
                  <a:srgbClr val="FF0000"/>
                </a:solidFill>
              </a:rPr>
              <a:t>kolejną fazą </a:t>
            </a:r>
            <a:r>
              <a:rPr lang="pl-PL" sz="2600" dirty="0"/>
              <a:t>procesu rekrutacji. = </a:t>
            </a:r>
            <a:r>
              <a:rPr lang="pl-PL" sz="2600" b="1" dirty="0">
                <a:solidFill>
                  <a:srgbClr val="FF0000"/>
                </a:solidFill>
              </a:rPr>
              <a:t>Kolejną fazą</a:t>
            </a:r>
            <a:r>
              <a:rPr lang="pl-PL" sz="2600" dirty="0"/>
              <a:t> procesu rekrutacji jest pierwsza rozmowa kwalifikacyjna. </a:t>
            </a:r>
          </a:p>
          <a:p>
            <a:r>
              <a:rPr lang="pl-PL" sz="2600" b="1" u="sng" dirty="0">
                <a:solidFill>
                  <a:srgbClr val="00B050"/>
                </a:solidFill>
              </a:rPr>
              <a:t>3. ETAP</a:t>
            </a:r>
            <a:r>
              <a:rPr lang="pl-PL" sz="2600" b="1" dirty="0">
                <a:solidFill>
                  <a:srgbClr val="00B050"/>
                </a:solidFill>
              </a:rPr>
              <a:t> JEST KOLEJNĄ FAZĄ PROCESU.</a:t>
            </a:r>
          </a:p>
          <a:p>
            <a:r>
              <a:rPr lang="pl-PL" sz="2600" dirty="0"/>
              <a:t>Niedługo później </a:t>
            </a:r>
            <a:r>
              <a:rPr lang="pl-PL" sz="2600" b="1" dirty="0">
                <a:solidFill>
                  <a:srgbClr val="FF0000"/>
                </a:solidFill>
              </a:rPr>
              <a:t>następuje </a:t>
            </a:r>
            <a:r>
              <a:rPr lang="pl-PL" sz="2600" dirty="0"/>
              <a:t>(co?) druga rozmowa. </a:t>
            </a:r>
          </a:p>
          <a:p>
            <a:r>
              <a:rPr lang="pl-PL" sz="2600" b="1" dirty="0">
                <a:solidFill>
                  <a:srgbClr val="00B050"/>
                </a:solidFill>
              </a:rPr>
              <a:t>PÓŹNIEJ NASTĘPUJE </a:t>
            </a:r>
            <a:r>
              <a:rPr lang="pl-PL" sz="2600" b="1" u="sng" dirty="0">
                <a:solidFill>
                  <a:srgbClr val="00B050"/>
                </a:solidFill>
              </a:rPr>
              <a:t>4. ETAP</a:t>
            </a:r>
            <a:r>
              <a:rPr lang="pl-PL" sz="2600" b="1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18" name="Strzałka w prawo 17"/>
          <p:cNvSpPr/>
          <p:nvPr/>
        </p:nvSpPr>
        <p:spPr>
          <a:xfrm>
            <a:off x="4281812" y="1700808"/>
            <a:ext cx="58037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82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I. PROCES REKRUTACJI</a:t>
            </a:r>
            <a:br>
              <a:rPr lang="pl-PL" dirty="0"/>
            </a:br>
            <a:r>
              <a:rPr lang="pl-PL" dirty="0"/>
              <a:t>Zbuduj zdania z podanymi słowami lub frazami. 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203470" y="6356350"/>
            <a:ext cx="6737060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16" name="Symbol zastępczy zawartości 1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785864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2800" dirty="0"/>
              <a:t>ZACHODZIĆ – ZAJŚĆ </a:t>
            </a:r>
          </a:p>
          <a:p>
            <a:r>
              <a:rPr lang="pl-PL" sz="2800" dirty="0"/>
              <a:t>KOŃCZYĆ – ZAKOŃCZYĆ  </a:t>
            </a:r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55576" y="1268760"/>
            <a:ext cx="338437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200" dirty="0"/>
              <a:t>WYBRANIE JEDNEGO </a:t>
            </a:r>
            <a:br>
              <a:rPr lang="pl-PL" sz="3200" dirty="0"/>
            </a:br>
            <a:r>
              <a:rPr lang="pl-PL" sz="3200" dirty="0"/>
              <a:t>Z KANDYDATÓW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936352" y="1268760"/>
            <a:ext cx="345207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200" dirty="0"/>
              <a:t>ZATRUDNIENIE </a:t>
            </a:r>
            <a:br>
              <a:rPr lang="pl-PL" sz="3200" dirty="0"/>
            </a:br>
            <a:r>
              <a:rPr lang="pl-PL" sz="3200" dirty="0"/>
              <a:t>I ROZPOCZĘCIE PRACY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23528" y="3861048"/>
            <a:ext cx="84969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/>
              <a:t>Następnie </a:t>
            </a:r>
            <a:r>
              <a:rPr lang="pl-PL" sz="2600" b="1" dirty="0">
                <a:solidFill>
                  <a:srgbClr val="FF0000"/>
                </a:solidFill>
              </a:rPr>
              <a:t>zachodzi </a:t>
            </a:r>
            <a:r>
              <a:rPr lang="pl-PL" sz="2600" dirty="0"/>
              <a:t>(co?) wybranie jednego z kandydatów.</a:t>
            </a:r>
          </a:p>
          <a:p>
            <a:r>
              <a:rPr lang="pl-PL" sz="2600" b="1" dirty="0">
                <a:solidFill>
                  <a:srgbClr val="00B050"/>
                </a:solidFill>
              </a:rPr>
              <a:t>NASTĘPNIE ZACHODZI </a:t>
            </a:r>
            <a:r>
              <a:rPr lang="pl-PL" sz="2600" b="1" u="sng" dirty="0">
                <a:solidFill>
                  <a:srgbClr val="00B050"/>
                </a:solidFill>
              </a:rPr>
              <a:t>5. ETAP</a:t>
            </a:r>
            <a:r>
              <a:rPr lang="pl-PL" sz="2600" b="1" dirty="0">
                <a:solidFill>
                  <a:srgbClr val="00B050"/>
                </a:solidFill>
              </a:rPr>
              <a:t>. </a:t>
            </a:r>
          </a:p>
          <a:p>
            <a:r>
              <a:rPr lang="pl-PL" sz="2600" dirty="0"/>
              <a:t>Zatrudnienie osoby i rozpoczęcie pracy </a:t>
            </a:r>
            <a:r>
              <a:rPr lang="pl-PL" sz="2600" b="1" dirty="0">
                <a:solidFill>
                  <a:srgbClr val="FF0000"/>
                </a:solidFill>
              </a:rPr>
              <a:t>kończy</a:t>
            </a:r>
            <a:r>
              <a:rPr lang="pl-PL" sz="2600" dirty="0"/>
              <a:t> (co?) proces rekrutacji.</a:t>
            </a:r>
          </a:p>
          <a:p>
            <a:r>
              <a:rPr lang="pl-PL" sz="2600" b="1" u="sng" dirty="0">
                <a:solidFill>
                  <a:srgbClr val="00B050"/>
                </a:solidFill>
              </a:rPr>
              <a:t>6. ETAP</a:t>
            </a:r>
            <a:r>
              <a:rPr lang="pl-PL" sz="2600" b="1" dirty="0">
                <a:solidFill>
                  <a:srgbClr val="00B050"/>
                </a:solidFill>
              </a:rPr>
              <a:t> KOŃCZY </a:t>
            </a:r>
            <a:r>
              <a:rPr lang="pl-PL" sz="2600" b="1" u="sng" dirty="0">
                <a:solidFill>
                  <a:srgbClr val="00B050"/>
                </a:solidFill>
              </a:rPr>
              <a:t>PROCES</a:t>
            </a:r>
            <a:r>
              <a:rPr lang="pl-PL" sz="2600" b="1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18" name="Strzałka w prawo 17"/>
          <p:cNvSpPr/>
          <p:nvPr/>
        </p:nvSpPr>
        <p:spPr>
          <a:xfrm>
            <a:off x="4281812" y="1700808"/>
            <a:ext cx="58037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76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OPIS PROCESU – JAK ZBUDOWAĆ 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776864" cy="365760"/>
          </a:xfrm>
        </p:spPr>
        <p:txBody>
          <a:bodyPr/>
          <a:lstStyle/>
          <a:p>
            <a:pPr algn="ctr"/>
            <a:r>
              <a:rPr lang="pl-PL" sz="1100" dirty="0"/>
              <a:t>Izabela Kugiel-Abuhasna, Studiologia. Podręcznik polskiego języka naukowego dla cudzoziemców na poziomie B1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b="1" u="sng" dirty="0">
                <a:solidFill>
                  <a:srgbClr val="00B050"/>
                </a:solidFill>
              </a:rPr>
              <a:t>1. ETAP</a:t>
            </a:r>
            <a:r>
              <a:rPr lang="pl-PL" sz="3200" b="1" dirty="0">
                <a:solidFill>
                  <a:srgbClr val="00B050"/>
                </a:solidFill>
              </a:rPr>
              <a:t> </a:t>
            </a:r>
            <a:r>
              <a:rPr lang="pl-PL" sz="3200" b="1" dirty="0">
                <a:solidFill>
                  <a:srgbClr val="C00000"/>
                </a:solidFill>
              </a:rPr>
              <a:t>ROZPOCZYNA</a:t>
            </a:r>
            <a:r>
              <a:rPr lang="pl-PL" sz="3200" b="1" dirty="0">
                <a:solidFill>
                  <a:srgbClr val="00B050"/>
                </a:solidFill>
              </a:rPr>
              <a:t> </a:t>
            </a:r>
            <a:r>
              <a:rPr lang="pl-PL" sz="3200" b="1" u="sng" dirty="0">
                <a:solidFill>
                  <a:srgbClr val="00B050"/>
                </a:solidFill>
              </a:rPr>
              <a:t>PROCES</a:t>
            </a:r>
            <a:r>
              <a:rPr lang="pl-PL" sz="3200" b="1" dirty="0">
                <a:solidFill>
                  <a:srgbClr val="00B05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rgbClr val="00B050"/>
                </a:solidFill>
              </a:rPr>
              <a:t>NASTĘPNIE </a:t>
            </a:r>
            <a:r>
              <a:rPr lang="pl-PL" sz="3200" b="1" dirty="0">
                <a:solidFill>
                  <a:srgbClr val="C00000"/>
                </a:solidFill>
              </a:rPr>
              <a:t>MA MIEJSCE </a:t>
            </a:r>
            <a:r>
              <a:rPr lang="pl-PL" sz="3200" b="1" u="sng" dirty="0">
                <a:solidFill>
                  <a:srgbClr val="00B050"/>
                </a:solidFill>
              </a:rPr>
              <a:t>2. ETAP</a:t>
            </a:r>
            <a:r>
              <a:rPr lang="pl-PL" sz="3200" b="1" dirty="0">
                <a:solidFill>
                  <a:srgbClr val="00B05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sz="3200" b="1" u="sng" dirty="0">
                <a:solidFill>
                  <a:srgbClr val="00B050"/>
                </a:solidFill>
              </a:rPr>
              <a:t>3. ETAP</a:t>
            </a:r>
            <a:r>
              <a:rPr lang="pl-PL" sz="3200" b="1" dirty="0">
                <a:solidFill>
                  <a:srgbClr val="00B050"/>
                </a:solidFill>
              </a:rPr>
              <a:t> </a:t>
            </a:r>
            <a:r>
              <a:rPr lang="pl-PL" sz="3200" b="1" dirty="0">
                <a:solidFill>
                  <a:srgbClr val="C00000"/>
                </a:solidFill>
              </a:rPr>
              <a:t>JEST</a:t>
            </a:r>
            <a:r>
              <a:rPr lang="pl-PL" sz="3200" b="1" dirty="0">
                <a:solidFill>
                  <a:srgbClr val="00B050"/>
                </a:solidFill>
              </a:rPr>
              <a:t> KOLEJNĄ FAZĄ PROCESU.</a:t>
            </a:r>
          </a:p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rgbClr val="00B050"/>
                </a:solidFill>
              </a:rPr>
              <a:t>PÓŹNIEJ </a:t>
            </a:r>
            <a:r>
              <a:rPr lang="pl-PL" sz="3200" b="1" dirty="0">
                <a:solidFill>
                  <a:srgbClr val="C00000"/>
                </a:solidFill>
              </a:rPr>
              <a:t>NASTĘPUJE</a:t>
            </a:r>
            <a:r>
              <a:rPr lang="pl-PL" sz="3200" b="1" dirty="0">
                <a:solidFill>
                  <a:srgbClr val="00B050"/>
                </a:solidFill>
              </a:rPr>
              <a:t> </a:t>
            </a:r>
            <a:r>
              <a:rPr lang="pl-PL" sz="3200" b="1" u="sng" dirty="0">
                <a:solidFill>
                  <a:srgbClr val="00B050"/>
                </a:solidFill>
              </a:rPr>
              <a:t>4. ETAP</a:t>
            </a:r>
            <a:r>
              <a:rPr lang="pl-PL" sz="3200" b="1" dirty="0">
                <a:solidFill>
                  <a:srgbClr val="00B05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rgbClr val="00B050"/>
                </a:solidFill>
              </a:rPr>
              <a:t>NASTĘPNIE </a:t>
            </a:r>
            <a:r>
              <a:rPr lang="pl-PL" sz="3200" b="1" dirty="0">
                <a:solidFill>
                  <a:srgbClr val="C00000"/>
                </a:solidFill>
              </a:rPr>
              <a:t>ZACHODZI</a:t>
            </a:r>
            <a:r>
              <a:rPr lang="pl-PL" sz="3200" b="1" dirty="0">
                <a:solidFill>
                  <a:srgbClr val="00B050"/>
                </a:solidFill>
              </a:rPr>
              <a:t> </a:t>
            </a:r>
            <a:r>
              <a:rPr lang="pl-PL" sz="3200" b="1" u="sng" dirty="0">
                <a:solidFill>
                  <a:srgbClr val="00B050"/>
                </a:solidFill>
              </a:rPr>
              <a:t>5. ETAP</a:t>
            </a:r>
            <a:r>
              <a:rPr lang="pl-PL" sz="3200" b="1" dirty="0">
                <a:solidFill>
                  <a:srgbClr val="00B05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sz="3200" b="1" u="sng" dirty="0">
                <a:solidFill>
                  <a:srgbClr val="00B050"/>
                </a:solidFill>
              </a:rPr>
              <a:t>6. ETAP</a:t>
            </a:r>
            <a:r>
              <a:rPr lang="pl-PL" sz="3200" b="1" dirty="0">
                <a:solidFill>
                  <a:srgbClr val="00B050"/>
                </a:solidFill>
              </a:rPr>
              <a:t> </a:t>
            </a:r>
            <a:r>
              <a:rPr lang="pl-PL" sz="3200" b="1" dirty="0">
                <a:solidFill>
                  <a:srgbClr val="C00000"/>
                </a:solidFill>
              </a:rPr>
              <a:t>KOŃCZY</a:t>
            </a:r>
            <a:r>
              <a:rPr lang="pl-PL" sz="3200" b="1" dirty="0">
                <a:solidFill>
                  <a:srgbClr val="00B050"/>
                </a:solidFill>
              </a:rPr>
              <a:t> </a:t>
            </a:r>
            <a:r>
              <a:rPr lang="pl-PL" sz="3200" b="1" u="sng" dirty="0">
                <a:solidFill>
                  <a:srgbClr val="00B050"/>
                </a:solidFill>
              </a:rPr>
              <a:t>PROCES</a:t>
            </a:r>
            <a:r>
              <a:rPr lang="pl-PL" sz="3200" b="1" dirty="0">
                <a:solidFill>
                  <a:srgbClr val="00B050"/>
                </a:solidFill>
              </a:rPr>
              <a:t>.  </a:t>
            </a:r>
          </a:p>
          <a:p>
            <a:pPr>
              <a:lnSpc>
                <a:spcPct val="150000"/>
              </a:lnSpc>
            </a:pPr>
            <a:endParaRPr lang="pl-PL" sz="32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140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II. CYKL ROZWOJOWY ŻABY</a:t>
            </a:r>
            <a:br>
              <a:rPr lang="pl-PL" dirty="0"/>
            </a:br>
            <a:r>
              <a:rPr lang="pl-PL" dirty="0"/>
              <a:t>Na czym polega cykl rozwojowy żaby?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203470" y="6356350"/>
            <a:ext cx="6737060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pic>
        <p:nvPicPr>
          <p:cNvPr id="1026" name="Picture 2" descr="C:\Users\Iza\Documents\STUDIOLOGIA\MATERIAŁY GRAFICZNE\15277594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00" y="1268760"/>
            <a:ext cx="5520000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aśnienie liniowe 1 5"/>
          <p:cNvSpPr/>
          <p:nvPr/>
        </p:nvSpPr>
        <p:spPr>
          <a:xfrm>
            <a:off x="3203848" y="2780468"/>
            <a:ext cx="2268252" cy="936000"/>
          </a:xfrm>
          <a:prstGeom prst="borderCallout1">
            <a:avLst>
              <a:gd name="adj1" fmla="val 2609"/>
              <a:gd name="adj2" fmla="val 115894"/>
              <a:gd name="adj3" fmla="val 42059"/>
              <a:gd name="adj4" fmla="val 106358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rgbClr val="C00000"/>
                </a:solidFill>
              </a:rPr>
              <a:t>TYLNE KOŃCZYNY </a:t>
            </a:r>
          </a:p>
        </p:txBody>
      </p:sp>
      <p:sp>
        <p:nvSpPr>
          <p:cNvPr id="14" name="Objaśnienie liniowe 1 13"/>
          <p:cNvSpPr/>
          <p:nvPr/>
        </p:nvSpPr>
        <p:spPr>
          <a:xfrm>
            <a:off x="1285675" y="1970148"/>
            <a:ext cx="1836204" cy="684536"/>
          </a:xfrm>
          <a:prstGeom prst="borderCallout1">
            <a:avLst>
              <a:gd name="adj1" fmla="val -44"/>
              <a:gd name="adj2" fmla="val 127966"/>
              <a:gd name="adj3" fmla="val 42059"/>
              <a:gd name="adj4" fmla="val 106358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rgbClr val="C00000"/>
                </a:solidFill>
              </a:rPr>
              <a:t>KIJANKA</a:t>
            </a:r>
          </a:p>
        </p:txBody>
      </p:sp>
      <p:sp>
        <p:nvSpPr>
          <p:cNvPr id="19" name="Objaśnienie liniowe 1 18"/>
          <p:cNvSpPr/>
          <p:nvPr/>
        </p:nvSpPr>
        <p:spPr>
          <a:xfrm>
            <a:off x="6516216" y="4653136"/>
            <a:ext cx="2268252" cy="936000"/>
          </a:xfrm>
          <a:prstGeom prst="borderCallout1">
            <a:avLst>
              <a:gd name="adj1" fmla="val 12868"/>
              <a:gd name="adj2" fmla="val -12986"/>
              <a:gd name="adj3" fmla="val 43769"/>
              <a:gd name="adj4" fmla="val -664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rgbClr val="C00000"/>
                </a:solidFill>
              </a:rPr>
              <a:t>PRZEDNIE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KOŃCZYNY </a:t>
            </a:r>
          </a:p>
        </p:txBody>
      </p:sp>
      <p:sp>
        <p:nvSpPr>
          <p:cNvPr id="20" name="Objaśnienie liniowe 1 19"/>
          <p:cNvSpPr/>
          <p:nvPr/>
        </p:nvSpPr>
        <p:spPr>
          <a:xfrm>
            <a:off x="3635896" y="5433960"/>
            <a:ext cx="2736304" cy="612000"/>
          </a:xfrm>
          <a:prstGeom prst="borderCallout1">
            <a:avLst>
              <a:gd name="adj1" fmla="val -114514"/>
              <a:gd name="adj2" fmla="val 55317"/>
              <a:gd name="adj3" fmla="val -17563"/>
              <a:gd name="adj4" fmla="val 53966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rgbClr val="C00000"/>
                </a:solidFill>
              </a:rPr>
              <a:t>ZANIK OGONA  </a:t>
            </a:r>
          </a:p>
        </p:txBody>
      </p:sp>
      <p:sp>
        <p:nvSpPr>
          <p:cNvPr id="21" name="Objaśnienie liniowe 1 20"/>
          <p:cNvSpPr/>
          <p:nvPr/>
        </p:nvSpPr>
        <p:spPr>
          <a:xfrm>
            <a:off x="251520" y="2988296"/>
            <a:ext cx="2654335" cy="612000"/>
          </a:xfrm>
          <a:prstGeom prst="borderCallout1">
            <a:avLst>
              <a:gd name="adj1" fmla="val 123711"/>
              <a:gd name="adj2" fmla="val 43908"/>
              <a:gd name="adj3" fmla="val 191559"/>
              <a:gd name="adj4" fmla="val 60169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rgbClr val="C00000"/>
                </a:solidFill>
              </a:rPr>
              <a:t>MŁODA ŻABA </a:t>
            </a:r>
          </a:p>
        </p:txBody>
      </p:sp>
    </p:spTree>
    <p:extLst>
      <p:ext uri="{BB962C8B-B14F-4D97-AF65-F5344CB8AC3E}">
        <p14:creationId xmlns:p14="http://schemas.microsoft.com/office/powerpoint/2010/main" val="32692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II. CYKL ROZWOJOWY ŻABY</a:t>
            </a:r>
            <a:br>
              <a:rPr lang="pl-PL" dirty="0"/>
            </a:br>
            <a:r>
              <a:rPr lang="pl-PL" dirty="0"/>
              <a:t>Na czym polega cykl rozwojowy żaby?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203470" y="6356350"/>
            <a:ext cx="6737060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pic>
        <p:nvPicPr>
          <p:cNvPr id="1026" name="Picture 2" descr="C:\Users\Iza\Documents\STUDIOLOGIA\MATERIAŁY GRAFICZNE\152775940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r="50000" b="77904"/>
          <a:stretch/>
        </p:blipFill>
        <p:spPr bwMode="auto">
          <a:xfrm>
            <a:off x="5868144" y="1436618"/>
            <a:ext cx="2257578" cy="9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9602" y="2060848"/>
            <a:ext cx="8784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(kiedy?) W pierwszym etapie cyklu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powstaje = tworzy się = kształtuje się = pojawia się</a:t>
            </a:r>
          </a:p>
          <a:p>
            <a:r>
              <a:rPr lang="pl-PL" sz="2800" dirty="0"/>
              <a:t>(co?) kijanka. </a:t>
            </a:r>
          </a:p>
        </p:txBody>
      </p:sp>
      <p:pic>
        <p:nvPicPr>
          <p:cNvPr id="11" name="Picture 2" descr="C:\Users\Iza\Documents\STUDIOLOGIA\MATERIAŁY GRAFICZNE\152775940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3" b="62844"/>
          <a:stretch/>
        </p:blipFill>
        <p:spPr bwMode="auto">
          <a:xfrm>
            <a:off x="511098" y="3690958"/>
            <a:ext cx="2620742" cy="153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203848" y="4020019"/>
            <a:ext cx="5760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(kiedy?) W drugim stadium rozwoju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powstają = tworzą się = </a:t>
            </a:r>
            <a:br>
              <a:rPr lang="pl-PL" sz="2800" b="1" dirty="0">
                <a:solidFill>
                  <a:srgbClr val="FF0000"/>
                </a:solidFill>
              </a:rPr>
            </a:br>
            <a:r>
              <a:rPr lang="pl-PL" sz="2800" b="1" dirty="0">
                <a:solidFill>
                  <a:srgbClr val="FF0000"/>
                </a:solidFill>
              </a:rPr>
              <a:t>kształtują się = pojawiają się</a:t>
            </a:r>
          </a:p>
          <a:p>
            <a:r>
              <a:rPr lang="pl-PL" sz="2800" dirty="0"/>
              <a:t>(co?) tylne kończyny. </a:t>
            </a:r>
          </a:p>
        </p:txBody>
      </p:sp>
      <p:sp>
        <p:nvSpPr>
          <p:cNvPr id="8" name="Objaśnienie liniowe 1 7"/>
          <p:cNvSpPr/>
          <p:nvPr/>
        </p:nvSpPr>
        <p:spPr>
          <a:xfrm>
            <a:off x="3653898" y="1344542"/>
            <a:ext cx="1836204" cy="684536"/>
          </a:xfrm>
          <a:prstGeom prst="borderCallout1">
            <a:avLst>
              <a:gd name="adj1" fmla="val 54602"/>
              <a:gd name="adj2" fmla="val 126457"/>
              <a:gd name="adj3" fmla="val 42059"/>
              <a:gd name="adj4" fmla="val 106358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rgbClr val="C00000"/>
                </a:solidFill>
              </a:rPr>
              <a:t>KIJANKA</a:t>
            </a:r>
          </a:p>
        </p:txBody>
      </p:sp>
      <p:sp>
        <p:nvSpPr>
          <p:cNvPr id="9" name="Objaśnienie liniowe 1 8"/>
          <p:cNvSpPr/>
          <p:nvPr/>
        </p:nvSpPr>
        <p:spPr>
          <a:xfrm>
            <a:off x="687343" y="5367901"/>
            <a:ext cx="2268252" cy="936000"/>
          </a:xfrm>
          <a:prstGeom prst="borderCallout1">
            <a:avLst>
              <a:gd name="adj1" fmla="val -29955"/>
              <a:gd name="adj2" fmla="val 36490"/>
              <a:gd name="adj3" fmla="val -17149"/>
              <a:gd name="adj4" fmla="val 19013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rgbClr val="C00000"/>
                </a:solidFill>
              </a:rPr>
              <a:t>TYLNE KOŃCZYNY </a:t>
            </a:r>
          </a:p>
        </p:txBody>
      </p:sp>
    </p:spTree>
    <p:extLst>
      <p:ext uri="{BB962C8B-B14F-4D97-AF65-F5344CB8AC3E}">
        <p14:creationId xmlns:p14="http://schemas.microsoft.com/office/powerpoint/2010/main" val="25439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II. CYKL ROZWOJOWY ŻABY</a:t>
            </a:r>
            <a:br>
              <a:rPr lang="pl-PL" dirty="0"/>
            </a:br>
            <a:r>
              <a:rPr lang="pl-PL" dirty="0"/>
              <a:t>Na czym polega cykl rozwojowy żaby?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203470" y="6356350"/>
            <a:ext cx="6737060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pic>
        <p:nvPicPr>
          <p:cNvPr id="1026" name="Picture 2" descr="C:\Users\Iza\Documents\STUDIOLOGIA\MATERIAŁY GRAFICZNE\152775940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8" t="36821"/>
          <a:stretch/>
        </p:blipFill>
        <p:spPr bwMode="auto">
          <a:xfrm>
            <a:off x="827584" y="1427909"/>
            <a:ext cx="1983432" cy="26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131840" y="1456540"/>
            <a:ext cx="5521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(kiedy?) W trzeciej fazie cyklu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powstają = tworzą się = </a:t>
            </a:r>
            <a:br>
              <a:rPr lang="pl-PL" sz="2800" b="1" dirty="0">
                <a:solidFill>
                  <a:srgbClr val="FF0000"/>
                </a:solidFill>
              </a:rPr>
            </a:br>
            <a:r>
              <a:rPr lang="pl-PL" sz="2800" b="1" dirty="0">
                <a:solidFill>
                  <a:srgbClr val="FF0000"/>
                </a:solidFill>
              </a:rPr>
              <a:t>kształtują się = pojawiają się</a:t>
            </a:r>
          </a:p>
          <a:p>
            <a:r>
              <a:rPr lang="pl-PL" sz="2800" dirty="0"/>
              <a:t>(co?) przednie kończyny. </a:t>
            </a:r>
          </a:p>
        </p:txBody>
      </p:sp>
      <p:pic>
        <p:nvPicPr>
          <p:cNvPr id="6" name="Picture 2" descr="C:\Users\Iza\Documents\STUDIOLOGIA\MATERIAŁY GRAFICZNE\152775940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4" t="69617" r="35932"/>
          <a:stretch/>
        </p:blipFill>
        <p:spPr bwMode="auto">
          <a:xfrm>
            <a:off x="6588224" y="4488234"/>
            <a:ext cx="1768284" cy="12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15291" y="4209226"/>
            <a:ext cx="5993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(kiedy?) W czwartym okresie rozwoju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następuje = ma miejsce =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zachodzi = przebiega</a:t>
            </a:r>
          </a:p>
          <a:p>
            <a:r>
              <a:rPr lang="pl-PL" sz="2800" dirty="0"/>
              <a:t>(co?) zanik ogona. </a:t>
            </a:r>
          </a:p>
        </p:txBody>
      </p:sp>
      <p:sp>
        <p:nvSpPr>
          <p:cNvPr id="9" name="Objaśnienie liniowe 1 8"/>
          <p:cNvSpPr/>
          <p:nvPr/>
        </p:nvSpPr>
        <p:spPr>
          <a:xfrm>
            <a:off x="2195736" y="3298944"/>
            <a:ext cx="2268252" cy="936000"/>
          </a:xfrm>
          <a:prstGeom prst="borderCallout1">
            <a:avLst>
              <a:gd name="adj1" fmla="val 14348"/>
              <a:gd name="adj2" fmla="val -22759"/>
              <a:gd name="adj3" fmla="val 43769"/>
              <a:gd name="adj4" fmla="val -664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rgbClr val="C00000"/>
                </a:solidFill>
              </a:rPr>
              <a:t>PRZEDNIE</a:t>
            </a:r>
          </a:p>
          <a:p>
            <a:r>
              <a:rPr lang="pl-PL" sz="2800" b="1" dirty="0">
                <a:solidFill>
                  <a:srgbClr val="C00000"/>
                </a:solidFill>
              </a:rPr>
              <a:t>KOŃCZYNY </a:t>
            </a:r>
          </a:p>
        </p:txBody>
      </p:sp>
      <p:sp>
        <p:nvSpPr>
          <p:cNvPr id="10" name="Objaśnienie liniowe 1 9"/>
          <p:cNvSpPr/>
          <p:nvPr/>
        </p:nvSpPr>
        <p:spPr>
          <a:xfrm>
            <a:off x="5656119" y="3622944"/>
            <a:ext cx="2736304" cy="612000"/>
          </a:xfrm>
          <a:prstGeom prst="borderCallout1">
            <a:avLst>
              <a:gd name="adj1" fmla="val 114131"/>
              <a:gd name="adj2" fmla="val 88228"/>
              <a:gd name="adj3" fmla="val 190708"/>
              <a:gd name="adj4" fmla="val 88903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rgbClr val="C00000"/>
                </a:solidFill>
              </a:rPr>
              <a:t>ZANIK OGONA  </a:t>
            </a:r>
          </a:p>
        </p:txBody>
      </p:sp>
    </p:spTree>
    <p:extLst>
      <p:ext uri="{BB962C8B-B14F-4D97-AF65-F5344CB8AC3E}">
        <p14:creationId xmlns:p14="http://schemas.microsoft.com/office/powerpoint/2010/main" val="317022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991</TotalTime>
  <Words>644</Words>
  <Application>Microsoft Office PowerPoint</Application>
  <PresentationFormat>Pokaz na ekranie (4:3)</PresentationFormat>
  <Paragraphs>109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Calibri</vt:lpstr>
      <vt:lpstr>Segoe UI</vt:lpstr>
      <vt:lpstr>Wingdings</vt:lpstr>
      <vt:lpstr>Wingdings 3</vt:lpstr>
      <vt:lpstr>Początek</vt:lpstr>
      <vt:lpstr>WYKŁAD 9</vt:lpstr>
      <vt:lpstr>I. PROCES REKRUTACJI Ponumeruj etapy. </vt:lpstr>
      <vt:lpstr>I. PROCES REKRUTACJI Zbuduj zdania z podanymi słowami lub frazami.  </vt:lpstr>
      <vt:lpstr>I. PROCES REKRUTACJI Zbuduj zdania z podanymi słowami lub frazami.  </vt:lpstr>
      <vt:lpstr>I. PROCES REKRUTACJI Zbuduj zdania z podanymi słowami lub frazami.  </vt:lpstr>
      <vt:lpstr>OPIS PROCESU – JAK ZBUDOWAĆ  </vt:lpstr>
      <vt:lpstr>II. CYKL ROZWOJOWY ŻABY Na czym polega cykl rozwojowy żaby? </vt:lpstr>
      <vt:lpstr>II. CYKL ROZWOJOWY ŻABY Na czym polega cykl rozwojowy żaby? </vt:lpstr>
      <vt:lpstr>II. CYKL ROZWOJOWY ŻABY Na czym polega cykl rozwojowy żaby? </vt:lpstr>
      <vt:lpstr>II. CYKL ROZWOJOWY ŻABY Na czym polega cykl rozwojowy żaby? </vt:lpstr>
      <vt:lpstr>źródło clipartów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WYKŁAD WSTĘPNY</dc:title>
  <dc:creator>Iza</dc:creator>
  <cp:lastModifiedBy>nasser hasna</cp:lastModifiedBy>
  <cp:revision>181</cp:revision>
  <dcterms:created xsi:type="dcterms:W3CDTF">2018-10-11T14:48:14Z</dcterms:created>
  <dcterms:modified xsi:type="dcterms:W3CDTF">2021-05-10T09:18:59Z</dcterms:modified>
</cp:coreProperties>
</file>