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95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7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4000" b="1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100</c:v>
                </c:pt>
                <c:pt idx="1">
                  <c:v>150</c:v>
                </c:pt>
                <c:pt idx="2">
                  <c:v>200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Kolumna3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Kolumna4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5328384"/>
        <c:axId val="125350656"/>
        <c:axId val="0"/>
      </c:bar3DChart>
      <c:catAx>
        <c:axId val="125328384"/>
        <c:scaling>
          <c:orientation val="minMax"/>
        </c:scaling>
        <c:delete val="1"/>
        <c:axPos val="b"/>
        <c:majorTickMark val="out"/>
        <c:minorTickMark val="none"/>
        <c:tickLblPos val="nextTo"/>
        <c:crossAx val="125350656"/>
        <c:crosses val="autoZero"/>
        <c:auto val="1"/>
        <c:lblAlgn val="ctr"/>
        <c:lblOffset val="100"/>
        <c:noMultiLvlLbl val="0"/>
      </c:catAx>
      <c:valAx>
        <c:axId val="125350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pl-PL"/>
          </a:p>
        </c:txPr>
        <c:crossAx val="125328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rgbClr val="7030A0"/>
          </a:solidFill>
        </a:defRPr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CEAEE-97D2-4194-9AC5-93F0AF1E625F}" type="datetimeFigureOut">
              <a:rPr lang="pl-PL" smtClean="0"/>
              <a:t>2019-01-19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0794C-DD9D-44E7-9124-70F5FA97F6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159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60794C-DD9D-44E7-9124-70F5FA97F62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47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F2108A4-8C2E-4C01-9B3B-2FB92108B4F5}" type="datetime1">
              <a:rPr lang="pl-PL" smtClean="0"/>
              <a:t>2019-01-19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ostokąt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ostokąt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F79F1-E84E-47CC-946B-33D99282297E}" type="datetime1">
              <a:rPr lang="pl-PL" smtClean="0"/>
              <a:t>2019-01-19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0B39-A6AF-437C-B16A-D066EB432C9D}" type="datetime1">
              <a:rPr lang="pl-PL" smtClean="0"/>
              <a:t>2019-01-19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7A7F-D8E0-40AD-A279-340C7C804B07}" type="datetime1">
              <a:rPr lang="pl-PL" smtClean="0"/>
              <a:t>2019-01-19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6373C31-A23D-4089-BE96-E91622EDE656}" type="datetime1">
              <a:rPr lang="pl-PL" smtClean="0"/>
              <a:t>2019-01-19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DB66F-BB66-4005-BF32-D0451E1C81F5}" type="datetime1">
              <a:rPr lang="pl-PL" smtClean="0"/>
              <a:t>2019-01-19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C2418-DB6D-4EE8-A225-464354053808}" type="datetime1">
              <a:rPr lang="pl-PL" smtClean="0"/>
              <a:t>2019-01-19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4BB2-22CA-4D21-A07B-97E242FDBDAD}" type="datetime1">
              <a:rPr lang="pl-PL" smtClean="0"/>
              <a:t>2019-01-19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8BA4-CABF-4825-B740-CFEAA6DC0C51}" type="datetime1">
              <a:rPr lang="pl-PL" smtClean="0"/>
              <a:t>2019-01-19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5" name="Łącznik prostoliniowy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020E-537A-4AFF-9ACC-64669963B62E}" type="datetime1">
              <a:rPr lang="pl-PL" smtClean="0"/>
              <a:t>2019-01-19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2C4D-28D7-460A-8485-DDFED7154413}" type="datetime1">
              <a:rPr lang="pl-PL" smtClean="0"/>
              <a:t>2019-01-19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A8D79E-CA12-4795-A958-39C41393082C}" type="datetime1">
              <a:rPr lang="pl-PL" smtClean="0"/>
              <a:t>2019-01-19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pl-PL" dirty="0" smtClean="0"/>
              <a:t>Izabela Kugiel-Abuhasna, Studiologia. Podręcznik polskiego języka naukowego dla cudzoziemców na poziomie B1</a:t>
            </a:r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809F44-E5A3-48DF-94FB-314150020BA7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Łącznik prostoliniowy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Łącznik prostoliniowy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clipart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WYKŁAD 8</a:t>
            </a:r>
            <a:endParaRPr lang="pl-PL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PRZEDSTAWIANIE DANYCH. ĆWICZENIA</a:t>
            </a:r>
            <a:endParaRPr lang="pl-PL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151620" y="6355080"/>
            <a:ext cx="684076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</a:t>
            </a:r>
            <a:r>
              <a:rPr lang="pl-PL" sz="1000" i="1" dirty="0" smtClean="0"/>
              <a:t>Studiologia. Podręcznik polskiego języka naukowego dla cudzoziemców na poziomie B1</a:t>
            </a:r>
            <a:endParaRPr lang="pl-PL" sz="1000" i="1" dirty="0"/>
          </a:p>
        </p:txBody>
      </p:sp>
      <p:pic>
        <p:nvPicPr>
          <p:cNvPr id="6" name="Picture 2" descr="https://mirrors.creativecommons.org/presskit/buttons/88x31/png/by-nc-n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520" y="5877272"/>
            <a:ext cx="1131829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rofit Chart Curve by simpletutorials.ne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633" y="764704"/>
            <a:ext cx="3728734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49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713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7. Międzynarodowe </a:t>
            </a:r>
            <a:r>
              <a:rPr lang="pl-PL" sz="3200" dirty="0"/>
              <a:t>inwestycje </a:t>
            </a:r>
            <a:r>
              <a:rPr lang="pl-PL" sz="3200" dirty="0" smtClean="0"/>
              <a:t>bezpośrednie </a:t>
            </a:r>
            <a:r>
              <a:rPr lang="pl-PL" sz="3200" dirty="0" smtClean="0">
                <a:solidFill>
                  <a:srgbClr val="00B050"/>
                </a:solidFill>
              </a:rPr>
              <a:t>rosną</a:t>
            </a:r>
            <a:r>
              <a:rPr lang="pl-PL" sz="3200" dirty="0" smtClean="0"/>
              <a:t> w szybkim tempie. </a:t>
            </a:r>
          </a:p>
          <a:p>
            <a:pPr marL="0" indent="0">
              <a:buNone/>
            </a:pPr>
            <a:endParaRPr lang="pl-PL" sz="3200" dirty="0"/>
          </a:p>
          <a:p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11" name="Objaśnienie ze strzałką w górę 10"/>
          <p:cNvSpPr/>
          <p:nvPr/>
        </p:nvSpPr>
        <p:spPr>
          <a:xfrm>
            <a:off x="179512" y="2204864"/>
            <a:ext cx="2304256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zwiększają się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12" name="Objaśnienie ze strzałką w górę 11"/>
          <p:cNvSpPr/>
          <p:nvPr/>
        </p:nvSpPr>
        <p:spPr>
          <a:xfrm>
            <a:off x="2555776" y="4504393"/>
            <a:ext cx="2376264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zmniejszyło się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13" name="Symbol zastępczy zawartości 5"/>
          <p:cNvSpPr txBox="1">
            <a:spLocks/>
          </p:cNvSpPr>
          <p:nvPr/>
        </p:nvSpPr>
        <p:spPr>
          <a:xfrm>
            <a:off x="457200" y="3933056"/>
            <a:ext cx="8229600" cy="23042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8. Bezrobocie </a:t>
            </a:r>
            <a:r>
              <a:rPr lang="pl-PL" sz="3200" dirty="0" smtClean="0">
                <a:solidFill>
                  <a:srgbClr val="00B050"/>
                </a:solidFill>
              </a:rPr>
              <a:t>spadło</a:t>
            </a:r>
            <a:r>
              <a:rPr lang="pl-PL" sz="3200" dirty="0" smtClean="0"/>
              <a:t> o 2%.</a:t>
            </a:r>
          </a:p>
          <a:p>
            <a:pPr marL="0" indent="0">
              <a:buFont typeface="Wingdings 3"/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71891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 animBg="1"/>
      <p:bldP spid="12" grpId="0" build="p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aśnienie ze strzałką w górę 11"/>
          <p:cNvSpPr/>
          <p:nvPr/>
        </p:nvSpPr>
        <p:spPr>
          <a:xfrm>
            <a:off x="5076056" y="4437112"/>
            <a:ext cx="2304256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zmniejszy się 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13" name="Symbol zastępczy zawartości 5"/>
          <p:cNvSpPr txBox="1">
            <a:spLocks/>
          </p:cNvSpPr>
          <p:nvPr/>
        </p:nvSpPr>
        <p:spPr>
          <a:xfrm>
            <a:off x="457200" y="3841723"/>
            <a:ext cx="8229600" cy="24978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10. Liczba chorych na grypę </a:t>
            </a:r>
            <a:r>
              <a:rPr lang="pl-PL" sz="3200" dirty="0" smtClean="0">
                <a:solidFill>
                  <a:srgbClr val="00B050"/>
                </a:solidFill>
              </a:rPr>
              <a:t>spadnie</a:t>
            </a:r>
            <a:r>
              <a:rPr lang="pl-PL" sz="3200" dirty="0" smtClean="0"/>
              <a:t>. 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8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9. Opłata za wodę </a:t>
            </a:r>
            <a:r>
              <a:rPr lang="pl-PL" sz="3200" dirty="0" smtClean="0">
                <a:solidFill>
                  <a:srgbClr val="00B050"/>
                </a:solidFill>
              </a:rPr>
              <a:t>wzrosła</a:t>
            </a:r>
            <a:r>
              <a:rPr lang="pl-PL" sz="3200" dirty="0" smtClean="0"/>
              <a:t> o 5%. </a:t>
            </a:r>
          </a:p>
          <a:p>
            <a:endParaRPr lang="pl-PL" sz="3200" dirty="0" smtClean="0"/>
          </a:p>
          <a:p>
            <a:endParaRPr lang="pl-PL" sz="3200" dirty="0"/>
          </a:p>
          <a:p>
            <a:endParaRPr lang="pl-PL" sz="3200" dirty="0"/>
          </a:p>
          <a:p>
            <a:endParaRPr lang="pl-PL" sz="1600" dirty="0" smtClean="0"/>
          </a:p>
          <a:p>
            <a:pPr marL="0" indent="0">
              <a:buNone/>
            </a:pPr>
            <a:endParaRPr lang="pl-PL" sz="3200" dirty="0"/>
          </a:p>
          <a:p>
            <a:pPr marL="0" indent="0">
              <a:buNone/>
            </a:pPr>
            <a:endParaRPr lang="pl-PL" sz="3200" dirty="0"/>
          </a:p>
          <a:p>
            <a:endParaRPr lang="pl-PL" sz="3200" dirty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11" name="Objaśnienie ze strzałką w górę 10"/>
          <p:cNvSpPr/>
          <p:nvPr/>
        </p:nvSpPr>
        <p:spPr>
          <a:xfrm>
            <a:off x="3419872" y="1813457"/>
            <a:ext cx="2304256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zwiększyła się</a:t>
            </a:r>
            <a:endParaRPr lang="pl-PL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91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  <p:bldP spid="13" grpId="0"/>
      <p:bldP spid="8" grpId="0" build="p"/>
      <p:bldP spid="11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5"/>
          <p:cNvSpPr txBox="1">
            <a:spLocks/>
          </p:cNvSpPr>
          <p:nvPr/>
        </p:nvSpPr>
        <p:spPr>
          <a:xfrm>
            <a:off x="457200" y="1334050"/>
            <a:ext cx="8229600" cy="23233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11. Liczba chorych na grypę </a:t>
            </a:r>
            <a:r>
              <a:rPr lang="pl-PL" sz="3200" dirty="0" smtClean="0">
                <a:solidFill>
                  <a:srgbClr val="00B050"/>
                </a:solidFill>
              </a:rPr>
              <a:t>równa się </a:t>
            </a:r>
            <a:r>
              <a:rPr lang="pl-PL" sz="3200" dirty="0" smtClean="0"/>
              <a:t>500 tysięc</a:t>
            </a:r>
            <a:r>
              <a:rPr lang="pl-PL" sz="3200" dirty="0"/>
              <a:t>y</a:t>
            </a:r>
            <a:r>
              <a:rPr lang="pl-PL" sz="3200" dirty="0" smtClean="0"/>
              <a:t>.  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11" name="Objaśnienie ze strzałką w górę 10"/>
          <p:cNvSpPr/>
          <p:nvPr/>
        </p:nvSpPr>
        <p:spPr>
          <a:xfrm>
            <a:off x="5255096" y="1929230"/>
            <a:ext cx="2304256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wynosi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457200" y="3859800"/>
            <a:ext cx="8229600" cy="23233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12. </a:t>
            </a:r>
            <a:r>
              <a:rPr lang="pl-PL" sz="3200" dirty="0" smtClean="0">
                <a:solidFill>
                  <a:srgbClr val="00B050"/>
                </a:solidFill>
              </a:rPr>
              <a:t>Udział</a:t>
            </a:r>
            <a:r>
              <a:rPr lang="pl-PL" sz="3200" dirty="0" smtClean="0"/>
              <a:t> dzieci wśród chorych na grypę              </a:t>
            </a:r>
          </a:p>
          <a:p>
            <a:pPr marL="0" indent="0">
              <a:buFont typeface="Wingdings 3"/>
              <a:buNone/>
            </a:pPr>
            <a:r>
              <a:rPr lang="pl-PL" sz="3200" dirty="0"/>
              <a:t> </a:t>
            </a:r>
            <a:r>
              <a:rPr lang="pl-PL" sz="3200" dirty="0" smtClean="0"/>
              <a:t>                                   jest największy. 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12" name="Objaśnienie ze strzałką w górę 11"/>
          <p:cNvSpPr/>
          <p:nvPr/>
        </p:nvSpPr>
        <p:spPr>
          <a:xfrm>
            <a:off x="479020" y="4437112"/>
            <a:ext cx="2448272" cy="1746060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odsetek</a:t>
            </a:r>
            <a:endParaRPr lang="pl-PL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22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 build="p" animBg="1"/>
      <p:bldP spid="9" grpId="0"/>
      <p:bldP spid="1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pic>
        <p:nvPicPr>
          <p:cNvPr id="1026" name="Picture 2" descr="Female Instructor (#5) by oksmit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2560792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rue Airspeed Indicator by Startrigh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3575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40% charged battery by Firki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718060"/>
            <a:ext cx="5805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e tekstowe 5"/>
              <p:cNvSpPr txBox="1"/>
              <p:nvPr/>
            </p:nvSpPr>
            <p:spPr>
              <a:xfrm>
                <a:off x="1217172" y="4005064"/>
                <a:ext cx="6709657" cy="668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ś</m:t>
                      </m:r>
                      <m:r>
                        <a:rPr lang="pl-PL" b="0" i="1" smtClean="0">
                          <a:latin typeface="Cambria Math"/>
                        </a:rPr>
                        <m:t>𝑤𝑖𝑎𝑡𝑜𝑤𝑦</m:t>
                      </m:r>
                      <m:r>
                        <a:rPr lang="pl-PL" b="0" i="1" smtClean="0">
                          <a:latin typeface="Cambria Math"/>
                        </a:rPr>
                        <m:t> ?</m:t>
                      </m:r>
                      <m:r>
                        <a:rPr lang="pl-PL" b="0" i="1" smtClean="0">
                          <a:latin typeface="Cambria Math"/>
                        </a:rPr>
                        <m:t>𝑠𝑧𝑐𝑧</m:t>
                      </m:r>
                      <m:r>
                        <a:rPr lang="pl-PL" b="0" i="1" smtClean="0">
                          <a:latin typeface="Cambria Math"/>
                        </a:rPr>
                        <m:t>ęś</m:t>
                      </m:r>
                      <m:r>
                        <a:rPr lang="pl-PL" b="0" i="1" smtClean="0">
                          <a:latin typeface="Cambria Math"/>
                        </a:rPr>
                        <m:t>𝑐𝑖𝑎</m:t>
                      </m:r>
                      <m:r>
                        <a:rPr lang="pl-PL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b="0" i="1" smtClean="0">
                              <a:latin typeface="Cambria Math"/>
                            </a:rPr>
                            <m:t>𝑜𝑑𝑐𝑧𝑢𝑤𝑎𝑛𝑦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 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𝑑𝑜𝑏𝑟𝑜𝑠𝑡𝑎𝑛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 ×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ł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𝑢𝑔𝑜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ść ż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𝑦𝑐𝑖𝑎</m:t>
                          </m:r>
                        </m:num>
                        <m:den>
                          <m:r>
                            <a:rPr lang="pl-PL" b="0" i="1" smtClean="0">
                              <a:latin typeface="Cambria Math"/>
                            </a:rPr>
                            <m:t>ś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𝑙𝑎𝑑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 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𝑒𝑘𝑜𝑙𝑜𝑔𝑖𝑐𝑧𝑛𝑦</m:t>
                          </m:r>
                        </m:den>
                      </m:f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6" name="pole tekstow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72" y="4005064"/>
                <a:ext cx="6709657" cy="6681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e tekstowe 6"/>
          <p:cNvSpPr txBox="1"/>
          <p:nvPr/>
        </p:nvSpPr>
        <p:spPr>
          <a:xfrm>
            <a:off x="863588" y="5013176"/>
            <a:ext cx="7416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WSKAŹNIK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2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393954" y="155513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metr</a:t>
            </a:r>
            <a:endParaRPr lang="pl-PL" sz="36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273477" y="1888673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kilogram</a:t>
            </a:r>
            <a:endParaRPr lang="pl-PL" sz="3600" dirty="0"/>
          </a:p>
        </p:txBody>
      </p:sp>
      <p:sp>
        <p:nvSpPr>
          <p:cNvPr id="6" name="Prostokąt 5"/>
          <p:cNvSpPr/>
          <p:nvPr/>
        </p:nvSpPr>
        <p:spPr>
          <a:xfrm>
            <a:off x="6012160" y="1868897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sekunda</a:t>
            </a:r>
            <a:endParaRPr lang="pl-PL" sz="3600" dirty="0"/>
          </a:p>
        </p:txBody>
      </p:sp>
      <p:sp>
        <p:nvSpPr>
          <p:cNvPr id="8" name="Prostokąt 7"/>
          <p:cNvSpPr/>
          <p:nvPr/>
        </p:nvSpPr>
        <p:spPr>
          <a:xfrm>
            <a:off x="1018990" y="2924944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amper</a:t>
            </a:r>
            <a:endParaRPr lang="pl-PL" sz="3600" dirty="0"/>
          </a:p>
        </p:txBody>
      </p:sp>
      <p:sp>
        <p:nvSpPr>
          <p:cNvPr id="9" name="Prostokąt 8"/>
          <p:cNvSpPr/>
          <p:nvPr/>
        </p:nvSpPr>
        <p:spPr>
          <a:xfrm>
            <a:off x="3688757" y="3051872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kelwin</a:t>
            </a:r>
            <a:endParaRPr lang="pl-PL" sz="3600" dirty="0"/>
          </a:p>
        </p:txBody>
      </p:sp>
      <p:sp>
        <p:nvSpPr>
          <p:cNvPr id="10" name="Prostokąt 9"/>
          <p:cNvSpPr/>
          <p:nvPr/>
        </p:nvSpPr>
        <p:spPr>
          <a:xfrm>
            <a:off x="6012160" y="3051872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herc</a:t>
            </a:r>
            <a:endParaRPr lang="pl-PL" sz="3600" dirty="0"/>
          </a:p>
        </p:txBody>
      </p:sp>
      <p:sp>
        <p:nvSpPr>
          <p:cNvPr id="11" name="Prostokąt 10"/>
          <p:cNvSpPr/>
          <p:nvPr/>
        </p:nvSpPr>
        <p:spPr>
          <a:xfrm>
            <a:off x="1672533" y="3969930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niuton</a:t>
            </a:r>
            <a:endParaRPr lang="pl-PL" sz="3600" dirty="0"/>
          </a:p>
        </p:txBody>
      </p:sp>
      <p:sp>
        <p:nvSpPr>
          <p:cNvPr id="12" name="Prostokąt 11"/>
          <p:cNvSpPr/>
          <p:nvPr/>
        </p:nvSpPr>
        <p:spPr>
          <a:xfrm>
            <a:off x="5133853" y="4185954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 smtClean="0"/>
              <a:t>dżul</a:t>
            </a:r>
            <a:endParaRPr lang="pl-PL" sz="3600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503548" y="5013176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JEDNOSTKA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pic>
        <p:nvPicPr>
          <p:cNvPr id="2050" name="Picture 2" descr="Roughly drawn tape measure by Firk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75184"/>
            <a:ext cx="3408633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asic Scale by j4p4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51" y="1484784"/>
            <a:ext cx="864150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andglass by Anonymou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628800"/>
            <a:ext cx="13005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503548" y="5011007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MIERNIK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pic>
        <p:nvPicPr>
          <p:cNvPr id="4102" name="Picture 6" descr="Graphs by rg10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684" y="1268760"/>
            <a:ext cx="4050633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503548" y="5011007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WYKRES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pic>
        <p:nvPicPr>
          <p:cNvPr id="4" name="Picture 4" descr="Pie Graph by jabern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72" y="1455975"/>
            <a:ext cx="2892857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Łącznik prosty ze strzałką 5"/>
          <p:cNvCxnSpPr/>
          <p:nvPr/>
        </p:nvCxnSpPr>
        <p:spPr>
          <a:xfrm flipV="1">
            <a:off x="1331640" y="2940344"/>
            <a:ext cx="2664296" cy="36004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503548" y="4293096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UDZIAŁ = ODSETEK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12"/>
          <a:stretch/>
        </p:blipFill>
        <p:spPr bwMode="auto">
          <a:xfrm>
            <a:off x="1311429" y="1456584"/>
            <a:ext cx="6521143" cy="3477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45505" y="1225752"/>
            <a:ext cx="74168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http://stat.gov.pl/obszary-tematyczne/ceny-handel/wskazniki-cen/wskazniki-cen-produkcji-sprzedanej-przemyslu-w-latach-1996-2018,5,1.html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03548" y="4651289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DANE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03548" y="5621909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>
                <a:solidFill>
                  <a:schemeClr val="accent4">
                    <a:lumMod val="75000"/>
                  </a:schemeClr>
                </a:solidFill>
              </a:rPr>
              <a:t>GŁÓWNY URZĄD STATYSTYCZNY (GUS)</a:t>
            </a:r>
            <a:endParaRPr lang="pl-PL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3. Jak to się nazywa po polsku?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99487" y="5293657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>
                <a:solidFill>
                  <a:schemeClr val="accent4">
                    <a:lumMod val="75000"/>
                  </a:schemeClr>
                </a:solidFill>
              </a:rPr>
              <a:t>WARTOŚĆ +czego?</a:t>
            </a:r>
            <a:endParaRPr lang="pl-PL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2699962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Łącznik prosty ze strzałką 5"/>
          <p:cNvCxnSpPr/>
          <p:nvPr/>
        </p:nvCxnSpPr>
        <p:spPr>
          <a:xfrm flipH="1">
            <a:off x="6012160" y="2348880"/>
            <a:ext cx="1512168" cy="1008112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25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1. Następuje gwałtowny </a:t>
            </a:r>
            <a:r>
              <a:rPr lang="pl-PL" sz="3200" dirty="0" smtClean="0">
                <a:solidFill>
                  <a:srgbClr val="FF0000"/>
                </a:solidFill>
              </a:rPr>
              <a:t>wzrost</a:t>
            </a:r>
            <a:r>
              <a:rPr lang="pl-PL" sz="3200" dirty="0" smtClean="0"/>
              <a:t> ciśnienia krwi.</a:t>
            </a:r>
          </a:p>
          <a:p>
            <a:endParaRPr lang="pl-PL" sz="3200" dirty="0"/>
          </a:p>
          <a:p>
            <a:endParaRPr lang="pl-PL" sz="3200" dirty="0" smtClean="0"/>
          </a:p>
          <a:p>
            <a:endParaRPr lang="pl-PL" sz="1600" dirty="0" smtClean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1. Proszę wpisać </a:t>
            </a:r>
            <a:r>
              <a:rPr lang="pl-PL" sz="4000" dirty="0" smtClean="0">
                <a:solidFill>
                  <a:srgbClr val="FF0000"/>
                </a:solidFill>
              </a:rPr>
              <a:t>antonimy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Objaśnienie ze strzałką w górę 6"/>
          <p:cNvSpPr/>
          <p:nvPr/>
        </p:nvSpPr>
        <p:spPr>
          <a:xfrm>
            <a:off x="4788024" y="1844824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spadek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8" name="Objaśnienie ze strzałką w górę 7"/>
          <p:cNvSpPr/>
          <p:nvPr/>
        </p:nvSpPr>
        <p:spPr>
          <a:xfrm>
            <a:off x="3995936" y="4380447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wzrósł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457200" y="3717032"/>
            <a:ext cx="8229600" cy="24978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2. Wskaźnik urodzeń </a:t>
            </a:r>
            <a:r>
              <a:rPr lang="pl-PL" sz="3200" dirty="0" smtClean="0">
                <a:solidFill>
                  <a:srgbClr val="FF0000"/>
                </a:solidFill>
              </a:rPr>
              <a:t>spadł</a:t>
            </a:r>
            <a:r>
              <a:rPr lang="pl-PL" sz="3200" dirty="0" smtClean="0"/>
              <a:t> o 11%.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25322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uiExpand="1" build="p" animBg="1"/>
      <p:bldP spid="8" grpId="0" build="p" animBg="1"/>
      <p:bldP spid="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źródło </a:t>
            </a:r>
            <a:r>
              <a:rPr lang="pl-PL" dirty="0" err="1" smtClean="0"/>
              <a:t>clipartów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www.openclipart.org</a:t>
            </a:r>
            <a:r>
              <a:rPr lang="pl-PL" dirty="0" smtClean="0"/>
              <a:t> (domena publiczna)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11560" y="2204864"/>
            <a:ext cx="77768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 smtClean="0"/>
              <a:t>WIĘCEJ PREZENTACJI </a:t>
            </a:r>
          </a:p>
          <a:p>
            <a:pPr algn="ctr"/>
            <a:r>
              <a:rPr lang="pl-PL" sz="5400" dirty="0" smtClean="0"/>
              <a:t>NA www.studiologia.edu.pl</a:t>
            </a:r>
            <a:endParaRPr lang="pl-PL" sz="5400" dirty="0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1203470" y="6381328"/>
            <a:ext cx="673706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20853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390364" y="1219200"/>
            <a:ext cx="8363272" cy="2641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3. Liczba mieszkańców tego miasta </a:t>
            </a:r>
            <a:r>
              <a:rPr lang="pl-PL" sz="3200" dirty="0" smtClean="0">
                <a:solidFill>
                  <a:srgbClr val="FF0000"/>
                </a:solidFill>
              </a:rPr>
              <a:t>spada</a:t>
            </a:r>
            <a:r>
              <a:rPr lang="pl-PL" sz="3200" dirty="0" smtClean="0"/>
              <a:t>.</a:t>
            </a:r>
          </a:p>
          <a:p>
            <a:endParaRPr lang="pl-PL" sz="3200" dirty="0"/>
          </a:p>
          <a:p>
            <a:endParaRPr lang="pl-PL" sz="3200" dirty="0" smtClean="0"/>
          </a:p>
          <a:p>
            <a:endParaRPr lang="pl-PL" sz="3200" dirty="0"/>
          </a:p>
          <a:p>
            <a:endParaRPr lang="pl-PL" sz="16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1. Proszę wpisać </a:t>
            </a:r>
            <a:r>
              <a:rPr lang="pl-PL" sz="4000" dirty="0" smtClean="0">
                <a:solidFill>
                  <a:srgbClr val="FF0000"/>
                </a:solidFill>
              </a:rPr>
              <a:t>antonimy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Objaśnienie ze strzałką w górę 6"/>
          <p:cNvSpPr/>
          <p:nvPr/>
        </p:nvSpPr>
        <p:spPr>
          <a:xfrm>
            <a:off x="6456637" y="1819106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rośnie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8" name="Objaśnienie ze strzałką w górę 7"/>
          <p:cNvSpPr/>
          <p:nvPr/>
        </p:nvSpPr>
        <p:spPr>
          <a:xfrm>
            <a:off x="7164288" y="4365104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spadały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390364" y="3717032"/>
            <a:ext cx="8363272" cy="2641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4. W ostatnim roku ceny nieruchomości </a:t>
            </a:r>
            <a:r>
              <a:rPr lang="pl-PL" sz="3200" dirty="0" smtClean="0">
                <a:solidFill>
                  <a:srgbClr val="FF0000"/>
                </a:solidFill>
              </a:rPr>
              <a:t>rosły</a:t>
            </a:r>
            <a:r>
              <a:rPr lang="pl-PL" sz="3200" dirty="0" smtClean="0"/>
              <a:t>.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314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 animBg="1"/>
      <p:bldP spid="8" grpId="0" build="p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5. Poziom analfabetyzmu </a:t>
            </a:r>
            <a:r>
              <a:rPr lang="pl-PL" sz="3200" dirty="0" smtClean="0">
                <a:solidFill>
                  <a:srgbClr val="FF0000"/>
                </a:solidFill>
              </a:rPr>
              <a:t>będzie spadać</a:t>
            </a:r>
            <a:r>
              <a:rPr lang="pl-PL" sz="3200" dirty="0" smtClean="0"/>
              <a:t>. </a:t>
            </a:r>
          </a:p>
          <a:p>
            <a:pPr marL="0" indent="0">
              <a:buNone/>
            </a:pPr>
            <a:endParaRPr lang="pl-PL" sz="3200" dirty="0"/>
          </a:p>
          <a:p>
            <a:endParaRPr lang="pl-PL" sz="3200" dirty="0" smtClean="0"/>
          </a:p>
          <a:p>
            <a:endParaRPr lang="pl-PL" sz="4000" dirty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1. Proszę wpisać </a:t>
            </a:r>
            <a:r>
              <a:rPr lang="pl-PL" sz="4000" dirty="0" smtClean="0">
                <a:solidFill>
                  <a:srgbClr val="FF0000"/>
                </a:solidFill>
              </a:rPr>
              <a:t>antonimy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Objaśnienie ze strzałką w górę 6"/>
          <p:cNvSpPr/>
          <p:nvPr/>
        </p:nvSpPr>
        <p:spPr>
          <a:xfrm>
            <a:off x="6156176" y="1797046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rosnąć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457200" y="3803654"/>
            <a:ext cx="8229600" cy="24978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6. Dane obrazują wyraźny trend </a:t>
            </a:r>
            <a:r>
              <a:rPr lang="pl-PL" sz="3200" dirty="0" smtClean="0">
                <a:solidFill>
                  <a:srgbClr val="FF0000"/>
                </a:solidFill>
              </a:rPr>
              <a:t>wzrostowy</a:t>
            </a:r>
            <a:r>
              <a:rPr lang="pl-PL" sz="3200" dirty="0" smtClean="0"/>
              <a:t>. 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8" name="Objaśnienie ze strzałką w górę 7"/>
          <p:cNvSpPr/>
          <p:nvPr/>
        </p:nvSpPr>
        <p:spPr>
          <a:xfrm>
            <a:off x="6156176" y="4365104"/>
            <a:ext cx="1872208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spadkowy</a:t>
            </a:r>
            <a:endParaRPr lang="pl-PL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 animBg="1"/>
      <p:bldP spid="9" grpId="0"/>
      <p:bldP spid="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713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7. Międzynarodowe </a:t>
            </a:r>
            <a:r>
              <a:rPr lang="pl-PL" sz="3200" dirty="0"/>
              <a:t>inwestycje </a:t>
            </a:r>
            <a:r>
              <a:rPr lang="pl-PL" sz="3200" dirty="0" smtClean="0"/>
              <a:t>bezpośrednie </a:t>
            </a:r>
            <a:r>
              <a:rPr lang="pl-PL" sz="3200" dirty="0" smtClean="0">
                <a:solidFill>
                  <a:srgbClr val="FF0000"/>
                </a:solidFill>
              </a:rPr>
              <a:t>rosną</a:t>
            </a:r>
            <a:r>
              <a:rPr lang="pl-PL" sz="3200" dirty="0" smtClean="0"/>
              <a:t> w szybkim tempie. </a:t>
            </a:r>
          </a:p>
          <a:p>
            <a:pPr marL="0" indent="0">
              <a:buNone/>
            </a:pPr>
            <a:endParaRPr lang="pl-PL" sz="3200" dirty="0"/>
          </a:p>
          <a:p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1. Proszę wpisać </a:t>
            </a:r>
            <a:r>
              <a:rPr lang="pl-PL" sz="4000" dirty="0" smtClean="0">
                <a:solidFill>
                  <a:srgbClr val="FF0000"/>
                </a:solidFill>
              </a:rPr>
              <a:t>antonimy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Objaśnienie ze strzałką w górę 6"/>
          <p:cNvSpPr/>
          <p:nvPr/>
        </p:nvSpPr>
        <p:spPr>
          <a:xfrm>
            <a:off x="323528" y="2204864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spadają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8" name="Objaśnienie ze strzałką w górę 7"/>
          <p:cNvSpPr/>
          <p:nvPr/>
        </p:nvSpPr>
        <p:spPr>
          <a:xfrm>
            <a:off x="2699792" y="4509120"/>
            <a:ext cx="1728192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wzrosło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457200" y="3933056"/>
            <a:ext cx="8229600" cy="23042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8. Bezrobocie </a:t>
            </a:r>
            <a:r>
              <a:rPr lang="pl-PL" sz="3200" dirty="0" smtClean="0">
                <a:solidFill>
                  <a:srgbClr val="FF0000"/>
                </a:solidFill>
              </a:rPr>
              <a:t>spadło</a:t>
            </a:r>
            <a:r>
              <a:rPr lang="pl-PL" sz="3200" dirty="0" smtClean="0"/>
              <a:t> o 2%.</a:t>
            </a:r>
          </a:p>
          <a:p>
            <a:pPr marL="0" indent="0">
              <a:buFont typeface="Wingdings 3"/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314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 animBg="1"/>
      <p:bldP spid="8" grpId="0" build="p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9. Opłata za wodę </a:t>
            </a:r>
            <a:r>
              <a:rPr lang="pl-PL" sz="3200" dirty="0" smtClean="0">
                <a:solidFill>
                  <a:srgbClr val="FF0000"/>
                </a:solidFill>
              </a:rPr>
              <a:t>wzrosła</a:t>
            </a:r>
            <a:r>
              <a:rPr lang="pl-PL" sz="3200" dirty="0" smtClean="0"/>
              <a:t> o 5%. </a:t>
            </a:r>
          </a:p>
          <a:p>
            <a:endParaRPr lang="pl-PL" sz="3200" dirty="0" smtClean="0"/>
          </a:p>
          <a:p>
            <a:endParaRPr lang="pl-PL" sz="3200" dirty="0"/>
          </a:p>
          <a:p>
            <a:endParaRPr lang="pl-PL" sz="3200" dirty="0"/>
          </a:p>
          <a:p>
            <a:endParaRPr lang="pl-PL" sz="1600" dirty="0" smtClean="0"/>
          </a:p>
          <a:p>
            <a:pPr marL="0" indent="0">
              <a:buNone/>
            </a:pPr>
            <a:endParaRPr lang="pl-PL" sz="3200" dirty="0"/>
          </a:p>
          <a:p>
            <a:pPr marL="0" indent="0">
              <a:buNone/>
            </a:pPr>
            <a:endParaRPr lang="pl-PL" sz="3200" dirty="0"/>
          </a:p>
          <a:p>
            <a:endParaRPr lang="pl-PL" sz="3200" dirty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1. Proszę wpisać </a:t>
            </a:r>
            <a:r>
              <a:rPr lang="pl-PL" sz="4000" dirty="0" smtClean="0">
                <a:solidFill>
                  <a:srgbClr val="FF0000"/>
                </a:solidFill>
              </a:rPr>
              <a:t>antonimy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7" name="Objaśnienie ze strzałką w górę 6"/>
          <p:cNvSpPr/>
          <p:nvPr/>
        </p:nvSpPr>
        <p:spPr>
          <a:xfrm>
            <a:off x="3707904" y="1805073"/>
            <a:ext cx="1584176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spadła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8" name="Objaśnienie ze strzałką w górę 7"/>
          <p:cNvSpPr/>
          <p:nvPr/>
        </p:nvSpPr>
        <p:spPr>
          <a:xfrm>
            <a:off x="5292080" y="4437112"/>
            <a:ext cx="1872208" cy="172819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wzrośnie</a:t>
            </a: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609600" y="3841723"/>
            <a:ext cx="8229600" cy="24978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10. Liczba chorych na grypę </a:t>
            </a:r>
            <a:r>
              <a:rPr lang="pl-PL" sz="3200" dirty="0" smtClean="0">
                <a:solidFill>
                  <a:srgbClr val="FF0000"/>
                </a:solidFill>
              </a:rPr>
              <a:t>spadnie</a:t>
            </a:r>
            <a:r>
              <a:rPr lang="pl-PL" sz="3200" dirty="0" smtClean="0"/>
              <a:t>. 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314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 animBg="1"/>
      <p:bldP spid="8" grpId="0" build="p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8" name="Objaśnienie ze strzałką w górę 7"/>
          <p:cNvSpPr/>
          <p:nvPr/>
        </p:nvSpPr>
        <p:spPr>
          <a:xfrm>
            <a:off x="3594154" y="4437112"/>
            <a:ext cx="2562022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zmniejszył się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12" name="Symbol zastępczy zawartości 5"/>
          <p:cNvSpPr txBox="1">
            <a:spLocks/>
          </p:cNvSpPr>
          <p:nvPr/>
        </p:nvSpPr>
        <p:spPr>
          <a:xfrm>
            <a:off x="457200" y="1219200"/>
            <a:ext cx="8229600" cy="24978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1. Następuje gwałtowny </a:t>
            </a:r>
            <a:r>
              <a:rPr lang="pl-PL" sz="3200" dirty="0" smtClean="0">
                <a:solidFill>
                  <a:srgbClr val="00B050"/>
                </a:solidFill>
              </a:rPr>
              <a:t>wzrost</a:t>
            </a:r>
            <a:r>
              <a:rPr lang="pl-PL" sz="3200" dirty="0" smtClean="0"/>
              <a:t> ciśnienia krwi.</a:t>
            </a:r>
          </a:p>
          <a:p>
            <a:endParaRPr lang="pl-PL" sz="3200" dirty="0" smtClean="0"/>
          </a:p>
          <a:p>
            <a:endParaRPr lang="pl-PL" sz="3200" dirty="0" smtClean="0"/>
          </a:p>
          <a:p>
            <a:endParaRPr lang="pl-PL" sz="16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3933056"/>
            <a:ext cx="8229600" cy="2353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2. Wskaźnik urodzeń </a:t>
            </a:r>
            <a:r>
              <a:rPr lang="pl-PL" sz="3200" dirty="0" smtClean="0">
                <a:solidFill>
                  <a:srgbClr val="00B050"/>
                </a:solidFill>
              </a:rPr>
              <a:t>spadł</a:t>
            </a:r>
            <a:r>
              <a:rPr lang="pl-PL" sz="3200" dirty="0" smtClean="0"/>
              <a:t> o 11%.</a:t>
            </a:r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13" name="Objaśnienie ze strzałką w górę 12"/>
          <p:cNvSpPr/>
          <p:nvPr/>
        </p:nvSpPr>
        <p:spPr>
          <a:xfrm>
            <a:off x="3995936" y="1772816"/>
            <a:ext cx="2952328" cy="2016224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chemeClr val="tx1"/>
                </a:solidFill>
              </a:rPr>
              <a:t>gwałtowne</a:t>
            </a:r>
          </a:p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zwiększenie się</a:t>
            </a:r>
            <a:endParaRPr lang="pl-PL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12" grpId="0" build="p"/>
      <p:bldP spid="6" grpId="0" build="p"/>
      <p:bldP spid="1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10" name="Symbol zastępczy zawartości 5"/>
          <p:cNvSpPr txBox="1">
            <a:spLocks/>
          </p:cNvSpPr>
          <p:nvPr/>
        </p:nvSpPr>
        <p:spPr>
          <a:xfrm>
            <a:off x="390364" y="1268760"/>
            <a:ext cx="8363272" cy="2641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3. Liczba mieszkańców tego miasta </a:t>
            </a:r>
            <a:r>
              <a:rPr lang="pl-PL" sz="3200" dirty="0" smtClean="0">
                <a:solidFill>
                  <a:srgbClr val="00B050"/>
                </a:solidFill>
              </a:rPr>
              <a:t>spada</a:t>
            </a:r>
            <a:r>
              <a:rPr lang="pl-PL" sz="3200" dirty="0" smtClean="0"/>
              <a:t>.</a:t>
            </a:r>
          </a:p>
          <a:p>
            <a:endParaRPr lang="pl-PL" sz="3200" dirty="0" smtClean="0"/>
          </a:p>
          <a:p>
            <a:endParaRPr lang="pl-PL" sz="3200" dirty="0" smtClean="0"/>
          </a:p>
          <a:p>
            <a:endParaRPr lang="pl-PL" sz="3200" dirty="0" smtClean="0"/>
          </a:p>
          <a:p>
            <a:endParaRPr lang="pl-PL" sz="1600" dirty="0" smtClean="0"/>
          </a:p>
          <a:p>
            <a:endParaRPr lang="pl-PL" sz="3200" dirty="0"/>
          </a:p>
        </p:txBody>
      </p:sp>
      <p:sp>
        <p:nvSpPr>
          <p:cNvPr id="11" name="Objaśnienie ze strzałką w górę 10"/>
          <p:cNvSpPr/>
          <p:nvPr/>
        </p:nvSpPr>
        <p:spPr>
          <a:xfrm>
            <a:off x="5796136" y="1844824"/>
            <a:ext cx="2664296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zmniejsza się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9" name="Symbol zastępczy zawartości 5"/>
          <p:cNvSpPr txBox="1">
            <a:spLocks/>
          </p:cNvSpPr>
          <p:nvPr/>
        </p:nvSpPr>
        <p:spPr>
          <a:xfrm>
            <a:off x="390364" y="3717032"/>
            <a:ext cx="8363272" cy="2641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/>
              <a:buNone/>
            </a:pPr>
            <a:r>
              <a:rPr lang="pl-PL" sz="3200" dirty="0" smtClean="0"/>
              <a:t>4. W ostatnim roku ceny nieruchomości </a:t>
            </a:r>
            <a:r>
              <a:rPr lang="pl-PL" sz="3200" dirty="0" smtClean="0">
                <a:solidFill>
                  <a:srgbClr val="00B050"/>
                </a:solidFill>
              </a:rPr>
              <a:t>rosły</a:t>
            </a:r>
            <a:r>
              <a:rPr lang="pl-PL" sz="3200" dirty="0" smtClean="0"/>
              <a:t>.</a:t>
            </a:r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pPr marL="0" indent="0">
              <a:buFont typeface="Wingdings 3"/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12" name="Objaśnienie ze strzałką w górę 11"/>
          <p:cNvSpPr/>
          <p:nvPr/>
        </p:nvSpPr>
        <p:spPr>
          <a:xfrm>
            <a:off x="6732240" y="4293096"/>
            <a:ext cx="2160240" cy="1728192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zwiększały się</a:t>
            </a:r>
            <a:endParaRPr lang="pl-PL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84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 animBg="1"/>
      <p:bldP spid="9" grpId="0"/>
      <p:bldP spid="1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4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 smtClean="0"/>
              <a:t>5. Poziom analfabetyzmu </a:t>
            </a:r>
            <a:r>
              <a:rPr lang="pl-PL" sz="3200" dirty="0" smtClean="0">
                <a:solidFill>
                  <a:srgbClr val="00B050"/>
                </a:solidFill>
              </a:rPr>
              <a:t>będzie spadać</a:t>
            </a:r>
            <a:r>
              <a:rPr lang="pl-PL" sz="3200" dirty="0" smtClean="0"/>
              <a:t>. </a:t>
            </a:r>
          </a:p>
          <a:p>
            <a:pPr marL="0" indent="0">
              <a:buNone/>
            </a:pPr>
            <a:endParaRPr lang="pl-PL" sz="3200" dirty="0"/>
          </a:p>
          <a:p>
            <a:endParaRPr lang="pl-PL" sz="3200" dirty="0" smtClean="0"/>
          </a:p>
          <a:p>
            <a:endParaRPr lang="pl-PL" sz="4000" dirty="0"/>
          </a:p>
          <a:p>
            <a:pPr marL="0" indent="0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sz="3200" dirty="0" smtClean="0"/>
          </a:p>
          <a:p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/>
              <a:t>2. Proszę wpisać </a:t>
            </a:r>
            <a:r>
              <a:rPr lang="pl-PL" sz="4000" dirty="0" smtClean="0">
                <a:solidFill>
                  <a:srgbClr val="00B050"/>
                </a:solidFill>
              </a:rPr>
              <a:t>synonimy</a:t>
            </a:r>
            <a:r>
              <a:rPr lang="pl-PL" sz="4000" dirty="0" smtClean="0"/>
              <a:t>.</a:t>
            </a:r>
            <a:endParaRPr lang="pl-PL" sz="4000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791580" y="6356350"/>
            <a:ext cx="7560840" cy="365760"/>
          </a:xfrm>
        </p:spPr>
        <p:txBody>
          <a:bodyPr/>
          <a:lstStyle/>
          <a:p>
            <a:pPr algn="ctr"/>
            <a:r>
              <a:rPr lang="pl-PL" sz="1000" dirty="0" smtClean="0"/>
              <a:t>Izabela Kugiel-Abuhasna, Studiologia. Podręcznik polskiego języka naukowego dla cudzoziemców na poziomie B1</a:t>
            </a:r>
            <a:endParaRPr lang="pl-PL" sz="1000" dirty="0"/>
          </a:p>
        </p:txBody>
      </p:sp>
      <p:sp>
        <p:nvSpPr>
          <p:cNvPr id="11" name="Objaśnienie ze strzałką w górę 10"/>
          <p:cNvSpPr/>
          <p:nvPr/>
        </p:nvSpPr>
        <p:spPr>
          <a:xfrm>
            <a:off x="3923928" y="1841166"/>
            <a:ext cx="4392488" cy="1371809"/>
          </a:xfrm>
          <a:prstGeom prst="up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solidFill>
                  <a:srgbClr val="00B050"/>
                </a:solidFill>
              </a:rPr>
              <a:t>będzie się zmniejszać</a:t>
            </a:r>
          </a:p>
        </p:txBody>
      </p:sp>
    </p:spTree>
    <p:extLst>
      <p:ext uri="{BB962C8B-B14F-4D97-AF65-F5344CB8AC3E}">
        <p14:creationId xmlns:p14="http://schemas.microsoft.com/office/powerpoint/2010/main" val="171891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czątek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estandardowy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1027</TotalTime>
  <Words>703</Words>
  <Application>Microsoft Office PowerPoint</Application>
  <PresentationFormat>Pokaz na ekranie (4:3)</PresentationFormat>
  <Paragraphs>169</Paragraphs>
  <Slides>20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Początek</vt:lpstr>
      <vt:lpstr>WYKŁAD 8</vt:lpstr>
      <vt:lpstr>1. Proszę wpisać antonimy.</vt:lpstr>
      <vt:lpstr>1. Proszę wpisać antonimy.</vt:lpstr>
      <vt:lpstr>1. Proszę wpisać antonimy.</vt:lpstr>
      <vt:lpstr>1. Proszę wpisać antonimy.</vt:lpstr>
      <vt:lpstr>1. Proszę wpisać antonimy.</vt:lpstr>
      <vt:lpstr>2. Proszę wpisać synonimy.</vt:lpstr>
      <vt:lpstr>2. Proszę wpisać synonimy.</vt:lpstr>
      <vt:lpstr>2. Proszę wpisać synonimy.</vt:lpstr>
      <vt:lpstr>2. Proszę wpisać synonimy.</vt:lpstr>
      <vt:lpstr>2. Proszę wpisać synonimy.</vt:lpstr>
      <vt:lpstr>2. Proszę wpisać synonimy.</vt:lpstr>
      <vt:lpstr>3. Jak to się nazywa po polsku?</vt:lpstr>
      <vt:lpstr>3. Jak to się nazywa po polsku?</vt:lpstr>
      <vt:lpstr>3. Jak to się nazywa po polsku?</vt:lpstr>
      <vt:lpstr>3. Jak to się nazywa po polsku?</vt:lpstr>
      <vt:lpstr>3. Jak to się nazywa po polsku?</vt:lpstr>
      <vt:lpstr>3. Jak to się nazywa po polsku?</vt:lpstr>
      <vt:lpstr>3. Jak to się nazywa po polsku?</vt:lpstr>
      <vt:lpstr>źródło clipartów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WYKŁAD WSTĘPNY</dc:title>
  <dc:creator>Iza</dc:creator>
  <cp:lastModifiedBy>Iza</cp:lastModifiedBy>
  <cp:revision>190</cp:revision>
  <dcterms:created xsi:type="dcterms:W3CDTF">2018-10-11T14:48:14Z</dcterms:created>
  <dcterms:modified xsi:type="dcterms:W3CDTF">2019-01-19T18:42:31Z</dcterms:modified>
</cp:coreProperties>
</file>