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8" r:id="rId3"/>
    <p:sldId id="281" r:id="rId4"/>
    <p:sldId id="289" r:id="rId5"/>
    <p:sldId id="295" r:id="rId6"/>
    <p:sldId id="282" r:id="rId7"/>
    <p:sldId id="290" r:id="rId8"/>
    <p:sldId id="291" r:id="rId9"/>
    <p:sldId id="292" r:id="rId10"/>
    <p:sldId id="294" r:id="rId11"/>
    <p:sldId id="29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2019-01-19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2019-01-19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2019-01-19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2019-01-19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2019-01-19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2019-01-19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 smtClean="0"/>
              <a:t>Izabela Kugiel-Abuhasna, Studiologia. Podręcznik polskiego języka naukowego dla cudzoziemców na poziomie B1</a:t>
            </a:r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7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PORÓWNYWANIE. ĆWICZENIA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</a:t>
            </a:r>
            <a:r>
              <a:rPr lang="pl-PL" sz="1000" i="1" dirty="0" smtClean="0"/>
              <a:t>Studiologia. Podręcznik polskiego języka naukowego dla cudzoziemców na poziomie B1</a:t>
            </a:r>
            <a:endParaRPr lang="pl-PL" sz="1000" i="1" dirty="0"/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ono kbruch exercise compare by dannya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000" y="1052736"/>
            <a:ext cx="2376000" cy="23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75556" y="6356350"/>
            <a:ext cx="799288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ymbol zastępczy zawartości 4"/>
          <p:cNvSpPr txBox="1">
            <a:spLocks noGrp="1"/>
          </p:cNvSpPr>
          <p:nvPr>
            <p:ph sz="quarter" idx="1"/>
          </p:nvPr>
        </p:nvSpPr>
        <p:spPr>
          <a:xfrm>
            <a:off x="457200" y="1219200"/>
            <a:ext cx="8229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BIBLIOGRAFIA</a:t>
            </a:r>
          </a:p>
          <a:p>
            <a:r>
              <a:rPr lang="pl-PL" sz="1600" dirty="0" err="1"/>
              <a:t>Gamus</a:t>
            </a:r>
            <a:r>
              <a:rPr lang="pl-PL" sz="1600" dirty="0"/>
              <a:t> P., </a:t>
            </a:r>
            <a:r>
              <a:rPr lang="pl-PL" sz="1600" i="1" dirty="0"/>
              <a:t>Popularność literackiego tematu wampirów na przykładzie sagi „Zmierzch” Stephenie Meyer</a:t>
            </a:r>
            <a:r>
              <a:rPr lang="pl-PL" sz="1600" dirty="0"/>
              <a:t>, </a:t>
            </a:r>
            <a:r>
              <a:rPr lang="pl-PL" sz="1600" i="1" dirty="0"/>
              <a:t>Acta </a:t>
            </a:r>
            <a:r>
              <a:rPr lang="pl-PL" sz="1600" i="1" dirty="0" err="1"/>
              <a:t>Universitas</a:t>
            </a:r>
            <a:r>
              <a:rPr lang="pl-PL" sz="1600" i="1" dirty="0"/>
              <a:t> Lodziensis 2014</a:t>
            </a:r>
            <a:r>
              <a:rPr lang="pl-PL" sz="1600" dirty="0"/>
              <a:t>, </a:t>
            </a:r>
            <a:r>
              <a:rPr lang="pl-PL" sz="1600" i="1" dirty="0"/>
              <a:t>Folia </a:t>
            </a:r>
            <a:r>
              <a:rPr lang="pl-PL" sz="1600" i="1" dirty="0" err="1"/>
              <a:t>Librorum</a:t>
            </a:r>
            <a:r>
              <a:rPr lang="pl-PL" sz="1600" i="1" dirty="0"/>
              <a:t> </a:t>
            </a:r>
            <a:r>
              <a:rPr lang="pl-PL" sz="1600" dirty="0"/>
              <a:t>nr 2 (19), s. 9-24</a:t>
            </a:r>
            <a:r>
              <a:rPr lang="pl-PL" sz="1600" dirty="0" smtClean="0"/>
              <a:t>.</a:t>
            </a:r>
          </a:p>
          <a:p>
            <a:r>
              <a:rPr lang="pl-PL" sz="1600" dirty="0" smtClean="0"/>
              <a:t>Janion M., </a:t>
            </a:r>
            <a:r>
              <a:rPr lang="pl-PL" sz="1600" i="1" dirty="0" smtClean="0"/>
              <a:t>Wampir. Biografia symboliczna</a:t>
            </a:r>
            <a:r>
              <a:rPr lang="pl-PL" sz="1600" dirty="0" smtClean="0"/>
              <a:t>, Gdańsk 2002.</a:t>
            </a:r>
            <a:endParaRPr lang="pl-PL" sz="1600" dirty="0"/>
          </a:p>
          <a:p>
            <a:r>
              <a:rPr lang="pl-PL" sz="1600" dirty="0" smtClean="0"/>
              <a:t>Kleczkowska </a:t>
            </a:r>
            <a:r>
              <a:rPr lang="pl-PL" sz="1600" dirty="0"/>
              <a:t>K., </a:t>
            </a:r>
            <a:r>
              <a:rPr lang="pl-PL" sz="1600" i="1" dirty="0"/>
              <a:t>Kiedy człowiek zmienia się w zwierzę. O pochodzeniu </a:t>
            </a:r>
            <a:r>
              <a:rPr lang="pl-PL" sz="1600" i="1" dirty="0" err="1"/>
              <a:t>likantropii</a:t>
            </a:r>
            <a:r>
              <a:rPr lang="pl-PL" sz="1600" dirty="0"/>
              <a:t>,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i="1" dirty="0" smtClean="0"/>
              <a:t>Maska</a:t>
            </a:r>
            <a:r>
              <a:rPr lang="pl-PL" sz="1600" dirty="0" smtClean="0"/>
              <a:t> </a:t>
            </a:r>
            <a:r>
              <a:rPr lang="pl-PL" sz="1600" dirty="0"/>
              <a:t>2011, nr 11, </a:t>
            </a:r>
            <a:r>
              <a:rPr lang="pl-PL" sz="1600" dirty="0" smtClean="0"/>
              <a:t>s</a:t>
            </a:r>
            <a:r>
              <a:rPr lang="pl-PL" sz="1600" dirty="0"/>
              <a:t>. 85-103</a:t>
            </a:r>
            <a:r>
              <a:rPr lang="pl-PL" sz="1600" dirty="0" smtClean="0"/>
              <a:t>.</a:t>
            </a:r>
          </a:p>
          <a:p>
            <a:r>
              <a:rPr lang="pl-PL" sz="1600" dirty="0" smtClean="0"/>
              <a:t>Wilczyńska E., </a:t>
            </a:r>
            <a:r>
              <a:rPr lang="pl-PL" sz="1600" i="1" dirty="0" smtClean="0"/>
              <a:t>Przemiany wilkołaka w folklorze polskim</a:t>
            </a:r>
            <a:r>
              <a:rPr lang="pl-PL" sz="1600" dirty="0" smtClean="0"/>
              <a:t>, w: </a:t>
            </a:r>
            <a:r>
              <a:rPr lang="pl-PL" sz="1600" dirty="0" err="1" smtClean="0"/>
              <a:t>Wężowicz</a:t>
            </a:r>
            <a:r>
              <a:rPr lang="pl-PL" sz="1600" dirty="0" smtClean="0"/>
              <a:t>-Ziółkowska D., Wieczorkowska E. (red.), </a:t>
            </a:r>
            <a:r>
              <a:rPr lang="pl-PL" sz="1600" i="1" dirty="0" smtClean="0"/>
              <a:t>Wilki i ludzie. Małe kompendium </a:t>
            </a:r>
            <a:r>
              <a:rPr lang="pl-PL" sz="1600" i="1" dirty="0" err="1" smtClean="0"/>
              <a:t>wilkologii</a:t>
            </a:r>
            <a:r>
              <a:rPr lang="pl-PL" sz="1600" dirty="0" smtClean="0"/>
              <a:t>, Katowice 2014, </a:t>
            </a:r>
            <a:br>
              <a:rPr lang="pl-PL" sz="1600" dirty="0" smtClean="0"/>
            </a:br>
            <a:r>
              <a:rPr lang="pl-PL" sz="1600" dirty="0" smtClean="0"/>
              <a:t>s. 237-254.</a:t>
            </a:r>
          </a:p>
        </p:txBody>
      </p:sp>
    </p:spTree>
    <p:extLst>
      <p:ext uri="{BB962C8B-B14F-4D97-AF65-F5344CB8AC3E}">
        <p14:creationId xmlns:p14="http://schemas.microsoft.com/office/powerpoint/2010/main" val="4500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źródło </a:t>
            </a:r>
            <a:r>
              <a:rPr lang="pl-PL" dirty="0" err="1" smtClean="0"/>
              <a:t>clipartów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www.openclipart.org</a:t>
            </a:r>
            <a:r>
              <a:rPr lang="pl-PL" dirty="0" smtClean="0"/>
              <a:t> (domena publiczna)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/>
              <a:t>WIĘCEJ PREZENTACJI </a:t>
            </a:r>
          </a:p>
          <a:p>
            <a:pPr algn="ctr"/>
            <a:r>
              <a:rPr lang="pl-PL" sz="5400" dirty="0" smtClean="0"/>
              <a:t>NA </a:t>
            </a:r>
            <a:r>
              <a:rPr lang="pl-PL" sz="5400" dirty="0" smtClean="0">
                <a:hlinkClick r:id="rId3"/>
              </a:rPr>
              <a:t>www.studiologia.edu.pl</a:t>
            </a:r>
            <a:endParaRPr lang="pl-PL" sz="5400" dirty="0" smtClean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47721"/>
          </a:xfrm>
        </p:spPr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pic>
        <p:nvPicPr>
          <p:cNvPr id="1026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884" y="1916832"/>
            <a:ext cx="2963984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ycanthrope By LadyOfHats by GD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715" y="1916832"/>
            <a:ext cx="2155102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647564" y="537321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Uwaga! Proszę nie robić tego ćwiczenia w nocy!</a:t>
            </a:r>
          </a:p>
        </p:txBody>
      </p:sp>
    </p:spTree>
    <p:extLst>
      <p:ext uri="{BB962C8B-B14F-4D97-AF65-F5344CB8AC3E}">
        <p14:creationId xmlns:p14="http://schemas.microsoft.com/office/powerpoint/2010/main" val="425322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07604" y="6356350"/>
            <a:ext cx="712879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solidFill>
            <a:srgbClr val="FFFF66"/>
          </a:solidFill>
        </p:spPr>
        <p:txBody>
          <a:bodyPr>
            <a:normAutofit fontScale="92500" lnSpcReduction="20000"/>
          </a:bodyPr>
          <a:lstStyle/>
          <a:p>
            <a:r>
              <a:rPr lang="pl-PL" sz="3200" dirty="0" smtClean="0"/>
              <a:t>PODOBIEŃSTWO</a:t>
            </a:r>
          </a:p>
          <a:p>
            <a:r>
              <a:rPr lang="pl-PL" sz="3200" b="1" dirty="0" smtClean="0">
                <a:solidFill>
                  <a:srgbClr val="FF0000"/>
                </a:solidFill>
              </a:rPr>
              <a:t>Istnieje</a:t>
            </a:r>
            <a:r>
              <a:rPr lang="pl-PL" sz="3200" dirty="0" smtClean="0"/>
              <a:t> kilka </a:t>
            </a:r>
            <a:r>
              <a:rPr lang="pl-PL" sz="3200" b="1" dirty="0" smtClean="0">
                <a:solidFill>
                  <a:srgbClr val="FF0000"/>
                </a:solidFill>
              </a:rPr>
              <a:t>podobieństw</a:t>
            </a:r>
            <a:r>
              <a:rPr lang="pl-PL" sz="3200" dirty="0" smtClean="0"/>
              <a:t> </a:t>
            </a:r>
            <a:r>
              <a:rPr lang="pl-PL" sz="3200" b="1" dirty="0" smtClean="0">
                <a:solidFill>
                  <a:srgbClr val="FF0000"/>
                </a:solidFill>
              </a:rPr>
              <a:t>między</a:t>
            </a:r>
            <a:r>
              <a:rPr lang="pl-PL" sz="3200" dirty="0" smtClean="0"/>
              <a:t> wampirem </a:t>
            </a:r>
            <a:r>
              <a:rPr lang="pl-PL" sz="3200" b="1" dirty="0" smtClean="0">
                <a:solidFill>
                  <a:srgbClr val="FF0000"/>
                </a:solidFill>
              </a:rPr>
              <a:t>a</a:t>
            </a:r>
            <a:r>
              <a:rPr lang="pl-PL" sz="3200" dirty="0" smtClean="0"/>
              <a:t> wilkołakiem. </a:t>
            </a:r>
          </a:p>
          <a:p>
            <a:pPr marL="0" indent="0">
              <a:buNone/>
            </a:pPr>
            <a:r>
              <a:rPr lang="pl-PL" sz="3200" dirty="0" smtClean="0"/>
              <a:t>1. pochodzą z kultury ludowej (z folkloru)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rgbClr val="00B050"/>
                </a:solidFill>
              </a:rPr>
              <a:t>zarówno …, jak i … / podobnie jak / wspólny dla</a:t>
            </a:r>
          </a:p>
          <a:p>
            <a:r>
              <a:rPr lang="pl-PL" sz="3200" b="1" dirty="0" smtClean="0">
                <a:solidFill>
                  <a:srgbClr val="FF0000"/>
                </a:solidFill>
              </a:rPr>
              <a:t>Zarówno</a:t>
            </a:r>
            <a:r>
              <a:rPr lang="pl-PL" sz="3200" dirty="0" smtClean="0"/>
              <a:t> wampir, </a:t>
            </a:r>
            <a:r>
              <a:rPr lang="pl-PL" sz="3200" b="1" dirty="0" smtClean="0">
                <a:solidFill>
                  <a:srgbClr val="FF0000"/>
                </a:solidFill>
              </a:rPr>
              <a:t>jak i</a:t>
            </a:r>
            <a:r>
              <a:rPr lang="pl-PL" sz="3200" dirty="0" smtClean="0"/>
              <a:t> wilkołak pochodzą </a:t>
            </a:r>
            <a:br>
              <a:rPr lang="pl-PL" sz="3200" dirty="0" smtClean="0"/>
            </a:br>
            <a:r>
              <a:rPr lang="pl-PL" sz="3200" dirty="0" smtClean="0"/>
              <a:t>z kultury ludowej. </a:t>
            </a:r>
          </a:p>
          <a:p>
            <a:r>
              <a:rPr lang="pl-PL" sz="3200" dirty="0" smtClean="0"/>
              <a:t>Wampir </a:t>
            </a:r>
            <a:r>
              <a:rPr lang="pl-PL" sz="3200" b="1" dirty="0" smtClean="0">
                <a:solidFill>
                  <a:srgbClr val="FF0000"/>
                </a:solidFill>
              </a:rPr>
              <a:t>podobnie jak </a:t>
            </a:r>
            <a:r>
              <a:rPr lang="pl-PL" sz="3200" dirty="0" smtClean="0"/>
              <a:t>wilkołak pochodzi </a:t>
            </a:r>
            <a:br>
              <a:rPr lang="pl-PL" sz="3200" dirty="0" smtClean="0"/>
            </a:br>
            <a:r>
              <a:rPr lang="pl-PL" sz="3200" dirty="0" smtClean="0"/>
              <a:t>z kultury ludowej. </a:t>
            </a:r>
          </a:p>
          <a:p>
            <a:r>
              <a:rPr lang="pl-PL" sz="3200" dirty="0" smtClean="0"/>
              <a:t>Pochodzenie z kultury ludowej </a:t>
            </a:r>
            <a:r>
              <a:rPr lang="pl-PL" sz="3200" b="1" dirty="0" smtClean="0">
                <a:solidFill>
                  <a:srgbClr val="FF0000"/>
                </a:solidFill>
              </a:rPr>
              <a:t>jest wspólne dla</a:t>
            </a:r>
            <a:r>
              <a:rPr lang="pl-PL" sz="3200" dirty="0" smtClean="0">
                <a:solidFill>
                  <a:srgbClr val="FF0000"/>
                </a:solidFill>
              </a:rPr>
              <a:t> </a:t>
            </a:r>
            <a:r>
              <a:rPr lang="pl-PL" sz="3200" dirty="0" smtClean="0"/>
              <a:t>wampira i wilkołaka. </a:t>
            </a:r>
            <a:endParaRPr lang="pl-PL" sz="32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91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07604" y="6356350"/>
            <a:ext cx="712879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l-PL" sz="3600" dirty="0" smtClean="0"/>
              <a:t>PODOBIEŃSTWO</a:t>
            </a:r>
          </a:p>
          <a:p>
            <a:pPr marL="0" indent="0">
              <a:buNone/>
            </a:pPr>
            <a:r>
              <a:rPr lang="pl-PL" sz="3600" dirty="0" smtClean="0"/>
              <a:t>2. są obecnie ważną częścią popkultury</a:t>
            </a:r>
          </a:p>
          <a:p>
            <a:pPr marL="0" indent="0">
              <a:buNone/>
            </a:pPr>
            <a:r>
              <a:rPr lang="pl-PL" sz="3600" b="1" dirty="0">
                <a:solidFill>
                  <a:srgbClr val="00B050"/>
                </a:solidFill>
              </a:rPr>
              <a:t>zarówno …, jak i … / podobnie </a:t>
            </a:r>
            <a:r>
              <a:rPr lang="pl-PL" sz="3600" b="1" dirty="0" smtClean="0">
                <a:solidFill>
                  <a:srgbClr val="00B050"/>
                </a:solidFill>
              </a:rPr>
              <a:t>jak</a:t>
            </a:r>
            <a:endParaRPr lang="pl-PL" sz="3600" dirty="0" smtClean="0"/>
          </a:p>
          <a:p>
            <a:r>
              <a:rPr lang="pl-PL" sz="3600" b="1" dirty="0">
                <a:solidFill>
                  <a:srgbClr val="FF0000"/>
                </a:solidFill>
              </a:rPr>
              <a:t>Zarówno</a:t>
            </a:r>
            <a:r>
              <a:rPr lang="pl-PL" sz="3600" dirty="0"/>
              <a:t> wampir, </a:t>
            </a:r>
            <a:r>
              <a:rPr lang="pl-PL" sz="3600" b="1" dirty="0">
                <a:solidFill>
                  <a:srgbClr val="FF0000"/>
                </a:solidFill>
              </a:rPr>
              <a:t>jak i</a:t>
            </a:r>
            <a:r>
              <a:rPr lang="pl-PL" sz="3600" dirty="0"/>
              <a:t> wilkołak </a:t>
            </a:r>
            <a:r>
              <a:rPr lang="pl-PL" sz="3600" dirty="0" smtClean="0"/>
              <a:t>są obecnie ważną częścią popkultury. </a:t>
            </a:r>
            <a:endParaRPr lang="pl-PL" sz="3600" dirty="0"/>
          </a:p>
          <a:p>
            <a:r>
              <a:rPr lang="pl-PL" sz="3600" dirty="0" smtClean="0"/>
              <a:t>Wampir </a:t>
            </a:r>
            <a:r>
              <a:rPr lang="pl-PL" sz="3600" b="1" dirty="0">
                <a:solidFill>
                  <a:srgbClr val="FF0000"/>
                </a:solidFill>
              </a:rPr>
              <a:t>podobnie jak </a:t>
            </a:r>
            <a:r>
              <a:rPr lang="pl-PL" sz="3600" dirty="0" smtClean="0"/>
              <a:t>wilkołak jest </a:t>
            </a:r>
            <a:r>
              <a:rPr lang="pl-PL" sz="3600" smtClean="0"/>
              <a:t>ważą częścią </a:t>
            </a:r>
            <a:r>
              <a:rPr lang="pl-PL" sz="3600" dirty="0" smtClean="0"/>
              <a:t>popkultury.</a:t>
            </a:r>
            <a:endParaRPr lang="pl-PL" sz="36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7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07604" y="6356350"/>
            <a:ext cx="7128792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solidFill>
            <a:srgbClr val="FFFF66"/>
          </a:solidFill>
        </p:spPr>
        <p:txBody>
          <a:bodyPr>
            <a:normAutofit fontScale="92500" lnSpcReduction="20000"/>
          </a:bodyPr>
          <a:lstStyle/>
          <a:p>
            <a:r>
              <a:rPr lang="pl-PL" sz="3600" dirty="0" smtClean="0"/>
              <a:t>PODOBIEŃSTWO</a:t>
            </a:r>
          </a:p>
          <a:p>
            <a:pPr marL="0" indent="0">
              <a:buNone/>
            </a:pPr>
            <a:r>
              <a:rPr lang="pl-PL" sz="3600" dirty="0" smtClean="0"/>
              <a:t>3. reprezentują siły demoniczne, wrogie człowiekowi</a:t>
            </a:r>
          </a:p>
          <a:p>
            <a:pPr marL="0" indent="0">
              <a:buNone/>
            </a:pPr>
            <a:r>
              <a:rPr lang="pl-PL" sz="3600" b="1" dirty="0">
                <a:solidFill>
                  <a:srgbClr val="00B050"/>
                </a:solidFill>
              </a:rPr>
              <a:t>zarówno …, jak i … / podobnie jak / </a:t>
            </a:r>
            <a:r>
              <a:rPr lang="pl-PL" sz="3600" b="1" dirty="0" smtClean="0">
                <a:solidFill>
                  <a:srgbClr val="00B050"/>
                </a:solidFill>
              </a:rPr>
              <a:t>podobny </a:t>
            </a:r>
            <a:endParaRPr lang="pl-PL" sz="3600" dirty="0" smtClean="0"/>
          </a:p>
          <a:p>
            <a:r>
              <a:rPr lang="pl-PL" sz="3600" b="1" dirty="0">
                <a:solidFill>
                  <a:srgbClr val="FF0000"/>
                </a:solidFill>
              </a:rPr>
              <a:t>Zarówno</a:t>
            </a:r>
            <a:r>
              <a:rPr lang="pl-PL" sz="3600" dirty="0"/>
              <a:t> wampir, </a:t>
            </a:r>
            <a:r>
              <a:rPr lang="pl-PL" sz="3600" b="1" dirty="0">
                <a:solidFill>
                  <a:srgbClr val="FF0000"/>
                </a:solidFill>
              </a:rPr>
              <a:t>jak i</a:t>
            </a:r>
            <a:r>
              <a:rPr lang="pl-PL" sz="3600" dirty="0"/>
              <a:t> wilkołak </a:t>
            </a:r>
            <a:r>
              <a:rPr lang="pl-PL" sz="3600" dirty="0" smtClean="0"/>
              <a:t>reprezentują siły demoniczne, wrogie … </a:t>
            </a:r>
            <a:endParaRPr lang="pl-PL" sz="3600" dirty="0"/>
          </a:p>
          <a:p>
            <a:r>
              <a:rPr lang="pl-PL" sz="3600" dirty="0" smtClean="0"/>
              <a:t>Wampir </a:t>
            </a:r>
            <a:r>
              <a:rPr lang="pl-PL" sz="3600" b="1" dirty="0">
                <a:solidFill>
                  <a:srgbClr val="FF0000"/>
                </a:solidFill>
              </a:rPr>
              <a:t>podobnie jak </a:t>
            </a:r>
            <a:r>
              <a:rPr lang="pl-PL" sz="3600" dirty="0" smtClean="0"/>
              <a:t>wilkołak reprezentuje siły demoniczne, wrogie …</a:t>
            </a:r>
            <a:endParaRPr lang="pl-PL" sz="3600" dirty="0"/>
          </a:p>
          <a:p>
            <a:r>
              <a:rPr lang="pl-PL" sz="3600" dirty="0" smtClean="0"/>
              <a:t>Wampir i wilkołak reprezentują </a:t>
            </a:r>
            <a:r>
              <a:rPr lang="pl-PL" sz="3600" b="1" dirty="0" smtClean="0">
                <a:solidFill>
                  <a:srgbClr val="FF0000"/>
                </a:solidFill>
              </a:rPr>
              <a:t>podobne</a:t>
            </a:r>
            <a:r>
              <a:rPr lang="pl-PL" sz="3600" dirty="0" smtClean="0"/>
              <a:t> siły demoniczne, wrogie człowiekowi. </a:t>
            </a:r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91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75556" y="6356350"/>
            <a:ext cx="799288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3400" dirty="0" smtClean="0"/>
              <a:t>RÓŻNICA</a:t>
            </a:r>
          </a:p>
          <a:p>
            <a:r>
              <a:rPr lang="pl-PL" sz="3400" b="1" dirty="0" smtClean="0">
                <a:solidFill>
                  <a:srgbClr val="FF0000"/>
                </a:solidFill>
              </a:rPr>
              <a:t>Istnieje</a:t>
            </a:r>
            <a:r>
              <a:rPr lang="pl-PL" sz="3400" dirty="0" smtClean="0"/>
              <a:t> wiele </a:t>
            </a:r>
            <a:r>
              <a:rPr lang="pl-PL" sz="3400" b="1" dirty="0" smtClean="0">
                <a:solidFill>
                  <a:srgbClr val="FF0000"/>
                </a:solidFill>
              </a:rPr>
              <a:t>różnic</a:t>
            </a:r>
            <a:r>
              <a:rPr lang="pl-PL" sz="3400" dirty="0" smtClean="0"/>
              <a:t> </a:t>
            </a:r>
            <a:r>
              <a:rPr lang="pl-PL" sz="3400" b="1" dirty="0" smtClean="0">
                <a:solidFill>
                  <a:srgbClr val="FF0000"/>
                </a:solidFill>
              </a:rPr>
              <a:t>między</a:t>
            </a:r>
            <a:r>
              <a:rPr lang="pl-PL" sz="3400" dirty="0" smtClean="0"/>
              <a:t> wampirem </a:t>
            </a:r>
            <a:br>
              <a:rPr lang="pl-PL" sz="3400" dirty="0" smtClean="0"/>
            </a:br>
            <a:r>
              <a:rPr lang="pl-PL" sz="3400" b="1" dirty="0" smtClean="0">
                <a:solidFill>
                  <a:srgbClr val="FF0000"/>
                </a:solidFill>
              </a:rPr>
              <a:t>a</a:t>
            </a:r>
            <a:r>
              <a:rPr lang="pl-PL" sz="3400" dirty="0" smtClean="0"/>
              <a:t> wilkołakiem.</a:t>
            </a:r>
          </a:p>
          <a:p>
            <a:pPr marL="0" indent="0">
              <a:buNone/>
            </a:pPr>
            <a:r>
              <a:rPr lang="pl-PL" sz="3400" dirty="0" smtClean="0"/>
              <a:t>1. Wampir </a:t>
            </a:r>
            <a:r>
              <a:rPr lang="pl-PL" sz="3400" dirty="0"/>
              <a:t>jest żywym trupem. </a:t>
            </a:r>
            <a:endParaRPr lang="pl-PL" sz="3400" dirty="0" smtClean="0"/>
          </a:p>
          <a:p>
            <a:pPr marL="0" indent="0">
              <a:buNone/>
            </a:pPr>
            <a:r>
              <a:rPr lang="pl-PL" sz="3400" dirty="0" smtClean="0"/>
              <a:t>Wilkołak </a:t>
            </a:r>
            <a:r>
              <a:rPr lang="pl-PL" sz="3400" dirty="0"/>
              <a:t>to ludzko-zwierzęca hybryda.</a:t>
            </a:r>
          </a:p>
          <a:p>
            <a:pPr marL="0" indent="0">
              <a:buNone/>
            </a:pPr>
            <a:r>
              <a:rPr lang="pl-PL" sz="3400" b="1" dirty="0">
                <a:solidFill>
                  <a:schemeClr val="accent5">
                    <a:lumMod val="75000"/>
                  </a:schemeClr>
                </a:solidFill>
              </a:rPr>
              <a:t>natomiast = zaś</a:t>
            </a:r>
            <a:r>
              <a:rPr lang="pl-PL" sz="3400" b="1" dirty="0"/>
              <a:t> </a:t>
            </a:r>
          </a:p>
          <a:p>
            <a:pPr marL="0" indent="0">
              <a:buNone/>
            </a:pPr>
            <a:r>
              <a:rPr lang="pl-PL" sz="3400" dirty="0"/>
              <a:t>Wampir jest żywym trupem, </a:t>
            </a:r>
            <a:r>
              <a:rPr lang="pl-PL" sz="3400" b="1" dirty="0">
                <a:solidFill>
                  <a:srgbClr val="FF0000"/>
                </a:solidFill>
              </a:rPr>
              <a:t>natomiast</a:t>
            </a:r>
            <a:r>
              <a:rPr lang="pl-PL" sz="3400" dirty="0"/>
              <a:t> = </a:t>
            </a:r>
            <a:r>
              <a:rPr lang="pl-PL" sz="3400" b="1" dirty="0">
                <a:solidFill>
                  <a:srgbClr val="FF0000"/>
                </a:solidFill>
              </a:rPr>
              <a:t>zaś</a:t>
            </a:r>
            <a:r>
              <a:rPr lang="pl-PL" sz="3400" dirty="0"/>
              <a:t> wilkołak to ludzko-zwierzęca hybryda</a:t>
            </a:r>
            <a:r>
              <a:rPr lang="pl-PL" sz="3400" dirty="0" smtClean="0"/>
              <a:t>.</a:t>
            </a:r>
            <a:endParaRPr lang="pl-PL" sz="34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91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75556" y="6356350"/>
            <a:ext cx="799288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640960" cy="49377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pl-PL" sz="3200" dirty="0" smtClean="0"/>
              <a:t>RÓŻNICA</a:t>
            </a:r>
          </a:p>
          <a:p>
            <a:pPr marL="0" indent="0">
              <a:buNone/>
            </a:pPr>
            <a:r>
              <a:rPr lang="pl-PL" sz="3200" dirty="0" smtClean="0"/>
              <a:t>2. Wampir jest nieśmiertelny i bardzo trudno go zabić. 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chemeClr val="accent5">
                    <a:lumMod val="75000"/>
                  </a:schemeClr>
                </a:solidFill>
              </a:rPr>
              <a:t>w porównaniu z = w odróżnieniu od </a:t>
            </a:r>
            <a:br>
              <a:rPr lang="pl-PL" sz="3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3200" b="1" dirty="0" smtClean="0">
                <a:solidFill>
                  <a:schemeClr val="accent5">
                    <a:lumMod val="75000"/>
                  </a:schemeClr>
                </a:solidFill>
              </a:rPr>
              <a:t>= inaczej niż = przeciwnie do = </a:t>
            </a:r>
            <a:br>
              <a:rPr lang="pl-PL" sz="3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3200" b="1" dirty="0" smtClean="0">
                <a:solidFill>
                  <a:schemeClr val="accent5">
                    <a:lumMod val="75000"/>
                  </a:schemeClr>
                </a:solidFill>
              </a:rPr>
              <a:t>w przeciwieństwie (w opozycji) do </a:t>
            </a:r>
            <a:endParaRPr lang="pl-PL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3200" dirty="0"/>
              <a:t>Wampir </a:t>
            </a:r>
            <a:r>
              <a:rPr lang="pl-PL" sz="3200" b="1" dirty="0" smtClean="0">
                <a:solidFill>
                  <a:srgbClr val="FF0000"/>
                </a:solidFill>
              </a:rPr>
              <a:t>w porównaniu z </a:t>
            </a:r>
            <a:r>
              <a:rPr lang="pl-PL" sz="3200" dirty="0" smtClean="0"/>
              <a:t>wilkołakiem =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rgbClr val="FF0000"/>
                </a:solidFill>
              </a:rPr>
              <a:t>w </a:t>
            </a:r>
            <a:r>
              <a:rPr lang="pl-PL" sz="3200" b="1" dirty="0">
                <a:solidFill>
                  <a:srgbClr val="FF0000"/>
                </a:solidFill>
              </a:rPr>
              <a:t>odróżnieniu od </a:t>
            </a:r>
            <a:r>
              <a:rPr lang="pl-PL" sz="3200" dirty="0"/>
              <a:t>wilkołaka </a:t>
            </a:r>
            <a:r>
              <a:rPr lang="pl-PL" sz="3200" dirty="0" smtClean="0"/>
              <a:t>=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rgbClr val="FF0000"/>
                </a:solidFill>
              </a:rPr>
              <a:t>inaczej </a:t>
            </a:r>
            <a:r>
              <a:rPr lang="pl-PL" sz="3200" b="1" dirty="0">
                <a:solidFill>
                  <a:srgbClr val="FF0000"/>
                </a:solidFill>
              </a:rPr>
              <a:t>niż </a:t>
            </a:r>
            <a:r>
              <a:rPr lang="pl-PL" sz="3200" dirty="0"/>
              <a:t>wilkołak </a:t>
            </a:r>
            <a:r>
              <a:rPr lang="pl-PL" sz="3200" dirty="0" smtClean="0"/>
              <a:t>=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rgbClr val="FF0000"/>
                </a:solidFill>
              </a:rPr>
              <a:t>przeciwnie do </a:t>
            </a:r>
            <a:r>
              <a:rPr lang="pl-PL" sz="3200" dirty="0" smtClean="0"/>
              <a:t>wilkołaka =</a:t>
            </a:r>
          </a:p>
          <a:p>
            <a:pPr marL="0" indent="0">
              <a:buNone/>
            </a:pPr>
            <a:r>
              <a:rPr lang="pl-PL" sz="3200" b="1" dirty="0" smtClean="0">
                <a:solidFill>
                  <a:srgbClr val="FF0000"/>
                </a:solidFill>
              </a:rPr>
              <a:t>w  przeciwieństwie (w opozycji) do </a:t>
            </a:r>
            <a:r>
              <a:rPr lang="pl-PL" sz="3200" dirty="0" smtClean="0"/>
              <a:t>wilkołaka</a:t>
            </a:r>
          </a:p>
          <a:p>
            <a:pPr marL="0" indent="0">
              <a:buNone/>
            </a:pPr>
            <a:r>
              <a:rPr lang="pl-PL" sz="3200" dirty="0" smtClean="0"/>
              <a:t>jest nieśmiertelny i bardzo trudno go zabić. </a:t>
            </a:r>
            <a:endParaRPr lang="pl-PL" sz="3200" dirty="0"/>
          </a:p>
          <a:p>
            <a:pPr marL="0" indent="0">
              <a:buNone/>
            </a:pPr>
            <a:endParaRPr lang="pl-PL" sz="32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2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75556" y="6356350"/>
            <a:ext cx="799288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3600" dirty="0" smtClean="0"/>
              <a:t>RÓŻNICA</a:t>
            </a:r>
          </a:p>
          <a:p>
            <a:pPr marL="0" indent="0">
              <a:buNone/>
            </a:pPr>
            <a:r>
              <a:rPr lang="pl-PL" sz="3600" dirty="0" smtClean="0"/>
              <a:t>3. </a:t>
            </a:r>
            <a:r>
              <a:rPr lang="pl-PL" sz="3600" dirty="0"/>
              <a:t>Wampir żywi się krwią. Wilkołak jest antropofagiem (ludożercą).</a:t>
            </a:r>
          </a:p>
          <a:p>
            <a:pPr marL="0" indent="0">
              <a:buNone/>
            </a:pPr>
            <a:r>
              <a:rPr lang="pl-PL" sz="3600" b="1" dirty="0" smtClean="0">
                <a:solidFill>
                  <a:schemeClr val="accent5">
                    <a:lumMod val="75000"/>
                  </a:schemeClr>
                </a:solidFill>
              </a:rPr>
              <a:t>różnić się od … tym, że </a:t>
            </a:r>
            <a:endParaRPr lang="pl-PL" sz="3600" b="1" dirty="0"/>
          </a:p>
          <a:p>
            <a:pPr marL="0" indent="0">
              <a:buNone/>
            </a:pPr>
            <a:r>
              <a:rPr lang="pl-PL" sz="3600" dirty="0"/>
              <a:t>Wampir </a:t>
            </a:r>
            <a:r>
              <a:rPr lang="pl-PL" sz="3600" b="1" dirty="0" smtClean="0">
                <a:solidFill>
                  <a:srgbClr val="FF0000"/>
                </a:solidFill>
              </a:rPr>
              <a:t>różni się od </a:t>
            </a:r>
            <a:r>
              <a:rPr lang="pl-PL" sz="3600" dirty="0" smtClean="0"/>
              <a:t>wilkołaka </a:t>
            </a:r>
            <a:r>
              <a:rPr lang="pl-PL" sz="3600" b="1" dirty="0" smtClean="0">
                <a:solidFill>
                  <a:srgbClr val="FF0000"/>
                </a:solidFill>
              </a:rPr>
              <a:t>tym, że </a:t>
            </a:r>
            <a:r>
              <a:rPr lang="pl-PL" sz="3600" dirty="0" smtClean="0">
                <a:solidFill>
                  <a:srgbClr val="FF0000"/>
                </a:solidFill>
              </a:rPr>
              <a:t>pierwszy</a:t>
            </a:r>
            <a:r>
              <a:rPr lang="pl-PL" sz="3600" dirty="0" smtClean="0"/>
              <a:t> żywi się krwią, </a:t>
            </a:r>
            <a:r>
              <a:rPr lang="pl-PL" sz="3600" b="1" dirty="0" smtClean="0">
                <a:solidFill>
                  <a:srgbClr val="FF0000"/>
                </a:solidFill>
              </a:rPr>
              <a:t>natomiast</a:t>
            </a:r>
            <a:r>
              <a:rPr lang="pl-PL" sz="3600" dirty="0" smtClean="0"/>
              <a:t> </a:t>
            </a:r>
            <a:r>
              <a:rPr lang="pl-PL" sz="3600" dirty="0" smtClean="0">
                <a:solidFill>
                  <a:srgbClr val="FF0000"/>
                </a:solidFill>
              </a:rPr>
              <a:t>drugi</a:t>
            </a:r>
            <a:r>
              <a:rPr lang="pl-PL" sz="3600" dirty="0" smtClean="0"/>
              <a:t> jest antropofagiem (ludożercą). </a:t>
            </a:r>
            <a:endParaRPr lang="pl-PL" sz="36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56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WAMPIR VS. WILKOŁAK 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75556" y="6356350"/>
            <a:ext cx="7992888" cy="365760"/>
          </a:xfrm>
        </p:spPr>
        <p:txBody>
          <a:bodyPr/>
          <a:lstStyle/>
          <a:p>
            <a:pPr algn="ctr"/>
            <a:r>
              <a:rPr lang="pl-PL" sz="1000" dirty="0" smtClean="0"/>
              <a:t>Izabela Kugiel-Abuhasna, Studiologia. Podręcznik polskiego języka naukowego dla cudzoziemców na poziomie B1</a:t>
            </a:r>
            <a:endParaRPr lang="pl-PL" sz="10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l-PL" sz="4000" dirty="0" smtClean="0"/>
              <a:t>RÓŻNICA</a:t>
            </a:r>
          </a:p>
          <a:p>
            <a:pPr marL="0" indent="0">
              <a:buNone/>
            </a:pPr>
            <a:r>
              <a:rPr lang="pl-PL" sz="4000" dirty="0" smtClean="0"/>
              <a:t>4. Wampir prowadzi wyłącznie nocny tryb życia. </a:t>
            </a:r>
          </a:p>
          <a:p>
            <a:pPr marL="0" indent="0">
              <a:buNone/>
            </a:pPr>
            <a:r>
              <a:rPr lang="pl-PL" sz="4000" b="1" dirty="0" smtClean="0">
                <a:solidFill>
                  <a:schemeClr val="accent5">
                    <a:lumMod val="75000"/>
                  </a:schemeClr>
                </a:solidFill>
              </a:rPr>
              <a:t>odmienny od</a:t>
            </a:r>
            <a:endParaRPr lang="pl-PL" sz="4000" b="1" dirty="0"/>
          </a:p>
          <a:p>
            <a:pPr marL="0" indent="0">
              <a:buNone/>
            </a:pPr>
            <a:r>
              <a:rPr lang="pl-PL" sz="4000" dirty="0"/>
              <a:t>Wampir </a:t>
            </a:r>
            <a:r>
              <a:rPr lang="pl-PL" sz="4000" dirty="0" smtClean="0"/>
              <a:t>prowadzi</a:t>
            </a:r>
            <a:r>
              <a:rPr lang="pl-PL" sz="4000" b="1" dirty="0" smtClean="0">
                <a:solidFill>
                  <a:srgbClr val="FF0000"/>
                </a:solidFill>
              </a:rPr>
              <a:t> odmienny od </a:t>
            </a:r>
            <a:r>
              <a:rPr lang="pl-PL" sz="4000" dirty="0" smtClean="0"/>
              <a:t>wilkołaka, wyłącznie nocny tryb życia.</a:t>
            </a:r>
            <a:endParaRPr lang="pl-PL" sz="4000" dirty="0"/>
          </a:p>
        </p:txBody>
      </p:sp>
      <p:pic>
        <p:nvPicPr>
          <p:cNvPr id="5" name="Picture 2" descr="Vampire Guy by j4p4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5966"/>
            <a:ext cx="74099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Lycanthrope By LadyOfHats by GDJ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1" r="20360" b="63236"/>
          <a:stretch/>
        </p:blipFill>
        <p:spPr bwMode="auto">
          <a:xfrm>
            <a:off x="6804248" y="296672"/>
            <a:ext cx="97981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30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1027</TotalTime>
  <Words>490</Words>
  <Application>Microsoft Office PowerPoint</Application>
  <PresentationFormat>Pokaz na ekranie (4:3)</PresentationFormat>
  <Paragraphs>74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Początek</vt:lpstr>
      <vt:lpstr>WYKŁAD 7</vt:lpstr>
      <vt:lpstr>WAMPIR VS. WILKOŁAK </vt:lpstr>
      <vt:lpstr>WAMPIR VS. WILKOŁAK </vt:lpstr>
      <vt:lpstr>WAMPIR VS. WILKOŁAK </vt:lpstr>
      <vt:lpstr>WAMPIR VS. WILKOŁAK </vt:lpstr>
      <vt:lpstr>WAMPIR VS. WILKOŁAK </vt:lpstr>
      <vt:lpstr>WAMPIR VS. WILKOŁAK </vt:lpstr>
      <vt:lpstr>WAMPIR VS. WILKOŁAK </vt:lpstr>
      <vt:lpstr>WAMPIR VS. WILKOŁAK </vt:lpstr>
      <vt:lpstr>WAMPIR VS. WILKOŁAK </vt:lpstr>
      <vt:lpstr>źródło clipartów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Iza</cp:lastModifiedBy>
  <cp:revision>195</cp:revision>
  <dcterms:created xsi:type="dcterms:W3CDTF">2018-10-11T14:48:14Z</dcterms:created>
  <dcterms:modified xsi:type="dcterms:W3CDTF">2019-01-19T18:42:18Z</dcterms:modified>
</cp:coreProperties>
</file>