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2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CEAEE-97D2-4194-9AC5-93F0AF1E625F}" type="datetimeFigureOut">
              <a:rPr lang="pl-PL" smtClean="0"/>
              <a:t>10.03.2022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0794C-DD9D-44E7-9124-70F5FA97F62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159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60794C-DD9D-44E7-9124-70F5FA97F622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47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F2108A4-8C2E-4C01-9B3B-2FB92108B4F5}" type="datetime1">
              <a:rPr lang="pl-PL" smtClean="0"/>
              <a:t>10.03.2022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F79F1-E84E-47CC-946B-33D99282297E}" type="datetime1">
              <a:rPr lang="pl-PL" smtClean="0"/>
              <a:t>10.03.2022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0B39-A6AF-437C-B16A-D066EB432C9D}" type="datetime1">
              <a:rPr lang="pl-PL" smtClean="0"/>
              <a:t>10.03.2022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7A7F-D8E0-40AD-A279-340C7C804B07}" type="datetime1">
              <a:rPr lang="pl-PL" smtClean="0"/>
              <a:t>10.03.2022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6373C31-A23D-4089-BE96-E91622EDE656}" type="datetime1">
              <a:rPr lang="pl-PL" smtClean="0"/>
              <a:t>10.03.2022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DB66F-BB66-4005-BF32-D0451E1C81F5}" type="datetime1">
              <a:rPr lang="pl-PL" smtClean="0"/>
              <a:t>10.03.2022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2418-DB6D-4EE8-A225-464354053808}" type="datetime1">
              <a:rPr lang="pl-PL" smtClean="0"/>
              <a:t>10.03.2022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F4BB2-22CA-4D21-A07B-97E242FDBDAD}" type="datetime1">
              <a:rPr lang="pl-PL" smtClean="0"/>
              <a:t>10.03.2022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8BA4-CABF-4825-B740-CFEAA6DC0C51}" type="datetime1">
              <a:rPr lang="pl-PL" smtClean="0"/>
              <a:t>10.03.2022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oliniow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020E-537A-4AFF-9ACC-64669963B62E}" type="datetime1">
              <a:rPr lang="pl-PL" smtClean="0"/>
              <a:t>10.03.2022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F2C4D-28D7-460A-8485-DDFED7154413}" type="datetime1">
              <a:rPr lang="pl-PL" smtClean="0"/>
              <a:t>10.03.2022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A8D79E-CA12-4795-A958-39C41393082C}" type="datetime1">
              <a:rPr lang="pl-PL" smtClean="0"/>
              <a:t>10.03.2022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l-PL" dirty="0"/>
              <a:t>Izabela Kugiel-Abuhasna, Studiologia. Podręcznik polskiego języka naukowego dla cudzoziemców na poziomie B1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809F44-E5A3-48DF-94FB-314150020BA7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oliniow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oliniow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iologia.edu.pl/" TargetMode="External"/><Relationship Id="rId2" Type="http://schemas.openxmlformats.org/officeDocument/2006/relationships/hyperlink" Target="http://www.openclipar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WYKŁAD 6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PRZYCZYNA I SKUTEK. </a:t>
            </a:r>
            <a:r>
              <a:rPr lang="pl-PL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ĆWICZENIA (1)</a:t>
            </a:r>
            <a:endParaRPr lang="pl-PL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1151620" y="6355080"/>
            <a:ext cx="68407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</a:t>
            </a:r>
            <a:r>
              <a:rPr lang="pl-PL" sz="1000" i="1" dirty="0"/>
              <a:t>Studiologia. Podręcznik polskiego języka naukowego dla cudzoziemców na poziomie B1</a:t>
            </a:r>
          </a:p>
        </p:txBody>
      </p:sp>
      <p:pic>
        <p:nvPicPr>
          <p:cNvPr id="6" name="Picture 2" descr="https://mirrors.creativecommons.org/presskit/buttons/88x31/png/by-nc-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520" y="5877272"/>
            <a:ext cx="1131829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556865" y="908720"/>
            <a:ext cx="4030270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11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 </a:t>
            </a:r>
            <a:r>
              <a:rPr lang="pl-PL" sz="115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b</a:t>
            </a:r>
            <a:endParaRPr lang="pl-PL" sz="115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49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110000"/>
              </a:lnSpc>
              <a:buNone/>
            </a:pPr>
            <a:r>
              <a:rPr lang="pl-PL" sz="4600" dirty="0"/>
              <a:t>Picie w czasie  jedzenia </a:t>
            </a:r>
            <a:r>
              <a:rPr lang="pl-PL" sz="4600" dirty="0">
                <a:solidFill>
                  <a:srgbClr val="FF0000"/>
                </a:solidFill>
              </a:rPr>
              <a:t>ma</a:t>
            </a:r>
            <a:r>
              <a:rPr lang="pl-PL" sz="4600" dirty="0"/>
              <a:t> pozytywny </a:t>
            </a:r>
            <a:r>
              <a:rPr lang="pl-PL" sz="4600" dirty="0">
                <a:solidFill>
                  <a:srgbClr val="FF0000"/>
                </a:solidFill>
              </a:rPr>
              <a:t>wpływ</a:t>
            </a:r>
            <a:r>
              <a:rPr lang="pl-PL" sz="4600" dirty="0"/>
              <a:t> </a:t>
            </a:r>
            <a:br>
              <a:rPr lang="pl-PL" sz="4600" dirty="0"/>
            </a:br>
            <a:r>
              <a:rPr lang="pl-PL" sz="4600" dirty="0">
                <a:solidFill>
                  <a:srgbClr val="FF0000"/>
                </a:solidFill>
              </a:rPr>
              <a:t>na</a:t>
            </a:r>
            <a:r>
              <a:rPr lang="pl-PL" sz="4600" dirty="0"/>
              <a:t> trawienie.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https://faktopedia.pl/526194/Picie-w-trakcie-posilkow-zmniejsza-stezenie-enzymow-trawiennych-a-to-utrudnia</a:t>
            </a:r>
          </a:p>
        </p:txBody>
      </p:sp>
      <p:sp>
        <p:nvSpPr>
          <p:cNvPr id="5" name="Łza 4"/>
          <p:cNvSpPr/>
          <p:nvPr/>
        </p:nvSpPr>
        <p:spPr>
          <a:xfrm>
            <a:off x="6309984" y="3828969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  <p:pic>
        <p:nvPicPr>
          <p:cNvPr id="2050" name="Picture 2" descr="Party in the intestines by Moin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611985"/>
            <a:ext cx="13905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aśnienie liniowe 1 7"/>
          <p:cNvSpPr/>
          <p:nvPr/>
        </p:nvSpPr>
        <p:spPr>
          <a:xfrm>
            <a:off x="6021872" y="2492896"/>
            <a:ext cx="2016224" cy="936104"/>
          </a:xfrm>
          <a:prstGeom prst="borderCallout1">
            <a:avLst>
              <a:gd name="adj1" fmla="val 27952"/>
              <a:gd name="adj2" fmla="val -4014"/>
              <a:gd name="adj3" fmla="val -52857"/>
              <a:gd name="adj4" fmla="val -13763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powinno się pić 10 minut przed lub po jedzeniu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lnSpc>
                <a:spcPct val="110000"/>
              </a:lnSpc>
              <a:buNone/>
            </a:pPr>
            <a:r>
              <a:rPr lang="pl-PL" sz="4600" dirty="0"/>
              <a:t>Badania pokazały, że </a:t>
            </a:r>
            <a:r>
              <a:rPr lang="pl-PL" sz="4600" dirty="0">
                <a:solidFill>
                  <a:srgbClr val="FF0000"/>
                </a:solidFill>
              </a:rPr>
              <a:t>z</a:t>
            </a:r>
            <a:r>
              <a:rPr lang="pl-PL" sz="4600" dirty="0"/>
              <a:t> używania rano funkcji drzemki w komórce </a:t>
            </a:r>
            <a:r>
              <a:rPr lang="pl-PL" sz="4600" dirty="0">
                <a:solidFill>
                  <a:srgbClr val="FF0000"/>
                </a:solidFill>
              </a:rPr>
              <a:t>wynika</a:t>
            </a:r>
            <a:r>
              <a:rPr lang="pl-PL" sz="4600" dirty="0"/>
              <a:t> mniejsze zmęczenie </a:t>
            </a:r>
            <a:br>
              <a:rPr lang="pl-PL" sz="4600" dirty="0"/>
            </a:br>
            <a:r>
              <a:rPr lang="pl-PL" sz="4600" dirty="0"/>
              <a:t>w ciągu dnia.  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https://faktopedia.pl/526194/Picie-w-trakcie-posilkow-zmniejsza-stezenie-enzymow-trawiennych-a-to-utrudnia</a:t>
            </a:r>
          </a:p>
        </p:txBody>
      </p:sp>
      <p:sp>
        <p:nvSpPr>
          <p:cNvPr id="5" name="Łza 4"/>
          <p:cNvSpPr/>
          <p:nvPr/>
        </p:nvSpPr>
        <p:spPr>
          <a:xfrm>
            <a:off x="6309984" y="3828969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" name="Objaśnienie liniowe 1 6"/>
          <p:cNvSpPr/>
          <p:nvPr/>
        </p:nvSpPr>
        <p:spPr>
          <a:xfrm>
            <a:off x="4616121" y="3284984"/>
            <a:ext cx="1224136" cy="648072"/>
          </a:xfrm>
          <a:prstGeom prst="borderCallout1">
            <a:avLst>
              <a:gd name="adj1" fmla="val 18750"/>
              <a:gd name="adj2" fmla="val -8333"/>
              <a:gd name="adj3" fmla="val -9355"/>
              <a:gd name="adj4" fmla="val -46255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większe</a:t>
            </a:r>
          </a:p>
        </p:txBody>
      </p:sp>
      <p:pic>
        <p:nvPicPr>
          <p:cNvPr id="1026" name="Picture 2" descr="Wake up by krzysi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32" y="4077072"/>
            <a:ext cx="2709406" cy="1620000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36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lnSpc>
                <a:spcPct val="110000"/>
              </a:lnSpc>
              <a:buNone/>
            </a:pPr>
            <a:r>
              <a:rPr lang="pl-PL" sz="4600" dirty="0"/>
              <a:t>Tequila </a:t>
            </a:r>
            <a:r>
              <a:rPr lang="pl-PL" sz="4600" dirty="0">
                <a:solidFill>
                  <a:srgbClr val="FF0000"/>
                </a:solidFill>
              </a:rPr>
              <a:t>powoduje</a:t>
            </a:r>
            <a:r>
              <a:rPr lang="pl-PL" sz="4600" dirty="0"/>
              <a:t> silniejszego kaca niż inne alkohole, ponieważ zawiera </a:t>
            </a:r>
            <a:r>
              <a:rPr lang="pl-PL" sz="4600"/>
              <a:t>więcej etanolu</a:t>
            </a:r>
            <a:r>
              <a:rPr lang="pl-PL" sz="4600" dirty="0"/>
              <a:t>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https://faktopedia.pl/521962/Tequila-powoduje-wyjatkowo-silnego-kaca-poniewaz-zawiera-wiecej-metanolu</a:t>
            </a:r>
          </a:p>
        </p:txBody>
      </p:sp>
      <p:sp>
        <p:nvSpPr>
          <p:cNvPr id="5" name="Łza 4"/>
          <p:cNvSpPr/>
          <p:nvPr/>
        </p:nvSpPr>
        <p:spPr>
          <a:xfrm>
            <a:off x="6309984" y="3828969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01430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lnSpc>
                <a:spcPct val="110000"/>
              </a:lnSpc>
              <a:buNone/>
            </a:pPr>
            <a:r>
              <a:rPr lang="pl-PL" sz="4600" dirty="0"/>
              <a:t>Śmierć </a:t>
            </a:r>
            <a:r>
              <a:rPr lang="pl-PL" sz="4600" dirty="0">
                <a:solidFill>
                  <a:srgbClr val="FF0000"/>
                </a:solidFill>
              </a:rPr>
              <a:t>wskutek</a:t>
            </a:r>
            <a:r>
              <a:rPr lang="pl-PL" sz="4600" dirty="0"/>
              <a:t> niejedzenia następuje wcześniej </a:t>
            </a:r>
            <a:br>
              <a:rPr lang="pl-PL" sz="4600" dirty="0"/>
            </a:br>
            <a:r>
              <a:rPr lang="pl-PL" sz="4600" dirty="0"/>
              <a:t>niż </a:t>
            </a:r>
            <a:r>
              <a:rPr lang="pl-PL" sz="4600" dirty="0">
                <a:solidFill>
                  <a:srgbClr val="FF0000"/>
                </a:solidFill>
              </a:rPr>
              <a:t>w wyniku </a:t>
            </a:r>
            <a:r>
              <a:rPr lang="pl-PL" sz="4600" dirty="0"/>
              <a:t>braku snu.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https://faktopedia.pl/474882/Brak-snu-powoduje-smierc-organizmu</a:t>
            </a:r>
          </a:p>
        </p:txBody>
      </p:sp>
      <p:sp>
        <p:nvSpPr>
          <p:cNvPr id="5" name="Łza 4"/>
          <p:cNvSpPr/>
          <p:nvPr/>
        </p:nvSpPr>
        <p:spPr>
          <a:xfrm>
            <a:off x="6309984" y="3828969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6" name="Objaśnienie liniowe 1 5"/>
          <p:cNvSpPr/>
          <p:nvPr/>
        </p:nvSpPr>
        <p:spPr>
          <a:xfrm>
            <a:off x="6660232" y="2132856"/>
            <a:ext cx="1224136" cy="648072"/>
          </a:xfrm>
          <a:prstGeom prst="borderCallout1">
            <a:avLst>
              <a:gd name="adj1" fmla="val 18750"/>
              <a:gd name="adj2" fmla="val -8333"/>
              <a:gd name="adj3" fmla="val 48366"/>
              <a:gd name="adj4" fmla="val -54177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później</a:t>
            </a:r>
          </a:p>
        </p:txBody>
      </p:sp>
      <p:pic>
        <p:nvPicPr>
          <p:cNvPr id="2050" name="Picture 2" descr="Sleeping by libber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8860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9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274320" lvl="1" indent="0">
              <a:lnSpc>
                <a:spcPct val="110000"/>
              </a:lnSpc>
              <a:buNone/>
            </a:pPr>
            <a:r>
              <a:rPr lang="pl-PL" sz="5700" dirty="0">
                <a:solidFill>
                  <a:srgbClr val="FF0000"/>
                </a:solidFill>
              </a:rPr>
              <a:t>W wyniku </a:t>
            </a:r>
            <a:r>
              <a:rPr lang="pl-PL" sz="5700" dirty="0"/>
              <a:t>używania wyszukiwarek internetowych tworzy się </a:t>
            </a:r>
            <a:br>
              <a:rPr lang="pl-PL" sz="5700" dirty="0"/>
            </a:br>
            <a:r>
              <a:rPr lang="pl-PL" sz="5700" dirty="0"/>
              <a:t>tzw. </a:t>
            </a:r>
            <a:r>
              <a:rPr lang="pl-PL" sz="5700" i="1" dirty="0"/>
              <a:t>efekt </a:t>
            </a:r>
            <a:r>
              <a:rPr lang="pl-PL" sz="5700" i="1" dirty="0" err="1"/>
              <a:t>Google’a</a:t>
            </a:r>
            <a:r>
              <a:rPr lang="pl-PL" sz="5700" dirty="0"/>
              <a:t> polegający </a:t>
            </a:r>
            <a:br>
              <a:rPr lang="pl-PL" sz="5700" dirty="0"/>
            </a:br>
            <a:r>
              <a:rPr lang="pl-PL" sz="5700" dirty="0"/>
              <a:t>na tym, że szybko zapomina się te informacje, które można łatwo znaleźć w Sieci.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https://faktopedia.pl/szukaj?q=efekt+google</a:t>
            </a:r>
          </a:p>
        </p:txBody>
      </p:sp>
      <p:sp>
        <p:nvSpPr>
          <p:cNvPr id="5" name="Łza 4"/>
          <p:cNvSpPr/>
          <p:nvPr/>
        </p:nvSpPr>
        <p:spPr>
          <a:xfrm>
            <a:off x="6516216" y="4437112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308143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źródło </a:t>
            </a:r>
            <a:r>
              <a:rPr lang="pl-PL" dirty="0" err="1"/>
              <a:t>clipartów</a:t>
            </a:r>
            <a:r>
              <a:rPr lang="pl-PL" dirty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www.openclipart.org</a:t>
            </a:r>
            <a:r>
              <a:rPr lang="pl-PL" dirty="0"/>
              <a:t> (domena publiczna)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611560" y="2204864"/>
            <a:ext cx="77768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dirty="0"/>
              <a:t>WIĘCEJ PREZENTACJI </a:t>
            </a:r>
          </a:p>
          <a:p>
            <a:pPr algn="ctr"/>
            <a:r>
              <a:rPr lang="pl-PL" sz="5400" dirty="0"/>
              <a:t>NA </a:t>
            </a:r>
            <a:r>
              <a:rPr lang="pl-PL" sz="5400" dirty="0">
                <a:hlinkClick r:id="rId3"/>
              </a:rPr>
              <a:t>www.studiologia.edu.pl</a:t>
            </a:r>
            <a:endParaRPr lang="pl-PL" sz="5400" dirty="0"/>
          </a:p>
          <a:p>
            <a:pPr algn="ctr"/>
            <a:endParaRPr lang="pl-PL" sz="5400" dirty="0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203470" y="6381328"/>
            <a:ext cx="673706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</p:spTree>
    <p:extLst>
      <p:ext uri="{BB962C8B-B14F-4D97-AF65-F5344CB8AC3E}">
        <p14:creationId xmlns:p14="http://schemas.microsoft.com/office/powerpoint/2010/main" val="360086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 fontScale="70000" lnSpcReduction="20000"/>
          </a:bodyPr>
          <a:lstStyle/>
          <a:p>
            <a:pPr marL="274320" lvl="1" indent="0">
              <a:lnSpc>
                <a:spcPct val="170000"/>
              </a:lnSpc>
              <a:buNone/>
            </a:pPr>
            <a:r>
              <a:rPr lang="pl-PL" sz="4600" dirty="0"/>
              <a:t>W skórze wielu żab i ropuch występuje substancja zwana </a:t>
            </a:r>
            <a:r>
              <a:rPr lang="pl-PL" sz="4600" i="1" dirty="0" err="1"/>
              <a:t>bufoteniną</a:t>
            </a:r>
            <a:r>
              <a:rPr lang="pl-PL" sz="4600" dirty="0"/>
              <a:t>. </a:t>
            </a:r>
          </a:p>
          <a:p>
            <a:pPr marL="274320" lvl="1" indent="0">
              <a:lnSpc>
                <a:spcPct val="170000"/>
              </a:lnSpc>
              <a:buNone/>
            </a:pPr>
            <a:r>
              <a:rPr lang="pl-PL" sz="4600" dirty="0">
                <a:solidFill>
                  <a:srgbClr val="00B050"/>
                </a:solidFill>
              </a:rPr>
              <a:t>Związek ten</a:t>
            </a:r>
            <a:r>
              <a:rPr lang="pl-PL" sz="4600" dirty="0"/>
              <a:t> </a:t>
            </a:r>
            <a:r>
              <a:rPr lang="pl-PL" sz="4600" dirty="0">
                <a:solidFill>
                  <a:srgbClr val="FF0000"/>
                </a:solidFill>
              </a:rPr>
              <a:t>powoduje</a:t>
            </a:r>
            <a:r>
              <a:rPr lang="pl-PL" sz="4600" dirty="0"/>
              <a:t> u ludzi halucynacje. Całowanie tych zwierząt może więc </a:t>
            </a:r>
            <a:r>
              <a:rPr lang="pl-PL" sz="4600" dirty="0">
                <a:solidFill>
                  <a:srgbClr val="FF0000"/>
                </a:solidFill>
              </a:rPr>
              <a:t>skutkować</a:t>
            </a:r>
            <a:r>
              <a:rPr lang="pl-PL" sz="4600" dirty="0"/>
              <a:t> bardzo sugestywnymi wizjami.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1200" dirty="0"/>
              <a:t>https://faktopedia.pl/479403/W-skorze-wielu-pospolitych-zab</a:t>
            </a:r>
          </a:p>
        </p:txBody>
      </p:sp>
      <p:sp>
        <p:nvSpPr>
          <p:cNvPr id="5" name="Łza 4"/>
          <p:cNvSpPr/>
          <p:nvPr/>
        </p:nvSpPr>
        <p:spPr>
          <a:xfrm>
            <a:off x="7061835" y="4886316"/>
            <a:ext cx="1404000" cy="1404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  <p:pic>
        <p:nvPicPr>
          <p:cNvPr id="1028" name="Picture 4" descr="frog prince by tzungha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975" y="1945838"/>
            <a:ext cx="1111625" cy="10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22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pl-PL" sz="4600" dirty="0"/>
              <a:t>Zjedzenie 85 kilo czekolady mogłoby </a:t>
            </a:r>
            <a:r>
              <a:rPr lang="pl-PL" sz="4600" dirty="0">
                <a:solidFill>
                  <a:srgbClr val="FF0000"/>
                </a:solidFill>
              </a:rPr>
              <a:t>doprowadzić do</a:t>
            </a:r>
            <a:r>
              <a:rPr lang="pl-PL" sz="4600" dirty="0"/>
              <a:t> śmierci człowieka.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https://faktopedia.pl/521374/Czekolada-zawiera-teobromine-przyjecie-jej-w-ilosci-1-gkg-wagi-ciala-jest</a:t>
            </a: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</p:txBody>
      </p:sp>
      <p:sp>
        <p:nvSpPr>
          <p:cNvPr id="5" name="Łza 4"/>
          <p:cNvSpPr/>
          <p:nvPr/>
        </p:nvSpPr>
        <p:spPr>
          <a:xfrm>
            <a:off x="6732240" y="4077152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7" name="Objaśnienie liniowe 1 6"/>
          <p:cNvSpPr/>
          <p:nvPr/>
        </p:nvSpPr>
        <p:spPr>
          <a:xfrm>
            <a:off x="2051720" y="3573016"/>
            <a:ext cx="2016224" cy="828052"/>
          </a:xfrm>
          <a:prstGeom prst="borderCallout1">
            <a:avLst>
              <a:gd name="adj1" fmla="val 27952"/>
              <a:gd name="adj2" fmla="val -4014"/>
              <a:gd name="adj3" fmla="val -29433"/>
              <a:gd name="adj4" fmla="val -14450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teobromina jest zabójcza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dla człowieka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r>
              <a:rPr lang="pl-PL" sz="3600" dirty="0"/>
              <a:t>Produkcja naturalnej choinki </a:t>
            </a:r>
            <a:br>
              <a:rPr lang="pl-PL" sz="3600" dirty="0"/>
            </a:br>
            <a:r>
              <a:rPr lang="pl-PL" sz="3600" dirty="0">
                <a:solidFill>
                  <a:srgbClr val="FF0000"/>
                </a:solidFill>
              </a:rPr>
              <a:t>ma</a:t>
            </a:r>
            <a:r>
              <a:rPr lang="pl-PL" sz="3600" dirty="0"/>
              <a:t> bardziej negatywny </a:t>
            </a:r>
            <a:r>
              <a:rPr lang="pl-PL" sz="3600" dirty="0">
                <a:solidFill>
                  <a:srgbClr val="FF0000"/>
                </a:solidFill>
              </a:rPr>
              <a:t>wpływ </a:t>
            </a:r>
            <a:br>
              <a:rPr lang="pl-PL" sz="3600" dirty="0">
                <a:solidFill>
                  <a:srgbClr val="FF0000"/>
                </a:solidFill>
              </a:rPr>
            </a:br>
            <a:r>
              <a:rPr lang="pl-PL" sz="3600" dirty="0">
                <a:solidFill>
                  <a:srgbClr val="FF0000"/>
                </a:solidFill>
              </a:rPr>
              <a:t>na </a:t>
            </a:r>
            <a:r>
              <a:rPr lang="pl-PL" sz="3600" dirty="0"/>
              <a:t>środowisko naturalne niż wytworzenie sztucznego drzewka.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https://faktopedia.pl/521429/Produkcja-naturalnej-choinki-to-31-kg-gazow-cieplarnianych-na-rok-natomiast</a:t>
            </a:r>
          </a:p>
        </p:txBody>
      </p:sp>
      <p:sp>
        <p:nvSpPr>
          <p:cNvPr id="5" name="Łza 4"/>
          <p:cNvSpPr/>
          <p:nvPr/>
        </p:nvSpPr>
        <p:spPr>
          <a:xfrm>
            <a:off x="6281666" y="4005064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  <p:pic>
        <p:nvPicPr>
          <p:cNvPr id="8194" name="Picture 2" descr="Glossy Christmas Tree by elkbuntu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34"/>
          <a:stretch/>
        </p:blipFill>
        <p:spPr bwMode="auto">
          <a:xfrm>
            <a:off x="7001666" y="1412776"/>
            <a:ext cx="1234601" cy="16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aśnienie liniowe 1 7"/>
          <p:cNvSpPr/>
          <p:nvPr/>
        </p:nvSpPr>
        <p:spPr>
          <a:xfrm>
            <a:off x="2051720" y="3987042"/>
            <a:ext cx="2016224" cy="828052"/>
          </a:xfrm>
          <a:prstGeom prst="borderCallout1">
            <a:avLst>
              <a:gd name="adj1" fmla="val 27952"/>
              <a:gd name="adj2" fmla="val -4014"/>
              <a:gd name="adj3" fmla="val -29433"/>
              <a:gd name="adj4" fmla="val -14450"/>
            </a:avLst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tx1"/>
                </a:solidFill>
              </a:rPr>
              <a:t>jest dokładnie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na odwrót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pl-PL" sz="4000" dirty="0"/>
              <a:t>Przebywanie w Kosmosie </a:t>
            </a:r>
            <a:r>
              <a:rPr lang="pl-PL" sz="4000" dirty="0">
                <a:solidFill>
                  <a:srgbClr val="FF0000"/>
                </a:solidFill>
              </a:rPr>
              <a:t>prowadzi do </a:t>
            </a:r>
            <a:r>
              <a:rPr lang="pl-PL" sz="4000" dirty="0"/>
              <a:t>pogorszenia słuchu.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endParaRPr lang="pl-PL" sz="800" dirty="0"/>
          </a:p>
          <a:p>
            <a:pPr marL="274320" lvl="1" indent="0" algn="ctr">
              <a:buNone/>
            </a:pPr>
            <a:r>
              <a:rPr lang="pl-PL" sz="800" dirty="0"/>
              <a:t>https://faktopedia.pl/513527/Przebywanie-w-przestrzeni-kosmicznej-pogarsza-wzrok-Po-powrocie-z-kosmosu</a:t>
            </a:r>
          </a:p>
        </p:txBody>
      </p:sp>
      <p:sp>
        <p:nvSpPr>
          <p:cNvPr id="5" name="Łza 4"/>
          <p:cNvSpPr/>
          <p:nvPr/>
        </p:nvSpPr>
        <p:spPr>
          <a:xfrm>
            <a:off x="6874055" y="4149080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  <p:pic>
        <p:nvPicPr>
          <p:cNvPr id="7170" name="Picture 2" descr="smiling astronaut by johnny_automat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708920"/>
            <a:ext cx="3094676" cy="26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at Eye Glasses (#2) by oksmith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48809">
            <a:off x="3299754" y="3092950"/>
            <a:ext cx="747244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lvl="1" indent="0">
              <a:buNone/>
            </a:pPr>
            <a:r>
              <a:rPr lang="pl-PL" sz="4600" dirty="0">
                <a:solidFill>
                  <a:srgbClr val="FF0000"/>
                </a:solidFill>
              </a:rPr>
              <a:t>Konsekwencją</a:t>
            </a:r>
            <a:r>
              <a:rPr lang="pl-PL" sz="4600" dirty="0"/>
              <a:t> erupcji wulkanu w Peru w 1600 roku były zmiany klimatyczne, które </a:t>
            </a:r>
            <a:r>
              <a:rPr lang="pl-PL" sz="4600" dirty="0">
                <a:solidFill>
                  <a:srgbClr val="FF0000"/>
                </a:solidFill>
              </a:rPr>
              <a:t>doprowadziły do</a:t>
            </a:r>
            <a:r>
              <a:rPr lang="pl-PL" sz="4600" dirty="0"/>
              <a:t> śmierci głodowej </a:t>
            </a:r>
            <a:br>
              <a:rPr lang="pl-PL" sz="4600" dirty="0"/>
            </a:br>
            <a:r>
              <a:rPr lang="pl-PL" sz="4600" dirty="0"/>
              <a:t>ok. 2 milionów ludzi.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900" dirty="0"/>
              <a:t>https://faktopedia.pl/505615/19-lutego-1600-roku-doszlo-do-erupcji-wulkanu-Huaynaputina-w-Peru-Byla</a:t>
            </a:r>
          </a:p>
        </p:txBody>
      </p:sp>
      <p:sp>
        <p:nvSpPr>
          <p:cNvPr id="5" name="Łza 4"/>
          <p:cNvSpPr/>
          <p:nvPr/>
        </p:nvSpPr>
        <p:spPr>
          <a:xfrm>
            <a:off x="6898967" y="3983649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lvl="1" indent="0">
              <a:lnSpc>
                <a:spcPct val="170000"/>
              </a:lnSpc>
              <a:buNone/>
            </a:pPr>
            <a:r>
              <a:rPr lang="pl-PL" sz="4600" dirty="0"/>
              <a:t>Pogoda </a:t>
            </a:r>
            <a:r>
              <a:rPr lang="pl-PL" sz="4600" dirty="0">
                <a:solidFill>
                  <a:srgbClr val="FF0000"/>
                </a:solidFill>
              </a:rPr>
              <a:t>oddziałuje na </a:t>
            </a:r>
            <a:r>
              <a:rPr lang="pl-PL" sz="4600" dirty="0"/>
              <a:t>pracę komputerów w chmurze komputerowej. 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https://faktopedia.pl/500381/51-ludzi-wierzy-ze-pogoda-ma-wplyw-na-prace-komputerow-w-chmurze</a:t>
            </a:r>
            <a:endParaRPr lang="pl-PL" sz="1200" dirty="0"/>
          </a:p>
        </p:txBody>
      </p:sp>
      <p:sp>
        <p:nvSpPr>
          <p:cNvPr id="5" name="Łza 4"/>
          <p:cNvSpPr/>
          <p:nvPr/>
        </p:nvSpPr>
        <p:spPr>
          <a:xfrm>
            <a:off x="6012160" y="3789040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lvl="1" indent="0">
              <a:buNone/>
            </a:pPr>
            <a:r>
              <a:rPr lang="pl-PL" sz="4000" dirty="0"/>
              <a:t>Upały </a:t>
            </a:r>
            <a:r>
              <a:rPr lang="pl-PL" sz="4000" dirty="0">
                <a:solidFill>
                  <a:srgbClr val="FF0000"/>
                </a:solidFill>
              </a:rPr>
              <a:t>wywołują</a:t>
            </a:r>
            <a:r>
              <a:rPr lang="pl-PL" sz="4000" dirty="0"/>
              <a:t> straty </a:t>
            </a:r>
            <a:br>
              <a:rPr lang="pl-PL" sz="4000" dirty="0"/>
            </a:br>
            <a:r>
              <a:rPr lang="pl-PL" sz="4000" dirty="0"/>
              <a:t>w gospodarce Australii w wysokości ponad 6 miliardów dolarów. </a:t>
            </a:r>
            <a:br>
              <a:rPr lang="pl-PL" sz="4000" dirty="0"/>
            </a:br>
            <a:r>
              <a:rPr lang="pl-PL" sz="4000" dirty="0">
                <a:solidFill>
                  <a:srgbClr val="FF0000"/>
                </a:solidFill>
              </a:rPr>
              <a:t>Mają na </a:t>
            </a:r>
            <a:r>
              <a:rPr lang="pl-PL" sz="4000" dirty="0"/>
              <a:t>to </a:t>
            </a:r>
            <a:r>
              <a:rPr lang="pl-PL" sz="4000" dirty="0">
                <a:solidFill>
                  <a:srgbClr val="FF0000"/>
                </a:solidFill>
              </a:rPr>
              <a:t>wpływ</a:t>
            </a:r>
            <a:r>
              <a:rPr lang="pl-PL" sz="4000" dirty="0"/>
              <a:t> nieobecności </a:t>
            </a:r>
            <a:br>
              <a:rPr lang="pl-PL" sz="4000" dirty="0"/>
            </a:br>
            <a:r>
              <a:rPr lang="pl-PL" sz="4000" dirty="0"/>
              <a:t>w pracy oraz obniżona produktywność pracowników.  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900" dirty="0"/>
              <a:t>https://faktopedia.pl/500216/Z-powodu-upalow-australijska-gospodarka-traci-62-miliarda-dolarow-rocznie</a:t>
            </a:r>
          </a:p>
        </p:txBody>
      </p:sp>
      <p:sp>
        <p:nvSpPr>
          <p:cNvPr id="5" name="Łza 4"/>
          <p:cNvSpPr/>
          <p:nvPr/>
        </p:nvSpPr>
        <p:spPr>
          <a:xfrm>
            <a:off x="7020272" y="4357642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  <p:pic>
        <p:nvPicPr>
          <p:cNvPr id="4098" name="Picture 2" descr="Sun with a face by Rones by ron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227" y="2780928"/>
            <a:ext cx="1105801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/>
              <a:t>Prawda czy fałsz?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791580" y="6356350"/>
            <a:ext cx="7560840" cy="365760"/>
          </a:xfrm>
        </p:spPr>
        <p:txBody>
          <a:bodyPr/>
          <a:lstStyle/>
          <a:p>
            <a:pPr algn="ctr"/>
            <a:r>
              <a:rPr lang="pl-PL" sz="1000" dirty="0"/>
              <a:t>Izabela Kugiel-Abuhasna, Studiologia. Podręcznik polskiego języka naukowego dla cudzoziemców na poziomie B1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pl-PL" sz="4600" dirty="0"/>
              <a:t>Badania naukowe potwierdziły, że data urodzenia </a:t>
            </a:r>
            <a:r>
              <a:rPr lang="pl-PL" sz="4600" dirty="0">
                <a:solidFill>
                  <a:srgbClr val="FF0000"/>
                </a:solidFill>
              </a:rPr>
              <a:t>kształtuje</a:t>
            </a:r>
            <a:r>
              <a:rPr lang="pl-PL" sz="4600" dirty="0"/>
              <a:t> nasze cechy charakteru.    </a:t>
            </a:r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>
              <a:buNone/>
            </a:pPr>
            <a:endParaRPr lang="pl-PL" sz="1200" dirty="0"/>
          </a:p>
          <a:p>
            <a:pPr marL="274320" lvl="1" indent="0" algn="ctr">
              <a:buNone/>
            </a:pPr>
            <a:endParaRPr lang="pl-PL" sz="1200" dirty="0"/>
          </a:p>
          <a:p>
            <a:pPr marL="274320" lvl="1" indent="0" algn="ctr">
              <a:buNone/>
            </a:pPr>
            <a:r>
              <a:rPr lang="pl-PL" sz="800" dirty="0"/>
              <a:t>https://faktopedia.pl/496090/Naukowcy-dowiedli-w-badaniach-ze-data-urodzin-ma-wplyw-na-nasze-cechy-charakteru</a:t>
            </a:r>
          </a:p>
        </p:txBody>
      </p:sp>
      <p:sp>
        <p:nvSpPr>
          <p:cNvPr id="5" name="Łza 4"/>
          <p:cNvSpPr/>
          <p:nvPr/>
        </p:nvSpPr>
        <p:spPr>
          <a:xfrm>
            <a:off x="6516216" y="4077152"/>
            <a:ext cx="1440000" cy="1440000"/>
          </a:xfrm>
          <a:prstGeom prst="teardrop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6000" dirty="0">
                <a:solidFill>
                  <a:schemeClr val="tx1"/>
                </a:solidFill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54390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estandardowy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862</TotalTime>
  <Words>671</Words>
  <Application>Microsoft Office PowerPoint</Application>
  <PresentationFormat>Pokaz na ekranie (4:3)</PresentationFormat>
  <Paragraphs>186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Calibri</vt:lpstr>
      <vt:lpstr>Segoe UI</vt:lpstr>
      <vt:lpstr>Wingdings</vt:lpstr>
      <vt:lpstr>Wingdings 3</vt:lpstr>
      <vt:lpstr>Początek</vt:lpstr>
      <vt:lpstr>WYKŁAD 6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Prawda czy fałsz?</vt:lpstr>
      <vt:lpstr>źródło clipartów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WYKŁAD WSTĘPNY</dc:title>
  <dc:creator>Iza</dc:creator>
  <cp:lastModifiedBy>nasser hasna</cp:lastModifiedBy>
  <cp:revision>161</cp:revision>
  <dcterms:created xsi:type="dcterms:W3CDTF">2018-10-11T14:48:14Z</dcterms:created>
  <dcterms:modified xsi:type="dcterms:W3CDTF">2022-03-10T15:48:59Z</dcterms:modified>
</cp:coreProperties>
</file>