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9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24.02.2022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24.02.2022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24.02.2022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24.02.2022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24.02.2022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24.02.2022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24.02.2022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24.02.2022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24.02.2022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24.02.2022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24.02.2022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24.02.2022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24.02.2022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5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ZALEŻNOŚCI. ĆWICZENIA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quare knot by Firki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81" y="1124744"/>
            <a:ext cx="4632706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9.  Rok 1816 był nazywany </a:t>
            </a:r>
            <a:r>
              <a:rPr lang="pl-PL" sz="3300" i="1" dirty="0">
                <a:solidFill>
                  <a:srgbClr val="00B0F0"/>
                </a:solidFill>
              </a:rPr>
              <a:t>rokiem bez lata</a:t>
            </a:r>
            <a:r>
              <a:rPr lang="pl-PL" sz="3300" dirty="0"/>
              <a:t>, co </a:t>
            </a:r>
            <a:r>
              <a:rPr lang="pl-PL" sz="3300" dirty="0">
                <a:solidFill>
                  <a:srgbClr val="FF0000"/>
                </a:solidFill>
              </a:rPr>
              <a:t>miało związek z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a.  aktywnością wulkaniczną na Hawajach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b.  wybuchem indonezyjskiego wulkanu Tambora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c.  upadkiem meteorytu na Syberii. </a:t>
            </a:r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dirty="0"/>
          </a:p>
          <a:p>
            <a:pPr marL="0" indent="0" algn="ctr">
              <a:buNone/>
            </a:pPr>
            <a:r>
              <a:rPr lang="pl-PL" sz="1200" dirty="0"/>
              <a:t>https://faktopedia.pl/502715/Rok-1816-nazwano-rokiem-bez-lata-poniewaz-wybuch-wulkanu-Tambora-w-Indonezji</a:t>
            </a:r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6588224" y="4005064"/>
            <a:ext cx="1080120" cy="108012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75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10.  Nazwa </a:t>
            </a:r>
            <a:r>
              <a:rPr lang="pl-PL" sz="3300" i="1" dirty="0">
                <a:solidFill>
                  <a:srgbClr val="00B0F0"/>
                </a:solidFill>
              </a:rPr>
              <a:t>Polska</a:t>
            </a:r>
            <a:r>
              <a:rPr lang="pl-PL" sz="3300" dirty="0"/>
              <a:t> </a:t>
            </a:r>
            <a:r>
              <a:rPr lang="pl-PL" sz="3300" dirty="0">
                <a:solidFill>
                  <a:srgbClr val="FF0000"/>
                </a:solidFill>
              </a:rPr>
              <a:t>jest związana z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a.  wyrazem </a:t>
            </a:r>
            <a:r>
              <a:rPr lang="pl-PL" sz="3300" i="1" dirty="0">
                <a:solidFill>
                  <a:srgbClr val="00B0F0"/>
                </a:solidFill>
              </a:rPr>
              <a:t>policja</a:t>
            </a:r>
            <a:endParaRPr lang="pl-PL" sz="3300" dirty="0"/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b.  czasownikiem </a:t>
            </a:r>
            <a:r>
              <a:rPr lang="pl-PL" sz="3300" i="1" dirty="0">
                <a:solidFill>
                  <a:srgbClr val="00B0F0"/>
                </a:solidFill>
              </a:rPr>
              <a:t>polować</a:t>
            </a:r>
            <a:endParaRPr lang="pl-PL" sz="3300" dirty="0"/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c.  słowem </a:t>
            </a:r>
            <a:r>
              <a:rPr lang="pl-PL" sz="3300" i="1" dirty="0">
                <a:solidFill>
                  <a:srgbClr val="00B0F0"/>
                </a:solidFill>
              </a:rPr>
              <a:t>pole</a:t>
            </a:r>
            <a:r>
              <a:rPr lang="pl-PL" sz="3300" dirty="0"/>
              <a:t>. </a:t>
            </a:r>
          </a:p>
          <a:p>
            <a:pPr marL="0" indent="0">
              <a:buNone/>
            </a:pPr>
            <a:endParaRPr lang="pl-PL" sz="3600" dirty="0"/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3923928" y="4149080"/>
            <a:ext cx="1609863" cy="288032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Wheat Field with Cypresses Vincent Van Gogh by GD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267" y="4005064"/>
            <a:ext cx="2534791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00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11.  Nazwa technologii </a:t>
            </a:r>
            <a:r>
              <a:rPr lang="pl-PL" sz="3300" i="1" dirty="0" err="1">
                <a:solidFill>
                  <a:srgbClr val="00B0F0"/>
                </a:solidFill>
              </a:rPr>
              <a:t>bluetooth</a:t>
            </a:r>
            <a:r>
              <a:rPr lang="pl-PL" sz="3300" dirty="0"/>
              <a:t> </a:t>
            </a:r>
            <a:br>
              <a:rPr lang="pl-PL" sz="3300" dirty="0"/>
            </a:br>
            <a:r>
              <a:rPr lang="pl-PL" sz="3300" dirty="0">
                <a:solidFill>
                  <a:srgbClr val="FF0000"/>
                </a:solidFill>
              </a:rPr>
              <a:t>odnosi się do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a.  koloru zębów popularnej ryby bałtyckiej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b.  czasownika </a:t>
            </a:r>
            <a:r>
              <a:rPr lang="pl-PL" sz="3300" i="1" dirty="0">
                <a:solidFill>
                  <a:srgbClr val="00B0F0"/>
                </a:solidFill>
              </a:rPr>
              <a:t>niebieskozębować</a:t>
            </a:r>
            <a:endParaRPr lang="pl-PL" sz="3300" dirty="0"/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c.  przydomka  duńskiego króla Haralda </a:t>
            </a:r>
            <a:r>
              <a:rPr lang="pl-PL" sz="3300" i="1" dirty="0" err="1">
                <a:solidFill>
                  <a:srgbClr val="00B0F0"/>
                </a:solidFill>
              </a:rPr>
              <a:t>Sinozębego</a:t>
            </a:r>
            <a:r>
              <a:rPr lang="pl-PL" sz="3300" dirty="0"/>
              <a:t>.  </a:t>
            </a:r>
          </a:p>
          <a:p>
            <a:pPr marL="0" indent="0">
              <a:buNone/>
            </a:pPr>
            <a:endParaRPr lang="pl-PL" sz="3600" dirty="0"/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3059830" y="5345716"/>
            <a:ext cx="1609863" cy="288032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07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źródło </a:t>
            </a:r>
            <a:r>
              <a:rPr lang="pl-PL" dirty="0" err="1"/>
              <a:t>clipartów</a:t>
            </a:r>
            <a:r>
              <a:rPr lang="pl-PL" dirty="0"/>
              <a:t>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www.openclipart.org</a:t>
            </a:r>
            <a:r>
              <a:rPr lang="pl-PL" dirty="0"/>
              <a:t> (domena publiczna)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/>
              <a:t>WIĘCEJ PREZENTACJI </a:t>
            </a:r>
          </a:p>
          <a:p>
            <a:pPr algn="ctr"/>
            <a:r>
              <a:rPr lang="pl-PL" sz="5400" dirty="0"/>
              <a:t>NA </a:t>
            </a:r>
            <a:r>
              <a:rPr lang="pl-PL" sz="5400" dirty="0">
                <a:hlinkClick r:id="rId3"/>
              </a:rPr>
              <a:t>www.studiologia.edu.pl</a:t>
            </a:r>
            <a:endParaRPr lang="pl-PL" sz="5400" dirty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</p:spTree>
    <p:extLst>
      <p:ext uri="{BB962C8B-B14F-4D97-AF65-F5344CB8AC3E}">
        <p14:creationId xmlns:p14="http://schemas.microsoft.com/office/powerpoint/2010/main" val="360086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1.  Pojęcie </a:t>
            </a:r>
            <a:r>
              <a:rPr lang="pl-PL" sz="3300" i="1" dirty="0">
                <a:solidFill>
                  <a:srgbClr val="0070C0"/>
                </a:solidFill>
              </a:rPr>
              <a:t>monopolu</a:t>
            </a:r>
            <a:r>
              <a:rPr lang="pl-PL" sz="3300" dirty="0"/>
              <a:t> </a:t>
            </a:r>
            <a:r>
              <a:rPr lang="pl-PL" sz="3300" dirty="0">
                <a:solidFill>
                  <a:srgbClr val="FF0000"/>
                </a:solidFill>
              </a:rPr>
              <a:t>odnosi się do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a.  geologii</a:t>
            </a:r>
          </a:p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b.  ekonomii</a:t>
            </a:r>
          </a:p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c.  genetyki. </a:t>
            </a:r>
          </a:p>
          <a:p>
            <a:pPr marL="0" indent="0">
              <a:buNone/>
            </a:pPr>
            <a:endParaRPr lang="pl-PL" sz="3600" dirty="0"/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347864" y="3429000"/>
            <a:ext cx="1368152" cy="50405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22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2.  Termin </a:t>
            </a:r>
            <a:r>
              <a:rPr lang="pl-PL" sz="3300" i="1" dirty="0">
                <a:solidFill>
                  <a:srgbClr val="0070C0"/>
                </a:solidFill>
              </a:rPr>
              <a:t>ciało niebieskie </a:t>
            </a:r>
            <a:r>
              <a:rPr lang="pl-PL" sz="3300" dirty="0">
                <a:solidFill>
                  <a:srgbClr val="FF0000"/>
                </a:solidFill>
              </a:rPr>
              <a:t>dotyczy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a.  astronomii</a:t>
            </a:r>
          </a:p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b.  </a:t>
            </a:r>
            <a:r>
              <a:rPr lang="pl-PL" sz="3300" dirty="0" err="1"/>
              <a:t>kognitywistyki</a:t>
            </a:r>
            <a:endParaRPr lang="pl-PL" sz="3300" dirty="0"/>
          </a:p>
          <a:p>
            <a:pPr marL="274320" lvl="1" indent="0">
              <a:lnSpc>
                <a:spcPct val="200000"/>
              </a:lnSpc>
              <a:buNone/>
            </a:pPr>
            <a:r>
              <a:rPr lang="pl-PL" sz="3300" dirty="0"/>
              <a:t>c.  sozologii. </a:t>
            </a:r>
          </a:p>
          <a:p>
            <a:pPr marL="0" indent="0">
              <a:buNone/>
            </a:pPr>
            <a:endParaRPr lang="pl-PL" sz="3600" dirty="0"/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3591775" y="2996952"/>
            <a:ext cx="1728192" cy="43204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4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3.  Czasownik </a:t>
            </a:r>
            <a:r>
              <a:rPr lang="pl-PL" sz="3300" i="1" dirty="0">
                <a:solidFill>
                  <a:srgbClr val="0070C0"/>
                </a:solidFill>
              </a:rPr>
              <a:t>dotyczyć</a:t>
            </a:r>
            <a:r>
              <a:rPr lang="pl-PL" sz="3300" dirty="0"/>
              <a:t> </a:t>
            </a:r>
            <a:r>
              <a:rPr lang="pl-PL" sz="3300" dirty="0">
                <a:solidFill>
                  <a:srgbClr val="FF0000"/>
                </a:solidFill>
              </a:rPr>
              <a:t>łączy się z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a.  biernikiem (kogo? co?)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b.  narzędnikiem (kim? czym?)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c.  dopełniaczem (kogo? czego?). </a:t>
            </a:r>
          </a:p>
          <a:p>
            <a:pPr marL="0" indent="0">
              <a:buNone/>
            </a:pPr>
            <a:endParaRPr lang="pl-PL" sz="3600" dirty="0"/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2699792" y="4437112"/>
            <a:ext cx="1440160" cy="108012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4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/>
          </a:bodyPr>
          <a:lstStyle/>
          <a:p>
            <a:pPr marL="548640" lvl="2" indent="0">
              <a:lnSpc>
                <a:spcPct val="150000"/>
              </a:lnSpc>
              <a:buNone/>
            </a:pPr>
            <a:r>
              <a:rPr lang="pl-PL" sz="3300" dirty="0">
                <a:solidFill>
                  <a:schemeClr val="tx2"/>
                </a:solidFill>
              </a:rPr>
              <a:t>4.  Morze zmienia kolor </a:t>
            </a:r>
            <a:r>
              <a:rPr lang="pl-PL" sz="3300" dirty="0">
                <a:solidFill>
                  <a:srgbClr val="FF0000"/>
                </a:solidFill>
              </a:rPr>
              <a:t>w zależności od</a:t>
            </a:r>
            <a:r>
              <a:rPr lang="pl-PL" sz="3300" dirty="0">
                <a:solidFill>
                  <a:schemeClr val="tx2"/>
                </a:solidFill>
              </a:rPr>
              <a:t>…</a:t>
            </a:r>
          </a:p>
          <a:p>
            <a:pPr marL="548640" lvl="2" indent="0">
              <a:lnSpc>
                <a:spcPct val="150000"/>
              </a:lnSpc>
              <a:buNone/>
            </a:pPr>
            <a:r>
              <a:rPr lang="pl-PL" sz="3300" dirty="0">
                <a:solidFill>
                  <a:schemeClr val="tx2"/>
                </a:solidFill>
              </a:rPr>
              <a:t>a.  temperatury wody</a:t>
            </a:r>
          </a:p>
          <a:p>
            <a:pPr marL="548640" lvl="2" indent="0">
              <a:lnSpc>
                <a:spcPct val="150000"/>
              </a:lnSpc>
              <a:buNone/>
            </a:pPr>
            <a:r>
              <a:rPr lang="pl-PL" sz="3300" dirty="0">
                <a:solidFill>
                  <a:schemeClr val="tx2"/>
                </a:solidFill>
              </a:rPr>
              <a:t>b.  zachmurzenia </a:t>
            </a:r>
          </a:p>
          <a:p>
            <a:pPr marL="548640" lvl="2" indent="0">
              <a:lnSpc>
                <a:spcPct val="150000"/>
              </a:lnSpc>
              <a:buNone/>
            </a:pPr>
            <a:r>
              <a:rPr lang="pl-PL" sz="3300" dirty="0">
                <a:solidFill>
                  <a:schemeClr val="tx2"/>
                </a:solidFill>
              </a:rPr>
              <a:t>c.  kąta padania promieni słonecznych. </a:t>
            </a:r>
          </a:p>
          <a:p>
            <a:pPr marL="0" indent="0">
              <a:buNone/>
            </a:pPr>
            <a:endParaRPr lang="pl-PL" sz="3300" dirty="0"/>
          </a:p>
          <a:p>
            <a:endParaRPr lang="pl-PL" sz="33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248467" y="2336830"/>
            <a:ext cx="1368152" cy="25202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 flipH="1">
            <a:off x="4381814" y="3284984"/>
            <a:ext cx="1548172" cy="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H="1" flipV="1">
            <a:off x="5775207" y="4371319"/>
            <a:ext cx="1656184" cy="792088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9"/>
          <a:stretch/>
        </p:blipFill>
        <p:spPr bwMode="auto">
          <a:xfrm>
            <a:off x="1052883" y="4530278"/>
            <a:ext cx="2914650" cy="1767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34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5.  Morze Bałtyckie </a:t>
            </a:r>
            <a:r>
              <a:rPr lang="pl-PL" sz="3300" dirty="0">
                <a:solidFill>
                  <a:srgbClr val="FF0000"/>
                </a:solidFill>
              </a:rPr>
              <a:t>jest połączone z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a.  Oceanem Atlantyckim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b.  Morzem Północnym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c.  Morzem Norweskim. </a:t>
            </a:r>
          </a:p>
          <a:p>
            <a:pPr marL="0" indent="0">
              <a:buNone/>
            </a:pPr>
            <a:endParaRPr lang="pl-PL" sz="3600" dirty="0"/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5364087" y="3356992"/>
            <a:ext cx="1609863" cy="288032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4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318356" y="1219200"/>
            <a:ext cx="8507288" cy="5018112"/>
          </a:xfrm>
        </p:spPr>
        <p:txBody>
          <a:bodyPr>
            <a:normAutofit fontScale="92500" lnSpcReduction="10000"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6.  Legenda o smoku wawelskim </a:t>
            </a:r>
            <a:r>
              <a:rPr lang="pl-PL" sz="3200" dirty="0">
                <a:solidFill>
                  <a:srgbClr val="FF0000"/>
                </a:solidFill>
              </a:rPr>
              <a:t>wiąże się z</a:t>
            </a:r>
            <a:r>
              <a:rPr lang="pl-PL" sz="3200" dirty="0"/>
              <a:t>…</a:t>
            </a:r>
          </a:p>
          <a:p>
            <a:pPr marL="274320" lvl="1" indent="0">
              <a:lnSpc>
                <a:spcPct val="150000"/>
              </a:lnSpc>
              <a:buNone/>
            </a:pPr>
            <a:endParaRPr lang="pl-PL" sz="3200" dirty="0"/>
          </a:p>
          <a:p>
            <a:pPr marL="274320" lvl="1" indent="0">
              <a:lnSpc>
                <a:spcPct val="150000"/>
              </a:lnSpc>
              <a:buNone/>
            </a:pPr>
            <a:endParaRPr lang="pl-PL" sz="3200" dirty="0"/>
          </a:p>
          <a:p>
            <a:pPr marL="274320" lvl="1" indent="0">
              <a:lnSpc>
                <a:spcPct val="150000"/>
              </a:lnSpc>
              <a:buNone/>
            </a:pPr>
            <a:endParaRPr lang="pl-PL" sz="2200" dirty="0"/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a.  przedchrześcijańską historią ziem polskich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b.  początkami państwa polskiego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c.  historią wojen polsko-tatarskich. </a:t>
            </a:r>
          </a:p>
          <a:p>
            <a:pPr marL="0" indent="0">
              <a:buNone/>
            </a:pPr>
            <a:endParaRPr lang="pl-PL" sz="3200" dirty="0"/>
          </a:p>
          <a:p>
            <a:endParaRPr lang="pl-PL" sz="32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6156176" y="2851560"/>
            <a:ext cx="1361671" cy="1080136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dragon head silhouette by kub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2290" y="1952912"/>
            <a:ext cx="1599420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75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7.  Depresja jesienna </a:t>
            </a:r>
            <a:r>
              <a:rPr lang="pl-PL" sz="3300" dirty="0">
                <a:solidFill>
                  <a:srgbClr val="FF0000"/>
                </a:solidFill>
              </a:rPr>
              <a:t>jest związana z</a:t>
            </a:r>
            <a:r>
              <a:rPr lang="pl-PL" sz="3300" dirty="0"/>
              <a:t>…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a.  dłuższym spaniem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b.  zmianą diety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300" dirty="0"/>
              <a:t>c.  mniejszą ilością światła słonecznego. </a:t>
            </a:r>
          </a:p>
          <a:p>
            <a:pPr marL="0" indent="0">
              <a:buNone/>
            </a:pPr>
            <a:endParaRPr lang="pl-PL" sz="3600" dirty="0"/>
          </a:p>
          <a:p>
            <a:endParaRPr lang="pl-PL" sz="36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6156176" y="4446240"/>
            <a:ext cx="1442062" cy="78296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75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Wybierz poprawną odpowiedź. 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 lnSpcReduction="10000"/>
          </a:bodyPr>
          <a:lstStyle/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8. Najwyższa kreatywność </a:t>
            </a:r>
            <a:r>
              <a:rPr lang="pl-PL" sz="3200" dirty="0">
                <a:solidFill>
                  <a:srgbClr val="FF0000"/>
                </a:solidFill>
              </a:rPr>
              <a:t>jest powiązana z</a:t>
            </a:r>
            <a:r>
              <a:rPr lang="pl-PL" sz="3200" dirty="0"/>
              <a:t>...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a.  leżeniem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b.  chodzeniem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pl-PL" sz="3200" dirty="0"/>
              <a:t>c.  siedzeniem. </a:t>
            </a:r>
          </a:p>
          <a:p>
            <a:pPr marL="0" indent="0" algn="ctr">
              <a:buNone/>
            </a:pPr>
            <a:endParaRPr lang="pl-PL" sz="1200" dirty="0"/>
          </a:p>
          <a:p>
            <a:pPr marL="0" indent="0" algn="ctr">
              <a:buNone/>
            </a:pPr>
            <a:endParaRPr lang="pl-PL" sz="1200" dirty="0"/>
          </a:p>
          <a:p>
            <a:pPr marL="0" indent="0" algn="ctr">
              <a:buNone/>
            </a:pPr>
            <a:endParaRPr lang="pl-PL" sz="1200" dirty="0"/>
          </a:p>
          <a:p>
            <a:pPr marL="0" indent="0" algn="ctr">
              <a:buNone/>
            </a:pPr>
            <a:endParaRPr lang="pl-PL" sz="1200" dirty="0"/>
          </a:p>
          <a:p>
            <a:pPr marL="0" indent="0" algn="ctr">
              <a:buNone/>
            </a:pPr>
            <a:endParaRPr lang="pl-PL" sz="1200" dirty="0"/>
          </a:p>
          <a:p>
            <a:pPr marL="0" indent="0" algn="ctr">
              <a:buNone/>
            </a:pPr>
            <a:endParaRPr lang="pl-PL" sz="1200" dirty="0"/>
          </a:p>
          <a:p>
            <a:pPr marL="0" indent="0" algn="ctr">
              <a:buNone/>
            </a:pPr>
            <a:r>
              <a:rPr lang="pl-PL" sz="1200" dirty="0"/>
              <a:t>https://faktopedia.pl/501373/Eksperci-z-Uniwersytetu-Stanforda-znalezli-silny-zwiazek-miedzy-wedrowka</a:t>
            </a:r>
          </a:p>
          <a:p>
            <a:endParaRPr lang="pl-PL" sz="3200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 flipV="1">
            <a:off x="3649929" y="3212976"/>
            <a:ext cx="1609863" cy="288032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75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731</TotalTime>
  <Words>534</Words>
  <Application>Microsoft Office PowerPoint</Application>
  <PresentationFormat>Pokaz na ekranie (4:3)</PresentationFormat>
  <Paragraphs>88</Paragraphs>
  <Slides>13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Calibri</vt:lpstr>
      <vt:lpstr>Segoe UI</vt:lpstr>
      <vt:lpstr>Wingdings</vt:lpstr>
      <vt:lpstr>Wingdings 3</vt:lpstr>
      <vt:lpstr>Początek</vt:lpstr>
      <vt:lpstr>WYKŁAD 5</vt:lpstr>
      <vt:lpstr>Wybierz poprawną odpowiedź. </vt:lpstr>
      <vt:lpstr>Wybierz poprawną odpowiedź. </vt:lpstr>
      <vt:lpstr>Wybierz poprawną odpowiedź. </vt:lpstr>
      <vt:lpstr>Wybierz poprawną odpowiedź. </vt:lpstr>
      <vt:lpstr>Wybierz poprawną odpowiedź. </vt:lpstr>
      <vt:lpstr>Wybierz poprawną odpowiedź. </vt:lpstr>
      <vt:lpstr>Wybierz poprawną odpowiedź. </vt:lpstr>
      <vt:lpstr>Wybierz poprawną odpowiedź. </vt:lpstr>
      <vt:lpstr>Wybierz poprawną odpowiedź. </vt:lpstr>
      <vt:lpstr>Wybierz poprawną odpowiedź. </vt:lpstr>
      <vt:lpstr>Wybierz poprawną odpowiedź. </vt:lpstr>
      <vt:lpstr>źródło clipartów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nasser hasna</cp:lastModifiedBy>
  <cp:revision>132</cp:revision>
  <dcterms:created xsi:type="dcterms:W3CDTF">2018-10-11T14:48:14Z</dcterms:created>
  <dcterms:modified xsi:type="dcterms:W3CDTF">2022-02-24T14:54:44Z</dcterms:modified>
</cp:coreProperties>
</file>