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98" r:id="rId3"/>
    <p:sldId id="278" r:id="rId4"/>
    <p:sldId id="299" r:id="rId5"/>
    <p:sldId id="286" r:id="rId6"/>
    <p:sldId id="300" r:id="rId7"/>
    <p:sldId id="279" r:id="rId8"/>
    <p:sldId id="281" r:id="rId9"/>
    <p:sldId id="283" r:id="rId10"/>
    <p:sldId id="285" r:id="rId11"/>
    <p:sldId id="289" r:id="rId12"/>
    <p:sldId id="294" r:id="rId13"/>
    <p:sldId id="290" r:id="rId14"/>
    <p:sldId id="288" r:id="rId15"/>
    <p:sldId id="295" r:id="rId16"/>
    <p:sldId id="291" r:id="rId17"/>
    <p:sldId id="297" r:id="rId18"/>
    <p:sldId id="292" r:id="rId19"/>
    <p:sldId id="303" r:id="rId20"/>
    <p:sldId id="284" r:id="rId21"/>
    <p:sldId id="301" r:id="rId22"/>
    <p:sldId id="287" r:id="rId23"/>
    <p:sldId id="293" r:id="rId24"/>
    <p:sldId id="302" r:id="rId25"/>
    <p:sldId id="280" r:id="rId26"/>
    <p:sldId id="282" r:id="rId27"/>
    <p:sldId id="296" r:id="rId28"/>
    <p:sldId id="304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91D8B-4D65-4E10-8E27-B3DD144342A1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096BD5B8-AC40-4B38-8690-59F3C4829272}">
      <dgm:prSet phldrT="[Tekst]"/>
      <dgm:spPr/>
      <dgm:t>
        <a:bodyPr/>
        <a:lstStyle/>
        <a:p>
          <a:r>
            <a:rPr lang="pl-PL" dirty="0" smtClean="0"/>
            <a:t>rzeczownik odczasownikowy</a:t>
          </a:r>
          <a:endParaRPr lang="pl-PL" dirty="0"/>
        </a:p>
      </dgm:t>
    </dgm:pt>
    <dgm:pt modelId="{EBFA6734-E998-4F6E-AB95-653861AECC8C}" type="parTrans" cxnId="{FBDDDC24-00C3-468A-81E8-07B6371327A6}">
      <dgm:prSet/>
      <dgm:spPr/>
      <dgm:t>
        <a:bodyPr/>
        <a:lstStyle/>
        <a:p>
          <a:endParaRPr lang="pl-PL"/>
        </a:p>
      </dgm:t>
    </dgm:pt>
    <dgm:pt modelId="{D37A80FE-BD36-4E81-8901-CD68AC5FA041}" type="sibTrans" cxnId="{FBDDDC24-00C3-468A-81E8-07B6371327A6}">
      <dgm:prSet/>
      <dgm:spPr/>
      <dgm:t>
        <a:bodyPr/>
        <a:lstStyle/>
        <a:p>
          <a:endParaRPr lang="pl-PL"/>
        </a:p>
      </dgm:t>
    </dgm:pt>
    <dgm:pt modelId="{C5AE7FFA-823C-4C5E-B58F-2C5DD424742F}">
      <dgm:prSet phldrT="[Tekst]"/>
      <dgm:spPr/>
      <dgm:t>
        <a:bodyPr/>
        <a:lstStyle/>
        <a:p>
          <a:r>
            <a:rPr lang="pl-PL" dirty="0" smtClean="0"/>
            <a:t>gerundialny</a:t>
          </a:r>
        </a:p>
        <a:p>
          <a:r>
            <a:rPr lang="pl-PL" dirty="0" smtClean="0"/>
            <a:t>dość regularny</a:t>
          </a:r>
          <a:endParaRPr lang="pl-PL" dirty="0"/>
        </a:p>
      </dgm:t>
    </dgm:pt>
    <dgm:pt modelId="{4B9B33FF-7FFD-402C-A773-9FF2ADCEFC2B}" type="parTrans" cxnId="{5E7C4A6A-6EEB-4CCA-9423-0B05F8D013E7}">
      <dgm:prSet/>
      <dgm:spPr/>
      <dgm:t>
        <a:bodyPr/>
        <a:lstStyle/>
        <a:p>
          <a:endParaRPr lang="pl-PL"/>
        </a:p>
      </dgm:t>
    </dgm:pt>
    <dgm:pt modelId="{E9AC0621-B81B-455F-9168-74CB087EFB08}" type="sibTrans" cxnId="{5E7C4A6A-6EEB-4CCA-9423-0B05F8D013E7}">
      <dgm:prSet/>
      <dgm:spPr/>
      <dgm:t>
        <a:bodyPr/>
        <a:lstStyle/>
        <a:p>
          <a:endParaRPr lang="pl-PL"/>
        </a:p>
      </dgm:t>
    </dgm:pt>
    <dgm:pt modelId="{B4692B2E-F3EB-4ADA-802A-426E03A0E8A5}">
      <dgm:prSet phldrT="[Tekst]"/>
      <dgm:spPr/>
      <dgm:t>
        <a:bodyPr/>
        <a:lstStyle/>
        <a:p>
          <a:r>
            <a:rPr lang="pl-PL" dirty="0" smtClean="0"/>
            <a:t>niegerundialny</a:t>
          </a:r>
        </a:p>
        <a:p>
          <a:r>
            <a:rPr lang="pl-PL" dirty="0" smtClean="0"/>
            <a:t>raczej nieregularny</a:t>
          </a:r>
          <a:endParaRPr lang="pl-PL" dirty="0"/>
        </a:p>
      </dgm:t>
    </dgm:pt>
    <dgm:pt modelId="{73054850-4D5A-4A78-9E89-C6BD28551B12}" type="parTrans" cxnId="{CF4B19F9-D6FD-40D1-89B0-AC8A35AFD133}">
      <dgm:prSet/>
      <dgm:spPr/>
      <dgm:t>
        <a:bodyPr/>
        <a:lstStyle/>
        <a:p>
          <a:endParaRPr lang="pl-PL"/>
        </a:p>
      </dgm:t>
    </dgm:pt>
    <dgm:pt modelId="{D1E97045-597D-48FE-B82A-8D39CA425C4A}" type="sibTrans" cxnId="{CF4B19F9-D6FD-40D1-89B0-AC8A35AFD133}">
      <dgm:prSet/>
      <dgm:spPr/>
      <dgm:t>
        <a:bodyPr/>
        <a:lstStyle/>
        <a:p>
          <a:endParaRPr lang="pl-PL"/>
        </a:p>
      </dgm:t>
    </dgm:pt>
    <dgm:pt modelId="{A76A3FD0-F591-4F8B-AA2E-D00A79D46D6C}" type="pres">
      <dgm:prSet presAssocID="{71291D8B-4D65-4E10-8E27-B3DD144342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950D207-F4EA-4737-9D75-326BA078C02E}" type="pres">
      <dgm:prSet presAssocID="{096BD5B8-AC40-4B38-8690-59F3C4829272}" presName="hierRoot1" presStyleCnt="0">
        <dgm:presLayoutVars>
          <dgm:hierBranch val="init"/>
        </dgm:presLayoutVars>
      </dgm:prSet>
      <dgm:spPr/>
    </dgm:pt>
    <dgm:pt modelId="{14D6732F-D1EA-4944-BFC6-A79D34975761}" type="pres">
      <dgm:prSet presAssocID="{096BD5B8-AC40-4B38-8690-59F3C4829272}" presName="rootComposite1" presStyleCnt="0"/>
      <dgm:spPr/>
    </dgm:pt>
    <dgm:pt modelId="{0D4E800A-254D-4EF5-9415-A7363A070DD8}" type="pres">
      <dgm:prSet presAssocID="{096BD5B8-AC40-4B38-8690-59F3C482927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24C9555-9052-45FB-8E5C-870BAC4C62C4}" type="pres">
      <dgm:prSet presAssocID="{096BD5B8-AC40-4B38-8690-59F3C4829272}" presName="rootConnector1" presStyleLbl="node1" presStyleIdx="0" presStyleCnt="0"/>
      <dgm:spPr/>
      <dgm:t>
        <a:bodyPr/>
        <a:lstStyle/>
        <a:p>
          <a:endParaRPr lang="pl-PL"/>
        </a:p>
      </dgm:t>
    </dgm:pt>
    <dgm:pt modelId="{FF5CF6C6-96D7-4F8D-B621-505815ABB61E}" type="pres">
      <dgm:prSet presAssocID="{096BD5B8-AC40-4B38-8690-59F3C4829272}" presName="hierChild2" presStyleCnt="0"/>
      <dgm:spPr/>
    </dgm:pt>
    <dgm:pt modelId="{97532E76-A024-4A0A-BC7D-B8197C2BDB6B}" type="pres">
      <dgm:prSet presAssocID="{4B9B33FF-7FFD-402C-A773-9FF2ADCEFC2B}" presName="Name37" presStyleLbl="parChTrans1D2" presStyleIdx="0" presStyleCnt="2"/>
      <dgm:spPr/>
      <dgm:t>
        <a:bodyPr/>
        <a:lstStyle/>
        <a:p>
          <a:endParaRPr lang="pl-PL"/>
        </a:p>
      </dgm:t>
    </dgm:pt>
    <dgm:pt modelId="{7577253E-E20F-4E02-BFBD-B391C5C2A20D}" type="pres">
      <dgm:prSet presAssocID="{C5AE7FFA-823C-4C5E-B58F-2C5DD424742F}" presName="hierRoot2" presStyleCnt="0">
        <dgm:presLayoutVars>
          <dgm:hierBranch val="init"/>
        </dgm:presLayoutVars>
      </dgm:prSet>
      <dgm:spPr/>
    </dgm:pt>
    <dgm:pt modelId="{42225C23-250B-483E-B2EF-9FD0BD401592}" type="pres">
      <dgm:prSet presAssocID="{C5AE7FFA-823C-4C5E-B58F-2C5DD424742F}" presName="rootComposite" presStyleCnt="0"/>
      <dgm:spPr/>
    </dgm:pt>
    <dgm:pt modelId="{F263D993-7FC8-42B2-ABF9-D147FB492024}" type="pres">
      <dgm:prSet presAssocID="{C5AE7FFA-823C-4C5E-B58F-2C5DD424742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BDEB82A-417A-4137-8FAA-9B0CBB7F47B4}" type="pres">
      <dgm:prSet presAssocID="{C5AE7FFA-823C-4C5E-B58F-2C5DD424742F}" presName="rootConnector" presStyleLbl="node2" presStyleIdx="0" presStyleCnt="2"/>
      <dgm:spPr/>
      <dgm:t>
        <a:bodyPr/>
        <a:lstStyle/>
        <a:p>
          <a:endParaRPr lang="pl-PL"/>
        </a:p>
      </dgm:t>
    </dgm:pt>
    <dgm:pt modelId="{6ED3FC67-E24A-4BEC-8AD5-CDE919BAD157}" type="pres">
      <dgm:prSet presAssocID="{C5AE7FFA-823C-4C5E-B58F-2C5DD424742F}" presName="hierChild4" presStyleCnt="0"/>
      <dgm:spPr/>
    </dgm:pt>
    <dgm:pt modelId="{1C397DD2-B660-4A24-B1DA-A571307953DE}" type="pres">
      <dgm:prSet presAssocID="{C5AE7FFA-823C-4C5E-B58F-2C5DD424742F}" presName="hierChild5" presStyleCnt="0"/>
      <dgm:spPr/>
    </dgm:pt>
    <dgm:pt modelId="{7F870870-72B3-4525-BCDB-0CD65615279D}" type="pres">
      <dgm:prSet presAssocID="{73054850-4D5A-4A78-9E89-C6BD28551B12}" presName="Name37" presStyleLbl="parChTrans1D2" presStyleIdx="1" presStyleCnt="2"/>
      <dgm:spPr/>
      <dgm:t>
        <a:bodyPr/>
        <a:lstStyle/>
        <a:p>
          <a:endParaRPr lang="pl-PL"/>
        </a:p>
      </dgm:t>
    </dgm:pt>
    <dgm:pt modelId="{034C5EB8-C82D-4AD8-B347-8CD9A3075350}" type="pres">
      <dgm:prSet presAssocID="{B4692B2E-F3EB-4ADA-802A-426E03A0E8A5}" presName="hierRoot2" presStyleCnt="0">
        <dgm:presLayoutVars>
          <dgm:hierBranch val="init"/>
        </dgm:presLayoutVars>
      </dgm:prSet>
      <dgm:spPr/>
    </dgm:pt>
    <dgm:pt modelId="{F4071DAD-E17F-49BD-B33A-7D2B90AA6AD6}" type="pres">
      <dgm:prSet presAssocID="{B4692B2E-F3EB-4ADA-802A-426E03A0E8A5}" presName="rootComposite" presStyleCnt="0"/>
      <dgm:spPr/>
    </dgm:pt>
    <dgm:pt modelId="{C64C08D9-20AF-4A4C-862D-2EAF134E4B46}" type="pres">
      <dgm:prSet presAssocID="{B4692B2E-F3EB-4ADA-802A-426E03A0E8A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82F9904-DE82-4823-B879-E29A778F756E}" type="pres">
      <dgm:prSet presAssocID="{B4692B2E-F3EB-4ADA-802A-426E03A0E8A5}" presName="rootConnector" presStyleLbl="node2" presStyleIdx="1" presStyleCnt="2"/>
      <dgm:spPr/>
      <dgm:t>
        <a:bodyPr/>
        <a:lstStyle/>
        <a:p>
          <a:endParaRPr lang="pl-PL"/>
        </a:p>
      </dgm:t>
    </dgm:pt>
    <dgm:pt modelId="{013A7C15-C9AC-4A07-8DF8-640E220842E3}" type="pres">
      <dgm:prSet presAssocID="{B4692B2E-F3EB-4ADA-802A-426E03A0E8A5}" presName="hierChild4" presStyleCnt="0"/>
      <dgm:spPr/>
    </dgm:pt>
    <dgm:pt modelId="{D444353B-C2B6-466C-AAD5-A70CA2AB9805}" type="pres">
      <dgm:prSet presAssocID="{B4692B2E-F3EB-4ADA-802A-426E03A0E8A5}" presName="hierChild5" presStyleCnt="0"/>
      <dgm:spPr/>
    </dgm:pt>
    <dgm:pt modelId="{31AE35A9-E9DE-4D9A-BCDA-A9E16EA4024B}" type="pres">
      <dgm:prSet presAssocID="{096BD5B8-AC40-4B38-8690-59F3C4829272}" presName="hierChild3" presStyleCnt="0"/>
      <dgm:spPr/>
    </dgm:pt>
  </dgm:ptLst>
  <dgm:cxnLst>
    <dgm:cxn modelId="{CD507C95-684B-4F06-9C7C-CB3A90887F4F}" type="presOf" srcId="{73054850-4D5A-4A78-9E89-C6BD28551B12}" destId="{7F870870-72B3-4525-BCDB-0CD65615279D}" srcOrd="0" destOrd="0" presId="urn:microsoft.com/office/officeart/2005/8/layout/orgChart1"/>
    <dgm:cxn modelId="{CDED0A18-C141-4392-926D-4E481765858F}" type="presOf" srcId="{4B9B33FF-7FFD-402C-A773-9FF2ADCEFC2B}" destId="{97532E76-A024-4A0A-BC7D-B8197C2BDB6B}" srcOrd="0" destOrd="0" presId="urn:microsoft.com/office/officeart/2005/8/layout/orgChart1"/>
    <dgm:cxn modelId="{9D372376-5FD8-41B3-933F-D71326F460B4}" type="presOf" srcId="{C5AE7FFA-823C-4C5E-B58F-2C5DD424742F}" destId="{CBDEB82A-417A-4137-8FAA-9B0CBB7F47B4}" srcOrd="1" destOrd="0" presId="urn:microsoft.com/office/officeart/2005/8/layout/orgChart1"/>
    <dgm:cxn modelId="{F2413B20-2021-4BC7-837C-FF740D53041F}" type="presOf" srcId="{096BD5B8-AC40-4B38-8690-59F3C4829272}" destId="{0D4E800A-254D-4EF5-9415-A7363A070DD8}" srcOrd="0" destOrd="0" presId="urn:microsoft.com/office/officeart/2005/8/layout/orgChart1"/>
    <dgm:cxn modelId="{2A73170A-5122-4EBE-BC55-43B830A15B55}" type="presOf" srcId="{71291D8B-4D65-4E10-8E27-B3DD144342A1}" destId="{A76A3FD0-F591-4F8B-AA2E-D00A79D46D6C}" srcOrd="0" destOrd="0" presId="urn:microsoft.com/office/officeart/2005/8/layout/orgChart1"/>
    <dgm:cxn modelId="{5E7C4A6A-6EEB-4CCA-9423-0B05F8D013E7}" srcId="{096BD5B8-AC40-4B38-8690-59F3C4829272}" destId="{C5AE7FFA-823C-4C5E-B58F-2C5DD424742F}" srcOrd="0" destOrd="0" parTransId="{4B9B33FF-7FFD-402C-A773-9FF2ADCEFC2B}" sibTransId="{E9AC0621-B81B-455F-9168-74CB087EFB08}"/>
    <dgm:cxn modelId="{A749C848-9100-4200-8EE8-5C65C415AE01}" type="presOf" srcId="{C5AE7FFA-823C-4C5E-B58F-2C5DD424742F}" destId="{F263D993-7FC8-42B2-ABF9-D147FB492024}" srcOrd="0" destOrd="0" presId="urn:microsoft.com/office/officeart/2005/8/layout/orgChart1"/>
    <dgm:cxn modelId="{CF4B19F9-D6FD-40D1-89B0-AC8A35AFD133}" srcId="{096BD5B8-AC40-4B38-8690-59F3C4829272}" destId="{B4692B2E-F3EB-4ADA-802A-426E03A0E8A5}" srcOrd="1" destOrd="0" parTransId="{73054850-4D5A-4A78-9E89-C6BD28551B12}" sibTransId="{D1E97045-597D-48FE-B82A-8D39CA425C4A}"/>
    <dgm:cxn modelId="{FBDDDC24-00C3-468A-81E8-07B6371327A6}" srcId="{71291D8B-4D65-4E10-8E27-B3DD144342A1}" destId="{096BD5B8-AC40-4B38-8690-59F3C4829272}" srcOrd="0" destOrd="0" parTransId="{EBFA6734-E998-4F6E-AB95-653861AECC8C}" sibTransId="{D37A80FE-BD36-4E81-8901-CD68AC5FA041}"/>
    <dgm:cxn modelId="{169D9355-781C-4B5F-A228-6AAB0219273C}" type="presOf" srcId="{B4692B2E-F3EB-4ADA-802A-426E03A0E8A5}" destId="{582F9904-DE82-4823-B879-E29A778F756E}" srcOrd="1" destOrd="0" presId="urn:microsoft.com/office/officeart/2005/8/layout/orgChart1"/>
    <dgm:cxn modelId="{D4A7F78D-DCAF-4F31-9943-561A306D7836}" type="presOf" srcId="{B4692B2E-F3EB-4ADA-802A-426E03A0E8A5}" destId="{C64C08D9-20AF-4A4C-862D-2EAF134E4B46}" srcOrd="0" destOrd="0" presId="urn:microsoft.com/office/officeart/2005/8/layout/orgChart1"/>
    <dgm:cxn modelId="{C8C06F6B-049D-42AD-A821-E14B9917A21A}" type="presOf" srcId="{096BD5B8-AC40-4B38-8690-59F3C4829272}" destId="{824C9555-9052-45FB-8E5C-870BAC4C62C4}" srcOrd="1" destOrd="0" presId="urn:microsoft.com/office/officeart/2005/8/layout/orgChart1"/>
    <dgm:cxn modelId="{7E23CFE3-0CBC-458D-891E-6B7C1757E5D6}" type="presParOf" srcId="{A76A3FD0-F591-4F8B-AA2E-D00A79D46D6C}" destId="{5950D207-F4EA-4737-9D75-326BA078C02E}" srcOrd="0" destOrd="0" presId="urn:microsoft.com/office/officeart/2005/8/layout/orgChart1"/>
    <dgm:cxn modelId="{5D0ACB21-56CB-495B-826A-DA63AC494F9E}" type="presParOf" srcId="{5950D207-F4EA-4737-9D75-326BA078C02E}" destId="{14D6732F-D1EA-4944-BFC6-A79D34975761}" srcOrd="0" destOrd="0" presId="urn:microsoft.com/office/officeart/2005/8/layout/orgChart1"/>
    <dgm:cxn modelId="{48135938-8580-4DAA-B89D-06FEB80B2BC3}" type="presParOf" srcId="{14D6732F-D1EA-4944-BFC6-A79D34975761}" destId="{0D4E800A-254D-4EF5-9415-A7363A070DD8}" srcOrd="0" destOrd="0" presId="urn:microsoft.com/office/officeart/2005/8/layout/orgChart1"/>
    <dgm:cxn modelId="{E0139722-D82B-4AE9-9627-522CFDDB98AF}" type="presParOf" srcId="{14D6732F-D1EA-4944-BFC6-A79D34975761}" destId="{824C9555-9052-45FB-8E5C-870BAC4C62C4}" srcOrd="1" destOrd="0" presId="urn:microsoft.com/office/officeart/2005/8/layout/orgChart1"/>
    <dgm:cxn modelId="{3498AAB3-1719-495D-88BA-819CDDF9176E}" type="presParOf" srcId="{5950D207-F4EA-4737-9D75-326BA078C02E}" destId="{FF5CF6C6-96D7-4F8D-B621-505815ABB61E}" srcOrd="1" destOrd="0" presId="urn:microsoft.com/office/officeart/2005/8/layout/orgChart1"/>
    <dgm:cxn modelId="{DF5A8655-B49C-4D10-AA2B-A00AABFD52FA}" type="presParOf" srcId="{FF5CF6C6-96D7-4F8D-B621-505815ABB61E}" destId="{97532E76-A024-4A0A-BC7D-B8197C2BDB6B}" srcOrd="0" destOrd="0" presId="urn:microsoft.com/office/officeart/2005/8/layout/orgChart1"/>
    <dgm:cxn modelId="{A1734FFB-3B15-4BF1-B45E-1DA6044196DC}" type="presParOf" srcId="{FF5CF6C6-96D7-4F8D-B621-505815ABB61E}" destId="{7577253E-E20F-4E02-BFBD-B391C5C2A20D}" srcOrd="1" destOrd="0" presId="urn:microsoft.com/office/officeart/2005/8/layout/orgChart1"/>
    <dgm:cxn modelId="{847A8BFE-8756-4F25-B440-7D0FB0284BFC}" type="presParOf" srcId="{7577253E-E20F-4E02-BFBD-B391C5C2A20D}" destId="{42225C23-250B-483E-B2EF-9FD0BD401592}" srcOrd="0" destOrd="0" presId="urn:microsoft.com/office/officeart/2005/8/layout/orgChart1"/>
    <dgm:cxn modelId="{456A1445-4E7B-4F7A-88CA-401D3FA8C41E}" type="presParOf" srcId="{42225C23-250B-483E-B2EF-9FD0BD401592}" destId="{F263D993-7FC8-42B2-ABF9-D147FB492024}" srcOrd="0" destOrd="0" presId="urn:microsoft.com/office/officeart/2005/8/layout/orgChart1"/>
    <dgm:cxn modelId="{0D9D5331-BFE9-4819-AC19-9651509AA8F1}" type="presParOf" srcId="{42225C23-250B-483E-B2EF-9FD0BD401592}" destId="{CBDEB82A-417A-4137-8FAA-9B0CBB7F47B4}" srcOrd="1" destOrd="0" presId="urn:microsoft.com/office/officeart/2005/8/layout/orgChart1"/>
    <dgm:cxn modelId="{C5C9F1FC-4537-4377-BDC7-AFB01768CE59}" type="presParOf" srcId="{7577253E-E20F-4E02-BFBD-B391C5C2A20D}" destId="{6ED3FC67-E24A-4BEC-8AD5-CDE919BAD157}" srcOrd="1" destOrd="0" presId="urn:microsoft.com/office/officeart/2005/8/layout/orgChart1"/>
    <dgm:cxn modelId="{5957599A-9423-4412-AA8A-8576EBCF0019}" type="presParOf" srcId="{7577253E-E20F-4E02-BFBD-B391C5C2A20D}" destId="{1C397DD2-B660-4A24-B1DA-A571307953DE}" srcOrd="2" destOrd="0" presId="urn:microsoft.com/office/officeart/2005/8/layout/orgChart1"/>
    <dgm:cxn modelId="{A2E0A1EF-EE72-4B52-8436-CC630A047523}" type="presParOf" srcId="{FF5CF6C6-96D7-4F8D-B621-505815ABB61E}" destId="{7F870870-72B3-4525-BCDB-0CD65615279D}" srcOrd="2" destOrd="0" presId="urn:microsoft.com/office/officeart/2005/8/layout/orgChart1"/>
    <dgm:cxn modelId="{6E35E8DC-86BD-4AED-AB99-77E644AA8B23}" type="presParOf" srcId="{FF5CF6C6-96D7-4F8D-B621-505815ABB61E}" destId="{034C5EB8-C82D-4AD8-B347-8CD9A3075350}" srcOrd="3" destOrd="0" presId="urn:microsoft.com/office/officeart/2005/8/layout/orgChart1"/>
    <dgm:cxn modelId="{E0CC4412-E813-4B8B-8B67-3694DBB31A26}" type="presParOf" srcId="{034C5EB8-C82D-4AD8-B347-8CD9A3075350}" destId="{F4071DAD-E17F-49BD-B33A-7D2B90AA6AD6}" srcOrd="0" destOrd="0" presId="urn:microsoft.com/office/officeart/2005/8/layout/orgChart1"/>
    <dgm:cxn modelId="{F3E050FD-6F7F-4682-B7DC-3DA637CD4FF7}" type="presParOf" srcId="{F4071DAD-E17F-49BD-B33A-7D2B90AA6AD6}" destId="{C64C08D9-20AF-4A4C-862D-2EAF134E4B46}" srcOrd="0" destOrd="0" presId="urn:microsoft.com/office/officeart/2005/8/layout/orgChart1"/>
    <dgm:cxn modelId="{95CE37D6-1C48-40E6-A41B-AFE1A284D3ED}" type="presParOf" srcId="{F4071DAD-E17F-49BD-B33A-7D2B90AA6AD6}" destId="{582F9904-DE82-4823-B879-E29A778F756E}" srcOrd="1" destOrd="0" presId="urn:microsoft.com/office/officeart/2005/8/layout/orgChart1"/>
    <dgm:cxn modelId="{DA85F41E-2599-449A-B183-9FD2C1CD3096}" type="presParOf" srcId="{034C5EB8-C82D-4AD8-B347-8CD9A3075350}" destId="{013A7C15-C9AC-4A07-8DF8-640E220842E3}" srcOrd="1" destOrd="0" presId="urn:microsoft.com/office/officeart/2005/8/layout/orgChart1"/>
    <dgm:cxn modelId="{BD5330DA-2E89-4B2A-9E74-58E33B4256A0}" type="presParOf" srcId="{034C5EB8-C82D-4AD8-B347-8CD9A3075350}" destId="{D444353B-C2B6-466C-AAD5-A70CA2AB9805}" srcOrd="2" destOrd="0" presId="urn:microsoft.com/office/officeart/2005/8/layout/orgChart1"/>
    <dgm:cxn modelId="{2607E62A-77C5-48F2-AF76-5499FCCD99A2}" type="presParOf" srcId="{5950D207-F4EA-4737-9D75-326BA078C02E}" destId="{31AE35A9-E9DE-4D9A-BCDA-A9E16EA402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70870-72B3-4525-BCDB-0CD65615279D}">
      <dsp:nvSpPr>
        <dsp:cNvPr id="0" name=""/>
        <dsp:cNvSpPr/>
      </dsp:nvSpPr>
      <dsp:spPr>
        <a:xfrm>
          <a:off x="2520280" y="1101178"/>
          <a:ext cx="1330822" cy="46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69"/>
              </a:lnTo>
              <a:lnTo>
                <a:pt x="1330822" y="230969"/>
              </a:lnTo>
              <a:lnTo>
                <a:pt x="1330822" y="4619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32E76-A024-4A0A-BC7D-B8197C2BDB6B}">
      <dsp:nvSpPr>
        <dsp:cNvPr id="0" name=""/>
        <dsp:cNvSpPr/>
      </dsp:nvSpPr>
      <dsp:spPr>
        <a:xfrm>
          <a:off x="1189457" y="1101178"/>
          <a:ext cx="1330822" cy="461938"/>
        </a:xfrm>
        <a:custGeom>
          <a:avLst/>
          <a:gdLst/>
          <a:ahLst/>
          <a:cxnLst/>
          <a:rect l="0" t="0" r="0" b="0"/>
          <a:pathLst>
            <a:path>
              <a:moveTo>
                <a:pt x="1330822" y="0"/>
              </a:moveTo>
              <a:lnTo>
                <a:pt x="1330822" y="230969"/>
              </a:lnTo>
              <a:lnTo>
                <a:pt x="0" y="230969"/>
              </a:lnTo>
              <a:lnTo>
                <a:pt x="0" y="4619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E800A-254D-4EF5-9415-A7363A070DD8}">
      <dsp:nvSpPr>
        <dsp:cNvPr id="0" name=""/>
        <dsp:cNvSpPr/>
      </dsp:nvSpPr>
      <dsp:spPr>
        <a:xfrm>
          <a:off x="1420426" y="1325"/>
          <a:ext cx="2199707" cy="1099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rzeczownik odczasownikowy</a:t>
          </a:r>
          <a:endParaRPr lang="pl-PL" sz="2000" kern="1200" dirty="0"/>
        </a:p>
      </dsp:txBody>
      <dsp:txXfrm>
        <a:off x="1420426" y="1325"/>
        <a:ext cx="2199707" cy="1099853"/>
      </dsp:txXfrm>
    </dsp:sp>
    <dsp:sp modelId="{F263D993-7FC8-42B2-ABF9-D147FB492024}">
      <dsp:nvSpPr>
        <dsp:cNvPr id="0" name=""/>
        <dsp:cNvSpPr/>
      </dsp:nvSpPr>
      <dsp:spPr>
        <a:xfrm>
          <a:off x="89603" y="1563117"/>
          <a:ext cx="2199707" cy="1099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gerundialny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dość regularny</a:t>
          </a:r>
          <a:endParaRPr lang="pl-PL" sz="2000" kern="1200" dirty="0"/>
        </a:p>
      </dsp:txBody>
      <dsp:txXfrm>
        <a:off x="89603" y="1563117"/>
        <a:ext cx="2199707" cy="1099853"/>
      </dsp:txXfrm>
    </dsp:sp>
    <dsp:sp modelId="{C64C08D9-20AF-4A4C-862D-2EAF134E4B46}">
      <dsp:nvSpPr>
        <dsp:cNvPr id="0" name=""/>
        <dsp:cNvSpPr/>
      </dsp:nvSpPr>
      <dsp:spPr>
        <a:xfrm>
          <a:off x="2751249" y="1563117"/>
          <a:ext cx="2199707" cy="1099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niegerundialny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raczej nieregularny</a:t>
          </a:r>
          <a:endParaRPr lang="pl-PL" sz="2000" kern="1200" dirty="0"/>
        </a:p>
      </dsp:txBody>
      <dsp:txXfrm>
        <a:off x="2751249" y="1563117"/>
        <a:ext cx="2199707" cy="1099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2019-01-19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2019-01-19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5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RZECZOWNIK ODCZASOWNIKOWY NIEGERUNDIALNY. ĆWICZENIA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502104" y="1484784"/>
            <a:ext cx="81397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NOMINALIZACJA</a:t>
            </a:r>
          </a:p>
          <a:p>
            <a:pPr algn="ctr"/>
            <a:r>
              <a:rPr lang="pl-P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czasownik </a:t>
            </a:r>
            <a:r>
              <a:rPr lang="pl-P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sym typeface="Wingdings 3"/>
              </a:rPr>
              <a:t> rzeczownik</a:t>
            </a:r>
            <a:endParaRPr lang="pl-PL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6. interpretować (co?) wynik</a:t>
            </a:r>
            <a:r>
              <a:rPr lang="pl-PL" sz="3200" dirty="0" smtClean="0">
                <a:solidFill>
                  <a:srgbClr val="00B050"/>
                </a:solidFill>
              </a:rPr>
              <a:t>i</a:t>
            </a:r>
            <a:r>
              <a:rPr lang="pl-PL" sz="3200" dirty="0" smtClean="0"/>
              <a:t> badań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interpret</a:t>
            </a:r>
            <a:r>
              <a:rPr lang="pl-PL" sz="3200" b="1" u="sng" dirty="0" smtClean="0">
                <a:solidFill>
                  <a:srgbClr val="FF0000"/>
                </a:solidFill>
              </a:rPr>
              <a:t>acja</a:t>
            </a:r>
            <a:r>
              <a:rPr lang="pl-PL" sz="3200" dirty="0" smtClean="0"/>
              <a:t> (czego?) wynik</a:t>
            </a:r>
            <a:r>
              <a:rPr lang="pl-PL" sz="3200" dirty="0" smtClean="0">
                <a:solidFill>
                  <a:srgbClr val="00B050"/>
                </a:solidFill>
              </a:rPr>
              <a:t>ów</a:t>
            </a:r>
            <a:r>
              <a:rPr lang="pl-PL" sz="3200" dirty="0" smtClean="0"/>
              <a:t> badań 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115616" y="2204864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7. opisywać (co?) zjawisk</a:t>
            </a:r>
            <a:r>
              <a:rPr lang="pl-PL" sz="3200" dirty="0" smtClean="0">
                <a:solidFill>
                  <a:srgbClr val="00B050"/>
                </a:solidFill>
              </a:rPr>
              <a:t>a</a:t>
            </a:r>
            <a:r>
              <a:rPr lang="pl-PL" sz="3200" dirty="0" smtClean="0"/>
              <a:t> atmosferyczn</a:t>
            </a:r>
            <a:r>
              <a:rPr lang="pl-PL" sz="3200" dirty="0" smtClean="0">
                <a:solidFill>
                  <a:srgbClr val="00B050"/>
                </a:solidFill>
              </a:rPr>
              <a:t>e</a:t>
            </a:r>
            <a:r>
              <a:rPr lang="pl-PL" sz="3200" dirty="0" smtClean="0"/>
              <a:t> </a:t>
            </a: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   opis </a:t>
            </a:r>
            <a:r>
              <a:rPr lang="pl-PL" sz="3200" dirty="0" smtClean="0"/>
              <a:t>(czego?) zjawisk atmosferyczn</a:t>
            </a:r>
            <a:r>
              <a:rPr lang="pl-PL" sz="3200" dirty="0" smtClean="0">
                <a:solidFill>
                  <a:srgbClr val="00B050"/>
                </a:solidFill>
              </a:rPr>
              <a:t>ych</a:t>
            </a:r>
            <a:endParaRPr lang="pl-PL" sz="3200" dirty="0">
              <a:solidFill>
                <a:srgbClr val="00B05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187624" y="2276872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8. krytykować (co?) medi</a:t>
            </a:r>
            <a:r>
              <a:rPr lang="pl-PL" sz="3200" dirty="0" smtClean="0">
                <a:solidFill>
                  <a:srgbClr val="00B050"/>
                </a:solidFill>
              </a:rPr>
              <a:t>a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  krytyk</a:t>
            </a:r>
            <a:r>
              <a:rPr lang="pl-PL" sz="3200" b="1" u="sng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(czego?) medi</a:t>
            </a:r>
            <a:r>
              <a:rPr lang="pl-PL" sz="3200" dirty="0" smtClean="0">
                <a:solidFill>
                  <a:srgbClr val="00B050"/>
                </a:solidFill>
              </a:rPr>
              <a:t>ów</a:t>
            </a:r>
            <a:r>
              <a:rPr lang="pl-PL" sz="3200" dirty="0" smtClean="0"/>
              <a:t>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259632" y="2204864"/>
            <a:ext cx="1728192" cy="15121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9. organizować (co?) prac</a:t>
            </a:r>
            <a:r>
              <a:rPr lang="pl-PL" sz="3200" dirty="0" smtClean="0">
                <a:solidFill>
                  <a:srgbClr val="00B050"/>
                </a:solidFill>
              </a:rPr>
              <a:t>ę</a:t>
            </a:r>
            <a:r>
              <a:rPr lang="pl-PL" sz="32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organiz</a:t>
            </a:r>
            <a:r>
              <a:rPr lang="pl-PL" sz="3200" b="1" u="sng" dirty="0" smtClean="0">
                <a:solidFill>
                  <a:srgbClr val="FF0000"/>
                </a:solidFill>
              </a:rPr>
              <a:t>acja</a:t>
            </a:r>
            <a:r>
              <a:rPr lang="pl-PL" sz="3200" dirty="0" smtClean="0"/>
              <a:t> (czego?) prac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  <a:endParaRPr lang="pl-PL" sz="3200" dirty="0">
              <a:solidFill>
                <a:srgbClr val="00B05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331640" y="2204864"/>
            <a:ext cx="1728192" cy="15121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10. oceniać (co?) egzamin</a:t>
            </a:r>
            <a:r>
              <a:rPr lang="pl-PL" sz="3200" dirty="0" smtClean="0">
                <a:solidFill>
                  <a:srgbClr val="00B050"/>
                </a:solidFill>
              </a:rPr>
              <a:t>y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ocen</a:t>
            </a:r>
            <a:r>
              <a:rPr lang="pl-PL" sz="3200" b="1" u="sng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(czego?) egzamin</a:t>
            </a:r>
            <a:r>
              <a:rPr lang="pl-PL" sz="3200" dirty="0" smtClean="0">
                <a:solidFill>
                  <a:srgbClr val="00B050"/>
                </a:solidFill>
              </a:rPr>
              <a:t>ów</a:t>
            </a:r>
            <a:r>
              <a:rPr lang="pl-PL" sz="3200" dirty="0" smtClean="0"/>
              <a:t> 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920164" y="2204864"/>
            <a:ext cx="1728192" cy="15121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11. obserwować (co?) reakcj</a:t>
            </a:r>
            <a:r>
              <a:rPr lang="pl-PL" sz="3200" dirty="0" smtClean="0">
                <a:solidFill>
                  <a:srgbClr val="00B050"/>
                </a:solidFill>
              </a:rPr>
              <a:t>ę</a:t>
            </a:r>
            <a:r>
              <a:rPr lang="pl-PL" sz="3200" dirty="0" smtClean="0"/>
              <a:t> studentów 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obserw</a:t>
            </a:r>
            <a:r>
              <a:rPr lang="pl-PL" sz="3200" b="1" u="sng" dirty="0" smtClean="0">
                <a:solidFill>
                  <a:srgbClr val="FF0000"/>
                </a:solidFill>
              </a:rPr>
              <a:t>acja</a:t>
            </a:r>
            <a:r>
              <a:rPr lang="pl-PL" sz="3200" dirty="0" smtClean="0"/>
              <a:t> (czego?) reakcj</a:t>
            </a:r>
            <a:r>
              <a:rPr lang="pl-PL" sz="3200" dirty="0" smtClean="0">
                <a:solidFill>
                  <a:srgbClr val="00B050"/>
                </a:solidFill>
              </a:rPr>
              <a:t>i</a:t>
            </a:r>
            <a:r>
              <a:rPr lang="pl-PL" sz="3200" dirty="0" smtClean="0"/>
              <a:t> studentów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331640" y="2204864"/>
            <a:ext cx="1728192" cy="1584176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12. kontrolować (co?) emocj</a:t>
            </a:r>
            <a:r>
              <a:rPr lang="pl-PL" sz="3200" dirty="0" smtClean="0">
                <a:solidFill>
                  <a:srgbClr val="00B050"/>
                </a:solidFill>
              </a:rPr>
              <a:t>e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 kontrol</a:t>
            </a:r>
            <a:r>
              <a:rPr lang="pl-PL" sz="3200" b="1" u="sng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(czego?) emocj</a:t>
            </a:r>
            <a:r>
              <a:rPr lang="pl-PL" sz="3200" dirty="0" smtClean="0">
                <a:solidFill>
                  <a:srgbClr val="00B050"/>
                </a:solidFill>
              </a:rPr>
              <a:t>i</a:t>
            </a:r>
            <a:r>
              <a:rPr lang="pl-PL" sz="3200" dirty="0" smtClean="0"/>
              <a:t>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331640" y="2204864"/>
            <a:ext cx="1728192" cy="1584176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13. kwalifikować (co?) obiekt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  <a:r>
              <a:rPr lang="pl-PL" sz="32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kwalifik</a:t>
            </a:r>
            <a:r>
              <a:rPr lang="pl-PL" sz="3200" b="1" u="sng" dirty="0" smtClean="0">
                <a:solidFill>
                  <a:srgbClr val="FF0000"/>
                </a:solidFill>
              </a:rPr>
              <a:t>acja</a:t>
            </a:r>
            <a:r>
              <a:rPr lang="pl-PL" sz="3200" dirty="0" smtClean="0"/>
              <a:t> (czego?) obiekt</a:t>
            </a:r>
            <a:r>
              <a:rPr lang="pl-PL" sz="3200" dirty="0" smtClean="0">
                <a:solidFill>
                  <a:srgbClr val="00B050"/>
                </a:solidFill>
              </a:rPr>
              <a:t>ów</a:t>
            </a:r>
            <a:r>
              <a:rPr lang="pl-PL" sz="3200" dirty="0" smtClean="0"/>
              <a:t>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259632" y="2276872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363272" cy="493776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2800" dirty="0" smtClean="0"/>
              <a:t>14. eliminować (co?) ryzyk</a:t>
            </a:r>
            <a:r>
              <a:rPr lang="pl-PL" sz="2800" dirty="0" smtClean="0">
                <a:solidFill>
                  <a:srgbClr val="00B050"/>
                </a:solidFill>
              </a:rPr>
              <a:t>o </a:t>
            </a:r>
            <a:r>
              <a:rPr lang="pl-PL" sz="2800" dirty="0" smtClean="0"/>
              <a:t>wystąpienia epidemii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      elimin</a:t>
            </a:r>
            <a:r>
              <a:rPr lang="pl-PL" sz="2800" b="1" u="sng" dirty="0" smtClean="0">
                <a:solidFill>
                  <a:srgbClr val="FF0000"/>
                </a:solidFill>
              </a:rPr>
              <a:t>acja</a:t>
            </a:r>
            <a:r>
              <a:rPr lang="pl-PL" sz="2800" dirty="0" smtClean="0"/>
              <a:t> (czego?) ryzyk</a:t>
            </a:r>
            <a:r>
              <a:rPr lang="pl-PL" sz="2800" dirty="0" smtClean="0">
                <a:solidFill>
                  <a:srgbClr val="00B050"/>
                </a:solidFill>
              </a:rPr>
              <a:t>a</a:t>
            </a:r>
            <a:r>
              <a:rPr lang="pl-PL" sz="2800" dirty="0" smtClean="0"/>
              <a:t> wystąpienia epidemii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115616" y="2060848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 smtClean="0"/>
              <a:t>15. dokumentować </a:t>
            </a:r>
            <a:r>
              <a:rPr lang="pl-PL" sz="3200" dirty="0"/>
              <a:t>(co?) </a:t>
            </a:r>
            <a:r>
              <a:rPr lang="pl-PL" sz="3200" dirty="0" smtClean="0"/>
              <a:t>przebieg procesu</a:t>
            </a:r>
            <a:endParaRPr lang="pl-PL" sz="3200" dirty="0">
              <a:solidFill>
                <a:srgbClr val="00B050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dokumentacja </a:t>
            </a:r>
            <a:r>
              <a:rPr lang="pl-PL" sz="3200" dirty="0" smtClean="0"/>
              <a:t>przebieg</a:t>
            </a:r>
            <a:r>
              <a:rPr lang="pl-PL" sz="3200" dirty="0" smtClean="0">
                <a:solidFill>
                  <a:srgbClr val="00B050"/>
                </a:solidFill>
              </a:rPr>
              <a:t>u</a:t>
            </a:r>
            <a:r>
              <a:rPr lang="pl-PL" sz="3200" dirty="0" smtClean="0"/>
              <a:t> procesu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547664" y="1808820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9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7704856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62761592"/>
              </p:ext>
            </p:extLst>
          </p:nvPr>
        </p:nvGraphicFramePr>
        <p:xfrm>
          <a:off x="2051720" y="260648"/>
          <a:ext cx="504056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rostokąt 6"/>
          <p:cNvSpPr/>
          <p:nvPr/>
        </p:nvSpPr>
        <p:spPr>
          <a:xfrm>
            <a:off x="899592" y="3067681"/>
            <a:ext cx="1080120" cy="64807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ać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>
            <a:off x="2339752" y="3067681"/>
            <a:ext cx="1080120" cy="6480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</a:t>
            </a:r>
            <a:r>
              <a:rPr lang="pl-PL" b="1" dirty="0" err="1" smtClean="0"/>
              <a:t>anie</a:t>
            </a:r>
            <a:endParaRPr lang="pl-PL" b="1" dirty="0"/>
          </a:p>
        </p:txBody>
      </p:sp>
      <p:sp>
        <p:nvSpPr>
          <p:cNvPr id="9" name="Prostokąt 8"/>
          <p:cNvSpPr/>
          <p:nvPr/>
        </p:nvSpPr>
        <p:spPr>
          <a:xfrm>
            <a:off x="917607" y="3868153"/>
            <a:ext cx="1080120" cy="6480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eć</a:t>
            </a:r>
            <a:r>
              <a:rPr lang="pl-PL" b="1" dirty="0" smtClean="0"/>
              <a:t>, </a:t>
            </a:r>
            <a:r>
              <a:rPr lang="pl-PL" b="1" dirty="0" err="1" smtClean="0"/>
              <a:t>yć</a:t>
            </a:r>
            <a:r>
              <a:rPr lang="pl-PL" b="1" dirty="0" smtClean="0"/>
              <a:t>, </a:t>
            </a:r>
            <a:r>
              <a:rPr lang="pl-PL" b="1" dirty="0" err="1" smtClean="0"/>
              <a:t>ić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10" name="Prostokąt 9"/>
          <p:cNvSpPr/>
          <p:nvPr/>
        </p:nvSpPr>
        <p:spPr>
          <a:xfrm>
            <a:off x="2339752" y="3868153"/>
            <a:ext cx="1080120" cy="6480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</a:t>
            </a:r>
            <a:r>
              <a:rPr lang="pl-PL" b="1" dirty="0" err="1" smtClean="0"/>
              <a:t>enie</a:t>
            </a:r>
            <a:endParaRPr lang="pl-PL" b="1" dirty="0"/>
          </a:p>
        </p:txBody>
      </p:sp>
      <p:sp>
        <p:nvSpPr>
          <p:cNvPr id="11" name="Prostokąt 10"/>
          <p:cNvSpPr/>
          <p:nvPr/>
        </p:nvSpPr>
        <p:spPr>
          <a:xfrm>
            <a:off x="917607" y="4653136"/>
            <a:ext cx="1080120" cy="6480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l-PL" b="1" dirty="0" err="1" smtClean="0"/>
              <a:t>jednosy-labowe</a:t>
            </a:r>
            <a:endParaRPr lang="pl-PL" b="1" dirty="0"/>
          </a:p>
        </p:txBody>
      </p:sp>
      <p:sp>
        <p:nvSpPr>
          <p:cNvPr id="12" name="Prostokąt 11"/>
          <p:cNvSpPr/>
          <p:nvPr/>
        </p:nvSpPr>
        <p:spPr>
          <a:xfrm>
            <a:off x="2339752" y="4653136"/>
            <a:ext cx="1080120" cy="6480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</a:t>
            </a:r>
            <a:r>
              <a:rPr lang="pl-PL" b="1" dirty="0" err="1" smtClean="0"/>
              <a:t>cie</a:t>
            </a:r>
            <a:endParaRPr lang="pl-PL" b="1" dirty="0"/>
          </a:p>
        </p:txBody>
      </p:sp>
      <p:sp>
        <p:nvSpPr>
          <p:cNvPr id="13" name="Prostokąt 12"/>
          <p:cNvSpPr/>
          <p:nvPr/>
        </p:nvSpPr>
        <p:spPr>
          <a:xfrm>
            <a:off x="899592" y="5517232"/>
            <a:ext cx="1080120" cy="6480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(n)</a:t>
            </a:r>
            <a:r>
              <a:rPr lang="pl-PL" b="1" dirty="0" err="1" smtClean="0"/>
              <a:t>ąć</a:t>
            </a:r>
            <a:endParaRPr lang="pl-PL" b="1" dirty="0"/>
          </a:p>
        </p:txBody>
      </p:sp>
      <p:sp>
        <p:nvSpPr>
          <p:cNvPr id="14" name="Prostokąt 13"/>
          <p:cNvSpPr/>
          <p:nvPr/>
        </p:nvSpPr>
        <p:spPr>
          <a:xfrm>
            <a:off x="2332793" y="5517232"/>
            <a:ext cx="1080120" cy="6480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-(ni)</a:t>
            </a:r>
            <a:r>
              <a:rPr lang="pl-PL" b="1" dirty="0" err="1" smtClean="0"/>
              <a:t>ęcie</a:t>
            </a:r>
            <a:endParaRPr lang="pl-PL" b="1" dirty="0"/>
          </a:p>
        </p:txBody>
      </p:sp>
      <p:sp>
        <p:nvSpPr>
          <p:cNvPr id="15" name="Prostokąt 14"/>
          <p:cNvSpPr/>
          <p:nvPr/>
        </p:nvSpPr>
        <p:spPr>
          <a:xfrm>
            <a:off x="5364088" y="3142780"/>
            <a:ext cx="1080120" cy="6480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-a</a:t>
            </a:r>
            <a:endParaRPr lang="pl-PL" b="1" dirty="0"/>
          </a:p>
        </p:txBody>
      </p:sp>
      <p:sp>
        <p:nvSpPr>
          <p:cNvPr id="16" name="Prostokąt 15"/>
          <p:cNvSpPr/>
          <p:nvPr/>
        </p:nvSpPr>
        <p:spPr>
          <a:xfrm>
            <a:off x="5364088" y="3907070"/>
            <a:ext cx="1080120" cy="6480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ym typeface="Symbol"/>
              </a:rPr>
              <a:t>-</a:t>
            </a:r>
            <a:endParaRPr lang="pl-PL" b="1" dirty="0"/>
          </a:p>
        </p:txBody>
      </p:sp>
      <p:sp>
        <p:nvSpPr>
          <p:cNvPr id="17" name="Prostokąt 16"/>
          <p:cNvSpPr/>
          <p:nvPr/>
        </p:nvSpPr>
        <p:spPr>
          <a:xfrm>
            <a:off x="5364088" y="4653136"/>
            <a:ext cx="1080120" cy="6480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-(a)</a:t>
            </a:r>
            <a:r>
              <a:rPr lang="pl-PL" b="1" dirty="0" err="1" smtClean="0"/>
              <a:t>cja</a:t>
            </a:r>
            <a:endParaRPr lang="pl-PL" b="1" dirty="0"/>
          </a:p>
        </p:txBody>
      </p:sp>
      <p:sp>
        <p:nvSpPr>
          <p:cNvPr id="18" name="Strzałka w dół 17"/>
          <p:cNvSpPr/>
          <p:nvPr/>
        </p:nvSpPr>
        <p:spPr>
          <a:xfrm rot="20604919">
            <a:off x="202958" y="1355710"/>
            <a:ext cx="1865249" cy="1693968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czaso-wnik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549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 smtClean="0"/>
              <a:t>16. </a:t>
            </a:r>
            <a:r>
              <a:rPr lang="pl-PL" sz="3200" dirty="0"/>
              <a:t>rozwijać (co?) firm</a:t>
            </a:r>
            <a:r>
              <a:rPr lang="pl-PL" sz="3200" dirty="0">
                <a:solidFill>
                  <a:srgbClr val="00B050"/>
                </a:solidFill>
              </a:rPr>
              <a:t>ę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rozwój</a:t>
            </a:r>
            <a:r>
              <a:rPr lang="pl-PL" sz="3200" dirty="0" smtClean="0"/>
              <a:t> firm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  <a:r>
              <a:rPr lang="pl-PL" sz="320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200" dirty="0"/>
              <a:t>(ja) Rozwijam firmę. / Firma rozwija się.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064180" y="1808820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  <p:sp>
        <p:nvSpPr>
          <p:cNvPr id="4" name="Strzałka w górę 3"/>
          <p:cNvSpPr/>
          <p:nvPr/>
        </p:nvSpPr>
        <p:spPr>
          <a:xfrm>
            <a:off x="6300192" y="4581128"/>
            <a:ext cx="1656184" cy="1656184"/>
          </a:xfrm>
          <a:prstGeom prst="upArrow">
            <a:avLst>
              <a:gd name="adj1" fmla="val 70077"/>
              <a:gd name="adj2" fmla="val 50000"/>
            </a:avLst>
          </a:prstGeom>
          <a:solidFill>
            <a:srgbClr val="FFFF99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i="1" dirty="0" smtClean="0">
                <a:solidFill>
                  <a:sysClr val="windowText" lastClr="000000"/>
                </a:solidFill>
              </a:rPr>
              <a:t>się</a:t>
            </a:r>
            <a:r>
              <a:rPr lang="pl-PL" dirty="0" smtClean="0">
                <a:solidFill>
                  <a:sysClr val="windowText" lastClr="000000"/>
                </a:solidFill>
              </a:rPr>
              <a:t> pasywne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1201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3200" dirty="0" smtClean="0"/>
              <a:t>III. CZASOWNIK + DOPEŁNIACZ</a:t>
            </a:r>
            <a:endParaRPr lang="pl-PL" sz="32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29578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16. brakować (czego?) opad</a:t>
            </a:r>
            <a:r>
              <a:rPr lang="pl-PL" sz="3200" dirty="0" smtClean="0">
                <a:solidFill>
                  <a:srgbClr val="00B050"/>
                </a:solidFill>
              </a:rPr>
              <a:t>ów</a:t>
            </a:r>
            <a:r>
              <a:rPr lang="pl-PL" sz="3200" dirty="0" smtClean="0"/>
              <a:t> deszczu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   brak</a:t>
            </a:r>
            <a:r>
              <a:rPr lang="pl-PL" sz="3200" dirty="0" smtClean="0"/>
              <a:t> (czego?) </a:t>
            </a:r>
            <a:r>
              <a:rPr lang="pl-PL" sz="3200" dirty="0"/>
              <a:t>opad</a:t>
            </a:r>
            <a:r>
              <a:rPr lang="pl-PL" sz="3200" dirty="0">
                <a:solidFill>
                  <a:srgbClr val="00B050"/>
                </a:solidFill>
              </a:rPr>
              <a:t>ów</a:t>
            </a:r>
            <a:r>
              <a:rPr lang="pl-PL" sz="3200" dirty="0"/>
              <a:t> deszczu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043608" y="2276872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17. potrzebować (czego?) wod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  potrzeb</a:t>
            </a:r>
            <a:r>
              <a:rPr lang="pl-PL" sz="3200" b="1" u="sng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(czego?) wod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  <a:endParaRPr lang="pl-PL" sz="3200" dirty="0">
              <a:solidFill>
                <a:srgbClr val="00B05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380100" y="2204864"/>
            <a:ext cx="1728192" cy="15121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1201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3200" dirty="0" smtClean="0"/>
              <a:t>III. MIANOWNIK + CZASOWNIK</a:t>
            </a:r>
            <a:endParaRPr lang="pl-PL" sz="32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57854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000" dirty="0" smtClean="0"/>
              <a:t>18. (co?) Negocjacj</a:t>
            </a:r>
            <a:r>
              <a:rPr lang="pl-PL" sz="3000" dirty="0" smtClean="0">
                <a:solidFill>
                  <a:srgbClr val="00B050"/>
                </a:solidFill>
              </a:rPr>
              <a:t>e</a:t>
            </a:r>
            <a:r>
              <a:rPr lang="pl-PL" sz="3000" dirty="0" smtClean="0"/>
              <a:t> przebiegają szybko.</a:t>
            </a:r>
          </a:p>
          <a:p>
            <a:pPr marL="0" indent="0">
              <a:lnSpc>
                <a:spcPct val="200000"/>
              </a:lnSpc>
              <a:buNone/>
            </a:pPr>
            <a:endParaRPr lang="pl-PL" sz="4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3000" dirty="0" smtClean="0">
                <a:solidFill>
                  <a:srgbClr val="FF0000"/>
                </a:solidFill>
              </a:rPr>
              <a:t>                         przebieg </a:t>
            </a:r>
            <a:r>
              <a:rPr lang="pl-PL" sz="3000" dirty="0" smtClean="0"/>
              <a:t>(czego?) negocjacj</a:t>
            </a:r>
            <a:r>
              <a:rPr lang="pl-PL" sz="3000" dirty="0" smtClean="0">
                <a:solidFill>
                  <a:srgbClr val="00B050"/>
                </a:solidFill>
              </a:rPr>
              <a:t>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000" dirty="0" smtClean="0">
                <a:solidFill>
                  <a:srgbClr val="FF0000"/>
                </a:solidFill>
              </a:rPr>
              <a:t>               </a:t>
            </a:r>
            <a:r>
              <a:rPr lang="pl-PL" sz="3000" dirty="0" smtClean="0"/>
              <a:t>szybki</a:t>
            </a:r>
            <a:r>
              <a:rPr lang="pl-PL" sz="3000" dirty="0" smtClean="0">
                <a:solidFill>
                  <a:srgbClr val="FF0000"/>
                </a:solidFill>
              </a:rPr>
              <a:t> przebieg </a:t>
            </a:r>
            <a:r>
              <a:rPr lang="pl-PL" sz="3000" dirty="0"/>
              <a:t>(czego?) </a:t>
            </a:r>
            <a:r>
              <a:rPr lang="pl-PL" sz="3000" dirty="0" smtClean="0"/>
              <a:t>negocjacj</a:t>
            </a:r>
            <a:r>
              <a:rPr lang="pl-PL" sz="3000" dirty="0" smtClean="0">
                <a:solidFill>
                  <a:srgbClr val="00B050"/>
                </a:solidFill>
              </a:rPr>
              <a:t>i</a:t>
            </a:r>
            <a:endParaRPr lang="pl-PL" sz="3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 rot="937350">
            <a:off x="3572169" y="2248027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2800" dirty="0" smtClean="0"/>
              <a:t>19. (</a:t>
            </a:r>
            <a:r>
              <a:rPr lang="pl-PL" dirty="0" smtClean="0"/>
              <a:t>co?) Alkohol wpływa </a:t>
            </a:r>
            <a:r>
              <a:rPr lang="pl-PL" dirty="0" smtClean="0">
                <a:solidFill>
                  <a:srgbClr val="00B050"/>
                </a:solidFill>
              </a:rPr>
              <a:t>na</a:t>
            </a:r>
            <a:r>
              <a:rPr lang="pl-PL" dirty="0" smtClean="0"/>
              <a:t> (co?) czas reakcji kierowcy</a:t>
            </a:r>
            <a:r>
              <a:rPr lang="pl-PL" sz="2800" dirty="0" smtClean="0"/>
              <a:t>.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buNone/>
            </a:pPr>
            <a:r>
              <a:rPr lang="pl-PL" sz="1600" dirty="0" smtClean="0">
                <a:solidFill>
                  <a:srgbClr val="FF0000"/>
                </a:solidFill>
              </a:rPr>
              <a:t>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pl-PL" dirty="0" smtClean="0">
                <a:solidFill>
                  <a:srgbClr val="FF0000"/>
                </a:solidFill>
              </a:rPr>
              <a:t>wpływ</a:t>
            </a:r>
            <a:r>
              <a:rPr lang="pl-PL" dirty="0" smtClean="0"/>
              <a:t> (czego?) alkohol</a:t>
            </a:r>
            <a:r>
              <a:rPr lang="pl-PL" dirty="0" smtClean="0">
                <a:solidFill>
                  <a:srgbClr val="00B050"/>
                </a:solidFill>
              </a:rPr>
              <a:t>u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00B050"/>
                </a:solidFill>
              </a:rPr>
              <a:t>na</a:t>
            </a:r>
            <a:r>
              <a:rPr lang="pl-PL" dirty="0" smtClean="0"/>
              <a:t> (co?) czas reakcji kierowcy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 rot="3243100">
            <a:off x="1669374" y="2075645"/>
            <a:ext cx="1728192" cy="1893811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  <p:pic>
        <p:nvPicPr>
          <p:cNvPr id="2050" name="Picture 2" descr="No Drinking and Driving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737" y="4293096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800" dirty="0" smtClean="0"/>
              <a:t>20. Coś wynika z 	(czego?) 	badań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800" dirty="0"/>
              <a:t>	</a:t>
            </a:r>
            <a:r>
              <a:rPr lang="pl-PL" sz="2800" dirty="0" smtClean="0"/>
              <a:t>				analizy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800" dirty="0" smtClean="0"/>
              <a:t>					obserwacji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             wynik</a:t>
            </a:r>
            <a:r>
              <a:rPr lang="pl-PL" sz="2800" dirty="0" smtClean="0"/>
              <a:t> (czego?) badań, analizy, obserwacji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475656" y="2087812"/>
            <a:ext cx="1728192" cy="20612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dirty="0" smtClean="0"/>
              <a:t>NA </a:t>
            </a:r>
            <a:r>
              <a:rPr lang="pl-PL" sz="5400" dirty="0" smtClean="0">
                <a:hlinkClick r:id="rId3"/>
              </a:rPr>
              <a:t>www.studiologia.edu.pl</a:t>
            </a:r>
            <a:endParaRPr lang="pl-PL" sz="5400" dirty="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1201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3200" dirty="0" smtClean="0"/>
              <a:t>I. CZASOWNIK Z PRZYIMKIEM</a:t>
            </a:r>
            <a:endParaRPr lang="pl-PL" sz="32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25322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493776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2800" dirty="0" smtClean="0"/>
              <a:t>1. debatować </a:t>
            </a:r>
            <a:r>
              <a:rPr lang="pl-PL" sz="2800" dirty="0" smtClean="0">
                <a:solidFill>
                  <a:srgbClr val="00B050"/>
                </a:solidFill>
              </a:rPr>
              <a:t>nad</a:t>
            </a:r>
            <a:r>
              <a:rPr lang="pl-PL" sz="2800" dirty="0" smtClean="0"/>
              <a:t> (czym?) system</a:t>
            </a:r>
            <a:r>
              <a:rPr lang="pl-PL" sz="2800" dirty="0" smtClean="0">
                <a:solidFill>
                  <a:srgbClr val="00B050"/>
                </a:solidFill>
              </a:rPr>
              <a:t>em</a:t>
            </a:r>
            <a:r>
              <a:rPr lang="pl-PL" sz="2800" dirty="0" smtClean="0"/>
              <a:t> wyższej edukacji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      debat</a:t>
            </a:r>
            <a:r>
              <a:rPr lang="pl-PL" sz="2800" b="1" u="sng" dirty="0" smtClean="0">
                <a:solidFill>
                  <a:srgbClr val="FF0000"/>
                </a:solidFill>
              </a:rPr>
              <a:t>a</a:t>
            </a:r>
            <a:r>
              <a:rPr lang="pl-PL" sz="2800" dirty="0" smtClean="0"/>
              <a:t> </a:t>
            </a:r>
            <a:r>
              <a:rPr lang="pl-PL" sz="2800" dirty="0" smtClean="0">
                <a:solidFill>
                  <a:srgbClr val="00B050"/>
                </a:solidFill>
              </a:rPr>
              <a:t>nad</a:t>
            </a:r>
            <a:r>
              <a:rPr lang="pl-PL" sz="2800" dirty="0" smtClean="0"/>
              <a:t> </a:t>
            </a:r>
            <a:r>
              <a:rPr lang="pl-PL" sz="2800" dirty="0"/>
              <a:t>(czym?) </a:t>
            </a:r>
            <a:r>
              <a:rPr lang="pl-PL" sz="2800" dirty="0" smtClean="0"/>
              <a:t>system</a:t>
            </a:r>
            <a:r>
              <a:rPr lang="pl-PL" sz="2800" dirty="0" smtClean="0">
                <a:solidFill>
                  <a:srgbClr val="00B050"/>
                </a:solidFill>
              </a:rPr>
              <a:t>em</a:t>
            </a:r>
            <a:r>
              <a:rPr lang="pl-PL" sz="2800" dirty="0" smtClean="0"/>
              <a:t> wyższej edukacji 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827584" y="2060848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5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2. wiedzieć </a:t>
            </a:r>
            <a:r>
              <a:rPr lang="pl-PL" sz="3200" dirty="0" smtClean="0">
                <a:solidFill>
                  <a:srgbClr val="00B050"/>
                </a:solidFill>
              </a:rPr>
              <a:t>o</a:t>
            </a:r>
            <a:r>
              <a:rPr lang="pl-PL" sz="3200" dirty="0" smtClean="0"/>
              <a:t> (czym?) język</a:t>
            </a:r>
            <a:r>
              <a:rPr lang="pl-PL" sz="3200" dirty="0" smtClean="0">
                <a:solidFill>
                  <a:srgbClr val="00B050"/>
                </a:solidFill>
              </a:rPr>
              <a:t>u</a:t>
            </a:r>
            <a:r>
              <a:rPr lang="pl-PL" sz="3200" dirty="0" smtClean="0"/>
              <a:t> i świeci</a:t>
            </a:r>
            <a:r>
              <a:rPr lang="pl-PL" sz="3200" dirty="0" smtClean="0">
                <a:solidFill>
                  <a:srgbClr val="00B050"/>
                </a:solidFill>
              </a:rPr>
              <a:t>e</a:t>
            </a:r>
            <a:r>
              <a:rPr lang="pl-PL" sz="32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wiedz</a:t>
            </a:r>
            <a:r>
              <a:rPr lang="pl-PL" sz="3200" b="1" u="sng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</a:t>
            </a:r>
            <a:r>
              <a:rPr lang="pl-PL" sz="3200" dirty="0" smtClean="0">
                <a:solidFill>
                  <a:srgbClr val="00B050"/>
                </a:solidFill>
              </a:rPr>
              <a:t>o</a:t>
            </a:r>
            <a:r>
              <a:rPr lang="pl-PL" sz="3200" dirty="0" smtClean="0"/>
              <a:t> język</a:t>
            </a:r>
            <a:r>
              <a:rPr lang="pl-PL" sz="3200" dirty="0" smtClean="0">
                <a:solidFill>
                  <a:srgbClr val="00B050"/>
                </a:solidFill>
              </a:rPr>
              <a:t>u</a:t>
            </a:r>
            <a:r>
              <a:rPr lang="pl-PL" sz="3200" dirty="0" smtClean="0"/>
              <a:t> </a:t>
            </a:r>
            <a:r>
              <a:rPr lang="pl-PL" sz="3200" dirty="0"/>
              <a:t>i świeci</a:t>
            </a:r>
            <a:r>
              <a:rPr lang="pl-PL" sz="3200" dirty="0">
                <a:solidFill>
                  <a:srgbClr val="00B050"/>
                </a:solidFill>
              </a:rPr>
              <a:t>e</a:t>
            </a:r>
            <a:r>
              <a:rPr lang="pl-PL" sz="32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971600" y="2204864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1201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3200" dirty="0" smtClean="0"/>
              <a:t>II. CZASOWNIK + BIERNIK</a:t>
            </a:r>
            <a:endParaRPr lang="pl-PL" sz="32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6466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000" dirty="0" smtClean="0"/>
              <a:t>3. analizować (co?) koszt</a:t>
            </a:r>
            <a:r>
              <a:rPr lang="pl-PL" sz="3000" dirty="0" smtClean="0">
                <a:solidFill>
                  <a:srgbClr val="00B050"/>
                </a:solidFill>
              </a:rPr>
              <a:t>y</a:t>
            </a:r>
            <a:r>
              <a:rPr lang="pl-PL" sz="3000" dirty="0" smtClean="0"/>
              <a:t> produkcji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0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000" dirty="0" smtClean="0">
                <a:solidFill>
                  <a:srgbClr val="FF0000"/>
                </a:solidFill>
              </a:rPr>
              <a:t>      analiz</a:t>
            </a:r>
            <a:r>
              <a:rPr lang="pl-PL" sz="3000" b="1" u="sng" dirty="0" smtClean="0">
                <a:solidFill>
                  <a:srgbClr val="FF0000"/>
                </a:solidFill>
              </a:rPr>
              <a:t>a</a:t>
            </a:r>
            <a:r>
              <a:rPr lang="pl-PL" sz="3000" dirty="0" smtClean="0"/>
              <a:t> </a:t>
            </a:r>
            <a:r>
              <a:rPr lang="pl-PL" sz="3000" dirty="0"/>
              <a:t>(czego?) </a:t>
            </a:r>
            <a:r>
              <a:rPr lang="pl-PL" sz="3000" dirty="0" smtClean="0"/>
              <a:t>koszt</a:t>
            </a:r>
            <a:r>
              <a:rPr lang="pl-PL" sz="3000" dirty="0" smtClean="0">
                <a:solidFill>
                  <a:srgbClr val="00B050"/>
                </a:solidFill>
              </a:rPr>
              <a:t>ów</a:t>
            </a:r>
            <a:r>
              <a:rPr lang="pl-PL" sz="3000" dirty="0" smtClean="0"/>
              <a:t> produkcji </a:t>
            </a:r>
            <a:endParaRPr lang="pl-PL" sz="3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899592" y="2132856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2800" dirty="0" smtClean="0"/>
              <a:t>4. podzielić (co?) nauk</a:t>
            </a:r>
            <a:r>
              <a:rPr lang="pl-PL" sz="2800" dirty="0" smtClean="0">
                <a:solidFill>
                  <a:srgbClr val="00B050"/>
                </a:solidFill>
              </a:rPr>
              <a:t>i</a:t>
            </a:r>
            <a:r>
              <a:rPr lang="pl-PL" sz="2800" dirty="0" smtClean="0"/>
              <a:t> </a:t>
            </a:r>
            <a:r>
              <a:rPr lang="pl-PL" sz="2800" dirty="0" smtClean="0">
                <a:solidFill>
                  <a:srgbClr val="00B050"/>
                </a:solidFill>
              </a:rPr>
              <a:t>na</a:t>
            </a:r>
            <a:r>
              <a:rPr lang="pl-PL" sz="2800" dirty="0" smtClean="0"/>
              <a:t> ścisłe i humanistyczne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2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    podział </a:t>
            </a:r>
            <a:r>
              <a:rPr lang="pl-PL" sz="2800" dirty="0" smtClean="0"/>
              <a:t>(czego?) nauk </a:t>
            </a:r>
            <a:r>
              <a:rPr lang="pl-PL" sz="2800" dirty="0" smtClean="0">
                <a:solidFill>
                  <a:srgbClr val="00B050"/>
                </a:solidFill>
              </a:rPr>
              <a:t>na</a:t>
            </a:r>
            <a:r>
              <a:rPr lang="pl-PL" sz="2800" dirty="0" smtClean="0"/>
              <a:t> ścisłe i humanistyczne 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611560" y="2060848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3200" dirty="0" smtClean="0"/>
              <a:t>5. eksploatować (co?) rop</a:t>
            </a:r>
            <a:r>
              <a:rPr lang="pl-PL" sz="3200" dirty="0" smtClean="0">
                <a:solidFill>
                  <a:srgbClr val="00B050"/>
                </a:solidFill>
              </a:rPr>
              <a:t>ę</a:t>
            </a:r>
            <a:r>
              <a:rPr lang="pl-PL" sz="3200" dirty="0" smtClean="0"/>
              <a:t> naftow</a:t>
            </a:r>
            <a:r>
              <a:rPr lang="pl-PL" sz="3200" dirty="0" smtClean="0">
                <a:solidFill>
                  <a:srgbClr val="00B050"/>
                </a:solidFill>
              </a:rPr>
              <a:t>ą</a:t>
            </a:r>
            <a:r>
              <a:rPr lang="pl-PL" sz="3200" dirty="0" smtClean="0"/>
              <a:t>  </a:t>
            </a:r>
          </a:p>
          <a:p>
            <a:pPr marL="0" indent="0">
              <a:lnSpc>
                <a:spcPct val="200000"/>
              </a:lnSpc>
              <a:buNone/>
            </a:pPr>
            <a:endParaRPr lang="pl-PL" sz="36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pl-PL" sz="3200" dirty="0" smtClean="0">
                <a:solidFill>
                  <a:srgbClr val="FF0000"/>
                </a:solidFill>
              </a:rPr>
              <a:t>    eksploat</a:t>
            </a:r>
            <a:r>
              <a:rPr lang="pl-PL" sz="3200" b="1" u="sng" dirty="0" smtClean="0">
                <a:solidFill>
                  <a:srgbClr val="FF0000"/>
                </a:solidFill>
              </a:rPr>
              <a:t>acja</a:t>
            </a:r>
            <a:r>
              <a:rPr lang="pl-PL" sz="3200" dirty="0" smtClean="0"/>
              <a:t> rop</a:t>
            </a:r>
            <a:r>
              <a:rPr lang="pl-PL" sz="3200" dirty="0" smtClean="0">
                <a:solidFill>
                  <a:srgbClr val="00B050"/>
                </a:solidFill>
              </a:rPr>
              <a:t>y</a:t>
            </a:r>
            <a:r>
              <a:rPr lang="pl-PL" sz="3200" dirty="0" smtClean="0"/>
              <a:t> naftow</a:t>
            </a:r>
            <a:r>
              <a:rPr lang="pl-PL" sz="3200" dirty="0" smtClean="0">
                <a:solidFill>
                  <a:srgbClr val="00B050"/>
                </a:solidFill>
              </a:rPr>
              <a:t>ej</a:t>
            </a:r>
            <a:r>
              <a:rPr lang="pl-PL" sz="3200" dirty="0" smtClean="0"/>
              <a:t> 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Zastosuj nominalizację. 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5" name="Strzałka w dół 4"/>
          <p:cNvSpPr/>
          <p:nvPr/>
        </p:nvSpPr>
        <p:spPr>
          <a:xfrm>
            <a:off x="1147308" y="2348880"/>
            <a:ext cx="1728192" cy="13681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ysClr val="windowText" lastClr="000000"/>
                </a:solidFill>
              </a:rPr>
              <a:t>co?</a:t>
            </a:r>
            <a:endParaRPr lang="pl-PL" dirty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 descr="Oil pump by m19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21488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6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888</TotalTime>
  <Words>902</Words>
  <Application>Microsoft Office PowerPoint</Application>
  <PresentationFormat>Pokaz na ekranie (4:3)</PresentationFormat>
  <Paragraphs>169</Paragraphs>
  <Slides>28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Początek</vt:lpstr>
      <vt:lpstr>WYKŁAD 5</vt:lpstr>
      <vt:lpstr>Prezentacja programu PowerPoint</vt:lpstr>
      <vt:lpstr>Prezentacja programu PowerPoint</vt:lpstr>
      <vt:lpstr>Zastosuj nominalizację.  </vt:lpstr>
      <vt:lpstr>Zastosuj nominalizację.  </vt:lpstr>
      <vt:lpstr>Prezentacja programu PowerPoint</vt:lpstr>
      <vt:lpstr>Zastosuj nominalizację.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Zastosuj nominalizację.  </vt:lpstr>
      <vt:lpstr>Prezentacja programu PowerPoint</vt:lpstr>
      <vt:lpstr>Zastosuj nominalizację.  </vt:lpstr>
      <vt:lpstr>Zastosuj nominalizację.  </vt:lpstr>
      <vt:lpstr>Prezentacja programu PowerPoint</vt:lpstr>
      <vt:lpstr>Zastosuj nominalizację. </vt:lpstr>
      <vt:lpstr>Zastosuj nominalizację.  </vt:lpstr>
      <vt:lpstr>Zastosuj nominalizację.  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150</cp:revision>
  <dcterms:created xsi:type="dcterms:W3CDTF">2018-10-11T14:48:14Z</dcterms:created>
  <dcterms:modified xsi:type="dcterms:W3CDTF">2019-01-19T18:41:35Z</dcterms:modified>
</cp:coreProperties>
</file>