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9" r:id="rId3"/>
    <p:sldId id="273" r:id="rId4"/>
    <p:sldId id="274" r:id="rId5"/>
    <p:sldId id="281" r:id="rId6"/>
    <p:sldId id="282" r:id="rId7"/>
    <p:sldId id="283" r:id="rId8"/>
    <p:sldId id="275" r:id="rId9"/>
    <p:sldId id="277" r:id="rId10"/>
    <p:sldId id="278" r:id="rId11"/>
    <p:sldId id="284" r:id="rId12"/>
    <p:sldId id="28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pl-PL" b="0" dirty="0"/>
              <a:t>Skład chemiczny organizmu człowieka (w proc.)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Skład chemiczny organzimu człowieka (w proc.)</c:v>
                </c:pt>
              </c:strCache>
            </c:strRef>
          </c:tx>
          <c:explosion val="25"/>
          <c:dLbls>
            <c:dLbl>
              <c:idx val="3"/>
              <c:layout>
                <c:manualLayout>
                  <c:x val="-3.0864197530864196E-3"/>
                  <c:y val="-2.572347266881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67-4D55-AC35-4CA8603E0A48}"/>
                </c:ext>
              </c:extLst>
            </c:dLbl>
            <c:dLbl>
              <c:idx val="4"/>
              <c:layout>
                <c:manualLayout>
                  <c:x val="1.0802469135802469E-2"/>
                  <c:y val="-1.8006430868167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67-4D55-AC35-4CA8603E0A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tlen (O)</c:v>
                </c:pt>
                <c:pt idx="1">
                  <c:v>węgiel (C</c:v>
                </c:pt>
                <c:pt idx="2">
                  <c:v>wodór (H)</c:v>
                </c:pt>
                <c:pt idx="3">
                  <c:v>azot (N)</c:v>
                </c:pt>
                <c:pt idx="4">
                  <c:v>inne pierwiastki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65</c:v>
                </c:pt>
                <c:pt idx="1">
                  <c:v>18.5</c:v>
                </c:pt>
                <c:pt idx="2">
                  <c:v>9.5</c:v>
                </c:pt>
                <c:pt idx="3">
                  <c:v>3.2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67-4D55-AC35-4CA8603E0A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412851387897544"/>
          <c:y val="0.2342827050155708"/>
          <c:w val="0.26996714976874714"/>
          <c:h val="0.686958503177456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EAEE-97D2-4194-9AC5-93F0AF1E625F}" type="datetimeFigureOut">
              <a:rPr lang="pl-PL" smtClean="0"/>
              <a:t>14.12.2020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0794C-DD9D-44E7-9124-70F5FA97F6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159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794C-DD9D-44E7-9124-70F5FA97F62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7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F2108A4-8C2E-4C01-9B3B-2FB92108B4F5}" type="datetime1">
              <a:rPr lang="pl-PL" smtClean="0"/>
              <a:t>14.12.2020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79F1-E84E-47CC-946B-33D99282297E}" type="datetime1">
              <a:rPr lang="pl-PL" smtClean="0"/>
              <a:t>14.12.2020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0B39-A6AF-437C-B16A-D066EB432C9D}" type="datetime1">
              <a:rPr lang="pl-PL" smtClean="0"/>
              <a:t>14.12.2020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7A7F-D8E0-40AD-A279-340C7C804B07}" type="datetime1">
              <a:rPr lang="pl-PL" smtClean="0"/>
              <a:t>14.12.2020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6373C31-A23D-4089-BE96-E91622EDE656}" type="datetime1">
              <a:rPr lang="pl-PL" smtClean="0"/>
              <a:t>14.12.2020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B66F-BB66-4005-BF32-D0451E1C81F5}" type="datetime1">
              <a:rPr lang="pl-PL" smtClean="0"/>
              <a:t>14.12.2020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C2418-DB6D-4EE8-A225-464354053808}" type="datetime1">
              <a:rPr lang="pl-PL" smtClean="0"/>
              <a:t>14.12.2020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4BB2-22CA-4D21-A07B-97E242FDBDAD}" type="datetime1">
              <a:rPr lang="pl-PL" smtClean="0"/>
              <a:t>14.12.2020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8BA4-CABF-4825-B740-CFEAA6DC0C51}" type="datetime1">
              <a:rPr lang="pl-PL" smtClean="0"/>
              <a:t>14.12.2020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5" name="Łącznik prostoliniow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020E-537A-4AFF-9ACC-64669963B62E}" type="datetime1">
              <a:rPr lang="pl-PL" smtClean="0"/>
              <a:t>14.12.2020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2C4D-28D7-460A-8485-DDFED7154413}" type="datetime1">
              <a:rPr lang="pl-PL" smtClean="0"/>
              <a:t>14.12.2020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A8D79E-CA12-4795-A958-39C41393082C}" type="datetime1">
              <a:rPr lang="pl-PL" smtClean="0"/>
              <a:t>14.12.2020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Izabela Kugiel-Abuhasna, Studiologia. Podręcznik polskiego języka naukowego dla cudzoziemców na poziomie B1</a:t>
            </a: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809F44-E5A3-48DF-94FB-314150020BA7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Łącznik prostoliniow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oliniow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ologia.edu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WYKŁAD 4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ANALIZOWANIE. ĆWICZENIA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151620" y="6355080"/>
            <a:ext cx="6840760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</a:t>
            </a:r>
            <a:r>
              <a:rPr lang="pl-PL" sz="1000" i="1" dirty="0"/>
              <a:t>Studiologia. Podręcznik polskiego języka naukowego dla cudzoziemców na poziomie B1</a:t>
            </a:r>
          </a:p>
        </p:txBody>
      </p:sp>
      <p:pic>
        <p:nvPicPr>
          <p:cNvPr id="6" name="Picture 2" descr="https://mirrors.creativecommons.org/presskit/buttons/88x31/png/by-nc-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20" y="5877272"/>
            <a:ext cx="113182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ma 4 by Bingenbe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78" y="1046561"/>
            <a:ext cx="290517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ma 7 by Bingenber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46561"/>
            <a:ext cx="1578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613042" y="142555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rgbClr val="0070C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4649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VI. Odpowiedz na pytania (3).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776864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5. Jakie pomieszczenia </a:t>
            </a:r>
            <a:r>
              <a:rPr lang="pl-PL" dirty="0">
                <a:solidFill>
                  <a:srgbClr val="FF0000"/>
                </a:solidFill>
              </a:rPr>
              <a:t>wchodzą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w skład </a:t>
            </a:r>
            <a:r>
              <a:rPr lang="pl-PL" dirty="0"/>
              <a:t>domu jednorodzinnego?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rgbClr val="FF0000"/>
                </a:solidFill>
              </a:rPr>
              <a:t>W skład </a:t>
            </a:r>
            <a:r>
              <a:rPr lang="pl-PL" dirty="0"/>
              <a:t>domu jednorodzinnego </a:t>
            </a:r>
            <a:r>
              <a:rPr lang="pl-PL" dirty="0">
                <a:solidFill>
                  <a:srgbClr val="FF0000"/>
                </a:solidFill>
              </a:rPr>
              <a:t>wchodzą</a:t>
            </a:r>
            <a:r>
              <a:rPr lang="pl-PL" dirty="0"/>
              <a:t>: salon, kuchnia, łazienka, toaleta, sypialnie i in. 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77C30A5-FD75-4D4C-B231-55F860757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80" y="3785730"/>
            <a:ext cx="3263240" cy="244743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VI. Odpowiedz na pytania (4).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776864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6. Jakie gatunki </a:t>
            </a:r>
            <a:r>
              <a:rPr lang="pl-PL" dirty="0">
                <a:solidFill>
                  <a:srgbClr val="FF0000"/>
                </a:solidFill>
              </a:rPr>
              <a:t>obejmuje</a:t>
            </a:r>
            <a:r>
              <a:rPr lang="pl-PL" dirty="0"/>
              <a:t> rodzina kotowatych (</a:t>
            </a:r>
            <a:r>
              <a:rPr lang="pl-PL" i="1" dirty="0" err="1"/>
              <a:t>felidea</a:t>
            </a:r>
            <a:r>
              <a:rPr lang="pl-PL" dirty="0"/>
              <a:t>)?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Rodzina kotowatych </a:t>
            </a:r>
            <a:r>
              <a:rPr lang="pl-PL" dirty="0">
                <a:solidFill>
                  <a:srgbClr val="FF0000"/>
                </a:solidFill>
              </a:rPr>
              <a:t>obejmuje</a:t>
            </a:r>
            <a:r>
              <a:rPr lang="pl-PL" dirty="0"/>
              <a:t> 37 gatunków: koty, lwy, pantery, tygrysy, jaguary i in. </a:t>
            </a:r>
          </a:p>
          <a:p>
            <a:pPr marL="0" indent="0">
              <a:lnSpc>
                <a:spcPct val="150000"/>
              </a:lnSpc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1672EF7-C2BE-4A54-80D4-D68114807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877" y="3229610"/>
            <a:ext cx="3790246" cy="2927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4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źródła grafiki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openclipart.org (domena publiczna)</a:t>
            </a:r>
          </a:p>
          <a:p>
            <a:r>
              <a:rPr lang="pl-PL" dirty="0"/>
              <a:t>pixabay.com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2204864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/>
              <a:t>WIĘCEJ PREZENTACJI </a:t>
            </a:r>
          </a:p>
          <a:p>
            <a:pPr algn="ctr"/>
            <a:r>
              <a:rPr lang="pl-PL" sz="5400" dirty="0"/>
              <a:t>NA </a:t>
            </a:r>
            <a:r>
              <a:rPr lang="pl-PL" sz="5400" dirty="0">
                <a:hlinkClick r:id="rId2"/>
              </a:rPr>
              <a:t>www.studiologia.edu.pl</a:t>
            </a:r>
            <a:endParaRPr lang="pl-PL" sz="5400" dirty="0"/>
          </a:p>
          <a:p>
            <a:pPr algn="ctr"/>
            <a:endParaRPr lang="pl-PL" sz="5400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203470" y="6381328"/>
            <a:ext cx="6737060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</p:spTree>
    <p:extLst>
      <p:ext uri="{BB962C8B-B14F-4D97-AF65-F5344CB8AC3E}">
        <p14:creationId xmlns:p14="http://schemas.microsoft.com/office/powerpoint/2010/main" val="360086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I. Opisz schemat przedstawiający budowę oka.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488832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pic>
        <p:nvPicPr>
          <p:cNvPr id="9" name="Picture 2" descr="eye by ryanlerc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4461" r="8400" b="7573"/>
          <a:stretch/>
        </p:blipFill>
        <p:spPr bwMode="auto">
          <a:xfrm>
            <a:off x="2817000" y="1268760"/>
            <a:ext cx="351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aśnienie liniowe 1 3"/>
          <p:cNvSpPr/>
          <p:nvPr/>
        </p:nvSpPr>
        <p:spPr>
          <a:xfrm>
            <a:off x="7020272" y="1268760"/>
            <a:ext cx="1728192" cy="544346"/>
          </a:xfrm>
          <a:prstGeom prst="borderCallout1">
            <a:avLst>
              <a:gd name="adj1" fmla="val 18750"/>
              <a:gd name="adj2" fmla="val -8333"/>
              <a:gd name="adj3" fmla="val 350474"/>
              <a:gd name="adj4" fmla="val -9823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plamka żółta</a:t>
            </a:r>
          </a:p>
        </p:txBody>
      </p:sp>
      <p:sp>
        <p:nvSpPr>
          <p:cNvPr id="6" name="Objaśnienie liniowe 1 5"/>
          <p:cNvSpPr/>
          <p:nvPr/>
        </p:nvSpPr>
        <p:spPr>
          <a:xfrm>
            <a:off x="6876256" y="2524414"/>
            <a:ext cx="1728192" cy="544346"/>
          </a:xfrm>
          <a:prstGeom prst="borderCallout1">
            <a:avLst>
              <a:gd name="adj1" fmla="val 18750"/>
              <a:gd name="adj2" fmla="val -8333"/>
              <a:gd name="adj3" fmla="val 213035"/>
              <a:gd name="adj4" fmla="val -10304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siatkówka</a:t>
            </a:r>
          </a:p>
        </p:txBody>
      </p:sp>
      <p:sp>
        <p:nvSpPr>
          <p:cNvPr id="7" name="Objaśnienie liniowe 1 6"/>
          <p:cNvSpPr/>
          <p:nvPr/>
        </p:nvSpPr>
        <p:spPr>
          <a:xfrm>
            <a:off x="1403648" y="1421160"/>
            <a:ext cx="1728192" cy="544346"/>
          </a:xfrm>
          <a:prstGeom prst="borderCallout1">
            <a:avLst>
              <a:gd name="adj1" fmla="val 120557"/>
              <a:gd name="adj2" fmla="val 140779"/>
              <a:gd name="adj3" fmla="val 42508"/>
              <a:gd name="adj4" fmla="val 105396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rogówka</a:t>
            </a:r>
          </a:p>
        </p:txBody>
      </p:sp>
      <p:sp>
        <p:nvSpPr>
          <p:cNvPr id="8" name="Objaśnienie liniowe 1 7"/>
          <p:cNvSpPr/>
          <p:nvPr/>
        </p:nvSpPr>
        <p:spPr>
          <a:xfrm>
            <a:off x="1070374" y="2098193"/>
            <a:ext cx="1728192" cy="544346"/>
          </a:xfrm>
          <a:prstGeom prst="borderCallout1">
            <a:avLst>
              <a:gd name="adj1" fmla="val 120557"/>
              <a:gd name="adj2" fmla="val 140779"/>
              <a:gd name="adj3" fmla="val 42508"/>
              <a:gd name="adj4" fmla="val 105396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tęczówka</a:t>
            </a:r>
          </a:p>
        </p:txBody>
      </p:sp>
      <p:sp>
        <p:nvSpPr>
          <p:cNvPr id="10" name="Objaśnienie liniowe 1 9"/>
          <p:cNvSpPr/>
          <p:nvPr/>
        </p:nvSpPr>
        <p:spPr>
          <a:xfrm>
            <a:off x="684637" y="2776874"/>
            <a:ext cx="1728192" cy="544346"/>
          </a:xfrm>
          <a:prstGeom prst="borderCallout1">
            <a:avLst>
              <a:gd name="adj1" fmla="val 49292"/>
              <a:gd name="adj2" fmla="val 165631"/>
              <a:gd name="adj3" fmla="val 42508"/>
              <a:gd name="adj4" fmla="val 105396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źrenica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51520" y="4868760"/>
            <a:ext cx="8712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Oko </a:t>
            </a:r>
            <a:r>
              <a:rPr lang="pl-PL" sz="2000" dirty="0">
                <a:solidFill>
                  <a:srgbClr val="FF0000"/>
                </a:solidFill>
              </a:rPr>
              <a:t>jest złożone z</a:t>
            </a:r>
            <a:r>
              <a:rPr lang="pl-PL" sz="2000" dirty="0"/>
              <a:t> rogówki, tęczówki, źrenicy, plamki żółtej, siatkówki i in. =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Oko </a:t>
            </a:r>
            <a:r>
              <a:rPr lang="pl-PL" sz="2000" dirty="0">
                <a:solidFill>
                  <a:srgbClr val="FF0000"/>
                </a:solidFill>
              </a:rPr>
              <a:t>składa się z </a:t>
            </a:r>
            <a:r>
              <a:rPr lang="pl-PL" sz="2000" dirty="0"/>
              <a:t>rogówki, tęczówki, … =</a:t>
            </a:r>
          </a:p>
          <a:p>
            <a:pPr>
              <a:lnSpc>
                <a:spcPct val="150000"/>
              </a:lnSpc>
            </a:pPr>
            <a:r>
              <a:rPr lang="pl-PL" sz="2000" dirty="0">
                <a:solidFill>
                  <a:srgbClr val="FF0000"/>
                </a:solidFill>
              </a:rPr>
              <a:t>W skład </a:t>
            </a:r>
            <a:r>
              <a:rPr lang="pl-PL" sz="2000" dirty="0"/>
              <a:t>oka</a:t>
            </a:r>
            <a:r>
              <a:rPr lang="pl-PL" sz="2000" dirty="0">
                <a:solidFill>
                  <a:srgbClr val="FF0000"/>
                </a:solidFill>
              </a:rPr>
              <a:t> wchodzą</a:t>
            </a:r>
            <a:r>
              <a:rPr lang="pl-PL" sz="2000" dirty="0"/>
              <a:t>: rogówka, tęczówka, ….</a:t>
            </a:r>
          </a:p>
        </p:txBody>
      </p:sp>
    </p:spTree>
    <p:extLst>
      <p:ext uri="{BB962C8B-B14F-4D97-AF65-F5344CB8AC3E}">
        <p14:creationId xmlns:p14="http://schemas.microsoft.com/office/powerpoint/2010/main" val="6975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II. Opisz budowę mikroskopu.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488832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pic>
        <p:nvPicPr>
          <p:cNvPr id="1026" name="Picture 2" descr="Microscope by j4p4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1" y="1525572"/>
            <a:ext cx="1598520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aśnienie liniowe 1 4"/>
          <p:cNvSpPr/>
          <p:nvPr/>
        </p:nvSpPr>
        <p:spPr>
          <a:xfrm>
            <a:off x="1896049" y="1540999"/>
            <a:ext cx="1303637" cy="544346"/>
          </a:xfrm>
          <a:prstGeom prst="borderCallout1">
            <a:avLst>
              <a:gd name="adj1" fmla="val 18750"/>
              <a:gd name="adj2" fmla="val -8333"/>
              <a:gd name="adj3" fmla="val 47598"/>
              <a:gd name="adj4" fmla="val -49162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okular</a:t>
            </a:r>
          </a:p>
        </p:txBody>
      </p:sp>
      <p:sp>
        <p:nvSpPr>
          <p:cNvPr id="6" name="Objaśnienie liniowe 1 5"/>
          <p:cNvSpPr/>
          <p:nvPr/>
        </p:nvSpPr>
        <p:spPr>
          <a:xfrm>
            <a:off x="2185923" y="2273215"/>
            <a:ext cx="1303637" cy="544346"/>
          </a:xfrm>
          <a:prstGeom prst="borderCallout1">
            <a:avLst>
              <a:gd name="adj1" fmla="val 18750"/>
              <a:gd name="adj2" fmla="val -8333"/>
              <a:gd name="adj3" fmla="val 27237"/>
              <a:gd name="adj4" fmla="val -25781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statyw</a:t>
            </a:r>
          </a:p>
        </p:txBody>
      </p:sp>
      <p:sp>
        <p:nvSpPr>
          <p:cNvPr id="7" name="Objaśnienie liniowe 1 6"/>
          <p:cNvSpPr/>
          <p:nvPr/>
        </p:nvSpPr>
        <p:spPr>
          <a:xfrm>
            <a:off x="2411760" y="3077673"/>
            <a:ext cx="1303637" cy="544346"/>
          </a:xfrm>
          <a:prstGeom prst="borderCallout1">
            <a:avLst>
              <a:gd name="adj1" fmla="val 18750"/>
              <a:gd name="adj2" fmla="val -8333"/>
              <a:gd name="adj3" fmla="val -49118"/>
              <a:gd name="adj4" fmla="val -88484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obiektyw</a:t>
            </a:r>
          </a:p>
        </p:txBody>
      </p:sp>
      <p:sp>
        <p:nvSpPr>
          <p:cNvPr id="8" name="Objaśnienie liniowe 1 7"/>
          <p:cNvSpPr/>
          <p:nvPr/>
        </p:nvSpPr>
        <p:spPr>
          <a:xfrm>
            <a:off x="2507374" y="3861048"/>
            <a:ext cx="1303637" cy="544346"/>
          </a:xfrm>
          <a:prstGeom prst="borderCallout1">
            <a:avLst>
              <a:gd name="adj1" fmla="val 18750"/>
              <a:gd name="adj2" fmla="val -8333"/>
              <a:gd name="adj3" fmla="val -107657"/>
              <a:gd name="adj4" fmla="val -81045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stolik</a:t>
            </a:r>
          </a:p>
        </p:txBody>
      </p:sp>
      <p:sp>
        <p:nvSpPr>
          <p:cNvPr id="9" name="Objaśnienie liniowe 1 8"/>
          <p:cNvSpPr/>
          <p:nvPr/>
        </p:nvSpPr>
        <p:spPr>
          <a:xfrm>
            <a:off x="2211847" y="4590070"/>
            <a:ext cx="1952124" cy="544346"/>
          </a:xfrm>
          <a:prstGeom prst="borderCallout1">
            <a:avLst>
              <a:gd name="adj1" fmla="val 18750"/>
              <a:gd name="adj2" fmla="val -8333"/>
              <a:gd name="adj3" fmla="val -117838"/>
              <a:gd name="adj4" fmla="val -54076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źródło światła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283968" y="1268760"/>
            <a:ext cx="4320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Mikroskop </a:t>
            </a:r>
            <a:r>
              <a:rPr lang="pl-PL" sz="2400" dirty="0">
                <a:solidFill>
                  <a:srgbClr val="FF0000"/>
                </a:solidFill>
              </a:rPr>
              <a:t>składa się z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następujących </a:t>
            </a:r>
            <a:r>
              <a:rPr lang="pl-PL" sz="2400" dirty="0">
                <a:solidFill>
                  <a:srgbClr val="FF0000"/>
                </a:solidFill>
              </a:rPr>
              <a:t>części</a:t>
            </a:r>
            <a:r>
              <a:rPr lang="pl-PL" sz="2400" dirty="0"/>
              <a:t>: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okularu, statywu, obiektywu,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stolika, źródła światła itp. =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Mikroskop </a:t>
            </a:r>
            <a:r>
              <a:rPr lang="pl-PL" sz="2400" dirty="0">
                <a:solidFill>
                  <a:srgbClr val="FF0000"/>
                </a:solidFill>
              </a:rPr>
              <a:t>obejmuje</a:t>
            </a:r>
            <a:r>
              <a:rPr lang="pl-PL" sz="2400" dirty="0"/>
              <a:t>: okular, 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obiektyw, stolik, …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FF0000"/>
                </a:solidFill>
              </a:rPr>
              <a:t>W skład </a:t>
            </a:r>
            <a:r>
              <a:rPr lang="pl-PL" sz="2400" dirty="0"/>
              <a:t>mikroskopu </a:t>
            </a:r>
            <a:r>
              <a:rPr lang="pl-PL" sz="2400" dirty="0">
                <a:solidFill>
                  <a:srgbClr val="FF0000"/>
                </a:solidFill>
              </a:rPr>
              <a:t>wchodzą</a:t>
            </a:r>
            <a:r>
              <a:rPr lang="pl-PL" sz="2400" dirty="0"/>
              <a:t>: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okular, obiektyw, stolik, …</a:t>
            </a:r>
          </a:p>
        </p:txBody>
      </p:sp>
    </p:spTree>
    <p:extLst>
      <p:ext uri="{BB962C8B-B14F-4D97-AF65-F5344CB8AC3E}">
        <p14:creationId xmlns:p14="http://schemas.microsoft.com/office/powerpoint/2010/main" val="42573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III. Opisz budowę kolumny.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488832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pic>
        <p:nvPicPr>
          <p:cNvPr id="1028" name="Picture 4" descr="greek column by Glumbos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7" y="1484784"/>
            <a:ext cx="957900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aśnienie liniowe 1 5"/>
          <p:cNvSpPr/>
          <p:nvPr/>
        </p:nvSpPr>
        <p:spPr>
          <a:xfrm>
            <a:off x="1919771" y="1437362"/>
            <a:ext cx="1303637" cy="544346"/>
          </a:xfrm>
          <a:prstGeom prst="borderCallout1">
            <a:avLst>
              <a:gd name="adj1" fmla="val 18750"/>
              <a:gd name="adj2" fmla="val -8333"/>
              <a:gd name="adj3" fmla="val 27237"/>
              <a:gd name="adj4" fmla="val -25781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głowica</a:t>
            </a:r>
          </a:p>
        </p:txBody>
      </p:sp>
      <p:sp>
        <p:nvSpPr>
          <p:cNvPr id="7" name="Objaśnienie liniowe 1 6"/>
          <p:cNvSpPr/>
          <p:nvPr/>
        </p:nvSpPr>
        <p:spPr>
          <a:xfrm>
            <a:off x="1763688" y="2924944"/>
            <a:ext cx="1152128" cy="544346"/>
          </a:xfrm>
          <a:prstGeom prst="borderCallout1">
            <a:avLst>
              <a:gd name="adj1" fmla="val 18750"/>
              <a:gd name="adj2" fmla="val -8333"/>
              <a:gd name="adj3" fmla="val 45053"/>
              <a:gd name="adj4" fmla="val -31290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trzon</a:t>
            </a:r>
          </a:p>
        </p:txBody>
      </p:sp>
      <p:sp>
        <p:nvSpPr>
          <p:cNvPr id="8" name="Objaśnienie liniowe 1 7"/>
          <p:cNvSpPr/>
          <p:nvPr/>
        </p:nvSpPr>
        <p:spPr>
          <a:xfrm>
            <a:off x="1839322" y="5589240"/>
            <a:ext cx="1004486" cy="544346"/>
          </a:xfrm>
          <a:prstGeom prst="borderCallout1">
            <a:avLst>
              <a:gd name="adj1" fmla="val 18750"/>
              <a:gd name="adj2" fmla="val -8333"/>
              <a:gd name="adj3" fmla="val 47598"/>
              <a:gd name="adj4" fmla="val -37336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baza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347864" y="1268760"/>
            <a:ext cx="5620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Kolumna </a:t>
            </a:r>
            <a:r>
              <a:rPr lang="pl-PL" sz="2400" dirty="0">
                <a:solidFill>
                  <a:srgbClr val="FF0000"/>
                </a:solidFill>
              </a:rPr>
              <a:t>składa się z </a:t>
            </a:r>
            <a:r>
              <a:rPr lang="pl-PL" sz="2400" dirty="0"/>
              <a:t>trzech </a:t>
            </a:r>
            <a:r>
              <a:rPr lang="pl-PL" sz="2400" dirty="0">
                <a:solidFill>
                  <a:srgbClr val="FF0000"/>
                </a:solidFill>
              </a:rPr>
              <a:t>elementów</a:t>
            </a:r>
            <a:r>
              <a:rPr lang="pl-PL" sz="2400" dirty="0"/>
              <a:t>: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głowicy, trzonu i bazy. =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Kolumna </a:t>
            </a:r>
            <a:r>
              <a:rPr lang="pl-PL" sz="2400" dirty="0">
                <a:solidFill>
                  <a:srgbClr val="FF0000"/>
                </a:solidFill>
              </a:rPr>
              <a:t>jest złożona </a:t>
            </a:r>
            <a:r>
              <a:rPr lang="pl-PL" sz="2400" dirty="0"/>
              <a:t>z …. =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FF0000"/>
                </a:solidFill>
              </a:rPr>
              <a:t>W skład </a:t>
            </a:r>
            <a:r>
              <a:rPr lang="pl-PL" sz="2400" dirty="0"/>
              <a:t>kolumny </a:t>
            </a:r>
            <a:r>
              <a:rPr lang="pl-PL" sz="2400" dirty="0">
                <a:solidFill>
                  <a:srgbClr val="FF0000"/>
                </a:solidFill>
              </a:rPr>
              <a:t>wchodzą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trzy </a:t>
            </a:r>
            <a:r>
              <a:rPr lang="pl-PL" sz="2400" dirty="0">
                <a:solidFill>
                  <a:srgbClr val="FF0000"/>
                </a:solidFill>
              </a:rPr>
              <a:t>elementy</a:t>
            </a:r>
            <a:r>
              <a:rPr lang="pl-PL" sz="2400" dirty="0"/>
              <a:t>: głowica, trzon i baza. =</a:t>
            </a:r>
          </a:p>
          <a:p>
            <a:pPr>
              <a:lnSpc>
                <a:spcPct val="150000"/>
              </a:lnSpc>
            </a:pPr>
            <a:r>
              <a:rPr lang="pl-PL" sz="2400" dirty="0"/>
              <a:t>Głowica, trzon i baza są </a:t>
            </a:r>
            <a:r>
              <a:rPr lang="pl-PL" sz="2400" dirty="0">
                <a:solidFill>
                  <a:srgbClr val="FF0000"/>
                </a:solidFill>
              </a:rPr>
              <a:t>częściami</a:t>
            </a:r>
            <a:r>
              <a:rPr lang="pl-PL" sz="2400" dirty="0"/>
              <a:t> =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FF0000"/>
                </a:solidFill>
              </a:rPr>
              <a:t>elementami</a:t>
            </a:r>
            <a:r>
              <a:rPr lang="pl-PL" sz="2400" dirty="0"/>
              <a:t> kolumny. </a:t>
            </a:r>
          </a:p>
        </p:txBody>
      </p:sp>
    </p:spTree>
    <p:extLst>
      <p:ext uri="{BB962C8B-B14F-4D97-AF65-F5344CB8AC3E}">
        <p14:creationId xmlns:p14="http://schemas.microsoft.com/office/powerpoint/2010/main" val="42573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IV. Opisz skład chemiczny organizmu człowieka.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632848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90009165"/>
              </p:ext>
            </p:extLst>
          </p:nvPr>
        </p:nvGraphicFramePr>
        <p:xfrm>
          <a:off x="107504" y="1214967"/>
          <a:ext cx="5256584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539552" y="6021287"/>
            <a:ext cx="7056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Opr. własne na podstawie informacji ze strony https://epodreczniki.pl/a/niemetale/D1Ai6WKHV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64088" y="1412776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Organizm człowieka </a:t>
            </a:r>
            <a:r>
              <a:rPr lang="pl-PL" sz="2400" dirty="0">
                <a:solidFill>
                  <a:srgbClr val="FF0000"/>
                </a:solidFill>
              </a:rPr>
              <a:t>składa się</a:t>
            </a:r>
            <a:r>
              <a:rPr lang="pl-PL" sz="2400" dirty="0"/>
              <a:t>: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w </a:t>
            </a:r>
            <a:r>
              <a:rPr lang="en-US" sz="2400" dirty="0"/>
              <a:t>65</a:t>
            </a:r>
            <a:r>
              <a:rPr lang="pl-PL" sz="2400" dirty="0"/>
              <a:t> procentach </a:t>
            </a:r>
            <a:br>
              <a:rPr lang="pl-PL" sz="2400" dirty="0"/>
            </a:br>
            <a:r>
              <a:rPr lang="pl-PL" sz="2400" dirty="0">
                <a:solidFill>
                  <a:srgbClr val="FF0000"/>
                </a:solidFill>
              </a:rPr>
              <a:t>z</a:t>
            </a:r>
            <a:r>
              <a:rPr lang="pl-PL" sz="2400" dirty="0"/>
              <a:t> tlenu,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w 18,</a:t>
            </a:r>
            <a:r>
              <a:rPr lang="en-US" sz="2400" dirty="0"/>
              <a:t>5</a:t>
            </a:r>
            <a:r>
              <a:rPr lang="pl-PL" sz="2400" dirty="0"/>
              <a:t> procent </a:t>
            </a:r>
            <a:br>
              <a:rPr lang="pl-PL" sz="2400" dirty="0"/>
            </a:br>
            <a:r>
              <a:rPr lang="pl-PL" sz="2400" dirty="0">
                <a:solidFill>
                  <a:srgbClr val="FF0000"/>
                </a:solidFill>
              </a:rPr>
              <a:t>z</a:t>
            </a:r>
            <a:r>
              <a:rPr lang="pl-PL" sz="2400" dirty="0"/>
              <a:t> węgla,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w 9,</a:t>
            </a:r>
            <a:r>
              <a:rPr lang="en-US" sz="2400" dirty="0"/>
              <a:t>5</a:t>
            </a:r>
            <a:r>
              <a:rPr lang="pl-PL" sz="2400" dirty="0"/>
              <a:t> procent </a:t>
            </a:r>
            <a:br>
              <a:rPr lang="pl-PL" sz="2400" dirty="0"/>
            </a:br>
            <a:r>
              <a:rPr lang="pl-PL" sz="2400" dirty="0">
                <a:solidFill>
                  <a:srgbClr val="FF0000"/>
                </a:solidFill>
              </a:rPr>
              <a:t>z</a:t>
            </a:r>
            <a:r>
              <a:rPr lang="pl-PL" sz="2400" dirty="0"/>
              <a:t> wodoru,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w 3,2 procent </a:t>
            </a:r>
            <a:br>
              <a:rPr lang="pl-PL" sz="2400" dirty="0"/>
            </a:br>
            <a:r>
              <a:rPr lang="pl-PL" sz="2400" dirty="0">
                <a:solidFill>
                  <a:srgbClr val="FF0000"/>
                </a:solidFill>
              </a:rPr>
              <a:t>z</a:t>
            </a:r>
            <a:r>
              <a:rPr lang="pl-PL" sz="2400" dirty="0"/>
              <a:t> azotu,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w 3,8 procent </a:t>
            </a:r>
            <a:br>
              <a:rPr lang="pl-PL" sz="2400" dirty="0"/>
            </a:br>
            <a:r>
              <a:rPr lang="pl-PL" sz="2400" dirty="0">
                <a:solidFill>
                  <a:srgbClr val="FF0000"/>
                </a:solidFill>
              </a:rPr>
              <a:t>z</a:t>
            </a:r>
            <a:r>
              <a:rPr lang="pl-PL" sz="2400" dirty="0"/>
              <a:t> innych pierwiastków. </a:t>
            </a:r>
          </a:p>
        </p:txBody>
      </p:sp>
    </p:spTree>
    <p:extLst>
      <p:ext uri="{BB962C8B-B14F-4D97-AF65-F5344CB8AC3E}">
        <p14:creationId xmlns:p14="http://schemas.microsoft.com/office/powerpoint/2010/main" val="6865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IV. Opisz skład chemiczny organizmu człowieka.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8064896" cy="365760"/>
          </a:xfrm>
        </p:spPr>
        <p:txBody>
          <a:bodyPr/>
          <a:lstStyle/>
          <a:p>
            <a:pPr algn="ctr"/>
            <a:r>
              <a:rPr lang="pl-PL" sz="1050" dirty="0"/>
              <a:t>Izabela Kugiel-Abuhasna, Studiologia. Podręcznik polskiego języka naukowego dla cudzoziemców na poziomie B1</a:t>
            </a:r>
          </a:p>
        </p:txBody>
      </p:sp>
      <p:sp>
        <p:nvSpPr>
          <p:cNvPr id="5" name="Symbol zastępczy zawartości 4"/>
          <p:cNvSpPr txBox="1">
            <a:spLocks noGrp="1"/>
          </p:cNvSpPr>
          <p:nvPr>
            <p:ph sz="quarter" idx="1"/>
          </p:nvPr>
        </p:nvSpPr>
        <p:spPr>
          <a:xfrm>
            <a:off x="401185" y="1240010"/>
            <a:ext cx="82296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/>
              <a:t>Organizm człowieka </a:t>
            </a:r>
            <a:r>
              <a:rPr lang="pl-PL" sz="2200" dirty="0">
                <a:solidFill>
                  <a:srgbClr val="FF0000"/>
                </a:solidFill>
              </a:rPr>
              <a:t>jest złożony</a:t>
            </a:r>
            <a:r>
              <a:rPr lang="pl-PL" sz="2200" dirty="0"/>
              <a:t>:</a:t>
            </a:r>
          </a:p>
          <a:p>
            <a:pPr marL="342900" indent="-342900">
              <a:buFontTx/>
              <a:buChar char="-"/>
            </a:pPr>
            <a:r>
              <a:rPr lang="pl-PL" sz="2200" dirty="0"/>
              <a:t>w </a:t>
            </a:r>
            <a:r>
              <a:rPr lang="en-US" sz="2200" dirty="0"/>
              <a:t>65</a:t>
            </a:r>
            <a:r>
              <a:rPr lang="pl-PL" sz="2200" dirty="0"/>
              <a:t> procentach </a:t>
            </a:r>
            <a:r>
              <a:rPr lang="pl-PL" sz="2200" dirty="0">
                <a:solidFill>
                  <a:srgbClr val="FF0000"/>
                </a:solidFill>
              </a:rPr>
              <a:t>z</a:t>
            </a:r>
            <a:r>
              <a:rPr lang="pl-PL" sz="2200" dirty="0"/>
              <a:t> tlenu,</a:t>
            </a:r>
          </a:p>
          <a:p>
            <a:pPr marL="342900" indent="-342900">
              <a:buFontTx/>
              <a:buChar char="-"/>
            </a:pPr>
            <a:r>
              <a:rPr lang="pl-PL" sz="2200" dirty="0"/>
              <a:t>w 18,</a:t>
            </a:r>
            <a:r>
              <a:rPr lang="en-US" sz="2200" dirty="0"/>
              <a:t>5</a:t>
            </a:r>
            <a:r>
              <a:rPr lang="pl-PL" sz="2200" dirty="0"/>
              <a:t> procent </a:t>
            </a:r>
            <a:r>
              <a:rPr lang="pl-PL" sz="2200" dirty="0">
                <a:solidFill>
                  <a:srgbClr val="FF0000"/>
                </a:solidFill>
              </a:rPr>
              <a:t>z</a:t>
            </a:r>
            <a:r>
              <a:rPr lang="pl-PL" sz="2200" dirty="0"/>
              <a:t> węgla,</a:t>
            </a:r>
          </a:p>
          <a:p>
            <a:pPr marL="342900" indent="-342900">
              <a:buFontTx/>
              <a:buChar char="-"/>
            </a:pPr>
            <a:r>
              <a:rPr lang="pl-PL" sz="2200" dirty="0"/>
              <a:t>w 9,</a:t>
            </a:r>
            <a:r>
              <a:rPr lang="en-US" sz="2200" dirty="0"/>
              <a:t>5</a:t>
            </a:r>
            <a:r>
              <a:rPr lang="pl-PL" sz="2200" dirty="0"/>
              <a:t> procent </a:t>
            </a:r>
            <a:r>
              <a:rPr lang="pl-PL" sz="2200" dirty="0">
                <a:solidFill>
                  <a:srgbClr val="FF0000"/>
                </a:solidFill>
              </a:rPr>
              <a:t>z</a:t>
            </a:r>
            <a:r>
              <a:rPr lang="pl-PL" sz="2200" dirty="0"/>
              <a:t> wodoru,</a:t>
            </a:r>
          </a:p>
          <a:p>
            <a:pPr marL="342900" indent="-342900">
              <a:buFontTx/>
              <a:buChar char="-"/>
            </a:pPr>
            <a:r>
              <a:rPr lang="pl-PL" sz="2200" dirty="0"/>
              <a:t>w 3,2 procent </a:t>
            </a:r>
            <a:r>
              <a:rPr lang="pl-PL" sz="2200" dirty="0">
                <a:solidFill>
                  <a:srgbClr val="FF0000"/>
                </a:solidFill>
              </a:rPr>
              <a:t>z</a:t>
            </a:r>
            <a:r>
              <a:rPr lang="pl-PL" sz="2200" dirty="0"/>
              <a:t> azotu,</a:t>
            </a:r>
          </a:p>
          <a:p>
            <a:pPr marL="342900" indent="-342900">
              <a:buFontTx/>
              <a:buChar char="-"/>
            </a:pPr>
            <a:r>
              <a:rPr lang="pl-PL" sz="2200" dirty="0"/>
              <a:t>w 3,8 procent </a:t>
            </a:r>
            <a:r>
              <a:rPr lang="pl-PL" sz="2200" dirty="0">
                <a:solidFill>
                  <a:srgbClr val="FF0000"/>
                </a:solidFill>
              </a:rPr>
              <a:t>z</a:t>
            </a:r>
            <a:r>
              <a:rPr lang="pl-PL" sz="2200" dirty="0"/>
              <a:t> innych pierwiastków. </a:t>
            </a: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>
          <a:xfrm>
            <a:off x="507798" y="3789040"/>
            <a:ext cx="8229600" cy="25083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dirty="0"/>
              <a:t>Organizm człowieka </a:t>
            </a:r>
            <a:r>
              <a:rPr lang="pl-PL" sz="2200" dirty="0">
                <a:solidFill>
                  <a:srgbClr val="FF0000"/>
                </a:solidFill>
              </a:rPr>
              <a:t>zawiera</a:t>
            </a:r>
            <a:r>
              <a:rPr lang="pl-PL" sz="2200" dirty="0"/>
              <a:t>: </a:t>
            </a:r>
          </a:p>
          <a:p>
            <a:pPr marL="342900" indent="-342900">
              <a:buFontTx/>
              <a:buChar char="-"/>
            </a:pPr>
            <a:r>
              <a:rPr lang="pl-PL" sz="2200" dirty="0"/>
              <a:t>tlen (w </a:t>
            </a:r>
            <a:r>
              <a:rPr lang="en-US" sz="2200" dirty="0"/>
              <a:t>65</a:t>
            </a:r>
            <a:r>
              <a:rPr lang="pl-PL" sz="2200" dirty="0"/>
              <a:t> procentach),</a:t>
            </a:r>
          </a:p>
          <a:p>
            <a:pPr marL="342900" indent="-342900">
              <a:buFontTx/>
              <a:buChar char="-"/>
            </a:pPr>
            <a:r>
              <a:rPr lang="pl-PL" sz="2200" dirty="0"/>
              <a:t>węgiel (w 18,</a:t>
            </a:r>
            <a:r>
              <a:rPr lang="en-US" sz="2200" dirty="0"/>
              <a:t>5</a:t>
            </a:r>
            <a:r>
              <a:rPr lang="pl-PL" sz="2200" dirty="0"/>
              <a:t> procent),</a:t>
            </a:r>
          </a:p>
          <a:p>
            <a:pPr marL="342900" indent="-342900">
              <a:buFontTx/>
              <a:buChar char="-"/>
            </a:pPr>
            <a:r>
              <a:rPr lang="pl-PL" sz="2200" dirty="0"/>
              <a:t>wodór (w 9,</a:t>
            </a:r>
            <a:r>
              <a:rPr lang="en-US" sz="2200" dirty="0"/>
              <a:t>5</a:t>
            </a:r>
            <a:r>
              <a:rPr lang="pl-PL" sz="2200" dirty="0"/>
              <a:t> procent),</a:t>
            </a:r>
          </a:p>
          <a:p>
            <a:pPr marL="342900" indent="-342900">
              <a:buFontTx/>
              <a:buChar char="-"/>
            </a:pPr>
            <a:r>
              <a:rPr lang="pl-PL" sz="2200" dirty="0"/>
              <a:t>azot (w 3,2 procent)</a:t>
            </a:r>
          </a:p>
          <a:p>
            <a:pPr marL="342900" indent="-342900">
              <a:buFontTx/>
              <a:buChar char="-"/>
            </a:pPr>
            <a:r>
              <a:rPr lang="pl-PL" sz="2200" dirty="0"/>
              <a:t>inne pierwiastki (w 3,8 procent).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1311B87-0956-4DF8-8695-FED0E1E9E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64"/>
          <a:stretch/>
        </p:blipFill>
        <p:spPr>
          <a:xfrm>
            <a:off x="6580769" y="1305187"/>
            <a:ext cx="1990126" cy="4725144"/>
          </a:xfrm>
          <a:prstGeom prst="rect">
            <a:avLst/>
          </a:prstGeom>
        </p:spPr>
      </p:pic>
      <p:sp>
        <p:nvSpPr>
          <p:cNvPr id="8" name="Schemat blokowy: pamięć o dostępie sekwencyjnym 7">
            <a:extLst>
              <a:ext uri="{FF2B5EF4-FFF2-40B4-BE49-F238E27FC236}">
                <a16:creationId xmlns:a16="http://schemas.microsoft.com/office/drawing/2014/main" id="{C1DB13F8-59F7-48A1-B71D-5124154AE755}"/>
              </a:ext>
            </a:extLst>
          </p:cNvPr>
          <p:cNvSpPr/>
          <p:nvPr/>
        </p:nvSpPr>
        <p:spPr>
          <a:xfrm>
            <a:off x="6070879" y="1333932"/>
            <a:ext cx="900000" cy="90000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65%</a:t>
            </a:r>
          </a:p>
          <a:p>
            <a:pPr algn="ctr"/>
            <a:r>
              <a:rPr lang="pl-PL" sz="1400" dirty="0"/>
              <a:t>tlenu</a:t>
            </a:r>
          </a:p>
        </p:txBody>
      </p:sp>
      <p:sp>
        <p:nvSpPr>
          <p:cNvPr id="9" name="Schemat blokowy: pamięć o dostępie sekwencyjnym 8">
            <a:extLst>
              <a:ext uri="{FF2B5EF4-FFF2-40B4-BE49-F238E27FC236}">
                <a16:creationId xmlns:a16="http://schemas.microsoft.com/office/drawing/2014/main" id="{8EEB841E-9B80-4AF5-9EDB-7A4AB8C7BC6D}"/>
              </a:ext>
            </a:extLst>
          </p:cNvPr>
          <p:cNvSpPr/>
          <p:nvPr/>
        </p:nvSpPr>
        <p:spPr>
          <a:xfrm>
            <a:off x="5830435" y="2339311"/>
            <a:ext cx="900000" cy="900000"/>
          </a:xfrm>
          <a:prstGeom prst="flowChartMagnetic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1400" dirty="0"/>
              <a:t>18,5%</a:t>
            </a:r>
          </a:p>
          <a:p>
            <a:pPr algn="ctr"/>
            <a:r>
              <a:rPr lang="pl-PL" sz="1400" dirty="0"/>
              <a:t>węgla</a:t>
            </a:r>
          </a:p>
        </p:txBody>
      </p:sp>
      <p:sp>
        <p:nvSpPr>
          <p:cNvPr id="10" name="Schemat blokowy: pamięć o dostępie sekwencyjnym 9">
            <a:extLst>
              <a:ext uri="{FF2B5EF4-FFF2-40B4-BE49-F238E27FC236}">
                <a16:creationId xmlns:a16="http://schemas.microsoft.com/office/drawing/2014/main" id="{E5A84864-6C8E-4801-B53D-71627F4C3231}"/>
              </a:ext>
            </a:extLst>
          </p:cNvPr>
          <p:cNvSpPr/>
          <p:nvPr/>
        </p:nvSpPr>
        <p:spPr>
          <a:xfrm>
            <a:off x="5889290" y="3392311"/>
            <a:ext cx="900000" cy="900000"/>
          </a:xfrm>
          <a:prstGeom prst="flowChartMagnetic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1400" dirty="0"/>
              <a:t>9,5%</a:t>
            </a:r>
          </a:p>
          <a:p>
            <a:pPr algn="ctr"/>
            <a:r>
              <a:rPr lang="pl-PL" sz="1400" dirty="0"/>
              <a:t>wodoru</a:t>
            </a:r>
          </a:p>
        </p:txBody>
      </p:sp>
      <p:sp>
        <p:nvSpPr>
          <p:cNvPr id="11" name="Schemat blokowy: pamięć o dostępie sekwencyjnym 10">
            <a:extLst>
              <a:ext uri="{FF2B5EF4-FFF2-40B4-BE49-F238E27FC236}">
                <a16:creationId xmlns:a16="http://schemas.microsoft.com/office/drawing/2014/main" id="{02EED86A-7C72-4A1D-BA61-2EE04552ED68}"/>
              </a:ext>
            </a:extLst>
          </p:cNvPr>
          <p:cNvSpPr/>
          <p:nvPr/>
        </p:nvSpPr>
        <p:spPr>
          <a:xfrm>
            <a:off x="6156176" y="4397690"/>
            <a:ext cx="900000" cy="900000"/>
          </a:xfrm>
          <a:prstGeom prst="flowChartMagnetic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1400" dirty="0"/>
              <a:t>3,2%</a:t>
            </a:r>
          </a:p>
          <a:p>
            <a:pPr algn="ctr"/>
            <a:r>
              <a:rPr lang="pl-PL" sz="1400" dirty="0"/>
              <a:t>azotu</a:t>
            </a:r>
          </a:p>
        </p:txBody>
      </p:sp>
      <p:sp>
        <p:nvSpPr>
          <p:cNvPr id="12" name="Schemat blokowy: pamięć o dostępie sekwencyjnym 11">
            <a:extLst>
              <a:ext uri="{FF2B5EF4-FFF2-40B4-BE49-F238E27FC236}">
                <a16:creationId xmlns:a16="http://schemas.microsoft.com/office/drawing/2014/main" id="{DF53F530-99AA-449E-A6A9-AB096CD89A1D}"/>
              </a:ext>
            </a:extLst>
          </p:cNvPr>
          <p:cNvSpPr/>
          <p:nvPr/>
        </p:nvSpPr>
        <p:spPr>
          <a:xfrm>
            <a:off x="6516216" y="5397419"/>
            <a:ext cx="900000" cy="900000"/>
          </a:xfrm>
          <a:prstGeom prst="flowChartMagnetic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l-PL" sz="1400" dirty="0"/>
              <a:t>3,8%</a:t>
            </a:r>
          </a:p>
          <a:p>
            <a:pPr algn="ctr"/>
            <a:r>
              <a:rPr lang="pl-PL" sz="1400" dirty="0"/>
              <a:t>innych</a:t>
            </a:r>
          </a:p>
        </p:txBody>
      </p:sp>
    </p:spTree>
    <p:extLst>
      <p:ext uri="{BB962C8B-B14F-4D97-AF65-F5344CB8AC3E}">
        <p14:creationId xmlns:p14="http://schemas.microsoft.com/office/powerpoint/2010/main" val="15973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V. Opisz budowę wnętrza Ziemi.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827584" y="6356350"/>
            <a:ext cx="7776864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pic>
        <p:nvPicPr>
          <p:cNvPr id="1026" name="Picture 2" descr="File:Earth-crust-cutaway-englis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9"/>
          <a:stretch/>
        </p:blipFill>
        <p:spPr bwMode="auto">
          <a:xfrm>
            <a:off x="3634649" y="1226809"/>
            <a:ext cx="5045361" cy="308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043608" y="1226808"/>
            <a:ext cx="3024336" cy="3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skorupa ziemska</a:t>
            </a:r>
          </a:p>
        </p:txBody>
      </p:sp>
      <p:sp>
        <p:nvSpPr>
          <p:cNvPr id="7" name="Prostokąt 6"/>
          <p:cNvSpPr/>
          <p:nvPr/>
        </p:nvSpPr>
        <p:spPr>
          <a:xfrm>
            <a:off x="1475656" y="1739208"/>
            <a:ext cx="3024336" cy="609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płaszcz ziemski</a:t>
            </a:r>
          </a:p>
        </p:txBody>
      </p:sp>
      <p:sp>
        <p:nvSpPr>
          <p:cNvPr id="8" name="Prostokąt 7"/>
          <p:cNvSpPr/>
          <p:nvPr/>
        </p:nvSpPr>
        <p:spPr>
          <a:xfrm>
            <a:off x="1691680" y="2420888"/>
            <a:ext cx="3024336" cy="912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jądro</a:t>
            </a:r>
          </a:p>
        </p:txBody>
      </p:sp>
      <p:sp>
        <p:nvSpPr>
          <p:cNvPr id="6" name="Prostokąt 5"/>
          <p:cNvSpPr/>
          <p:nvPr/>
        </p:nvSpPr>
        <p:spPr>
          <a:xfrm>
            <a:off x="5436096" y="3501008"/>
            <a:ext cx="649225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28328" y="4348107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Wnętrze Ziemi </a:t>
            </a:r>
            <a:r>
              <a:rPr lang="pl-PL" sz="2000" dirty="0">
                <a:solidFill>
                  <a:srgbClr val="FF0000"/>
                </a:solidFill>
              </a:rPr>
              <a:t>obejmuje</a:t>
            </a:r>
            <a:r>
              <a:rPr lang="pl-PL" sz="2000" dirty="0"/>
              <a:t> trzy główne </a:t>
            </a:r>
            <a:r>
              <a:rPr lang="pl-PL" sz="2000" dirty="0">
                <a:solidFill>
                  <a:srgbClr val="FF0000"/>
                </a:solidFill>
              </a:rPr>
              <a:t>części</a:t>
            </a:r>
            <a:r>
              <a:rPr lang="pl-PL" sz="2000" dirty="0"/>
              <a:t>: 1. skorupę ziemską, </a:t>
            </a:r>
          </a:p>
          <a:p>
            <a:r>
              <a:rPr lang="pl-PL" sz="2000" dirty="0"/>
              <a:t>2. płaszcz ziemski oraz 3. jądro.</a:t>
            </a:r>
          </a:p>
          <a:p>
            <a:r>
              <a:rPr lang="pl-PL" sz="2000" dirty="0"/>
              <a:t>Wnętrze Ziemi </a:t>
            </a:r>
            <a:r>
              <a:rPr lang="pl-PL" sz="2000" dirty="0">
                <a:solidFill>
                  <a:srgbClr val="FF0000"/>
                </a:solidFill>
              </a:rPr>
              <a:t>składa się (jest złożone) z </a:t>
            </a:r>
            <a:r>
              <a:rPr lang="pl-PL" sz="2000" dirty="0"/>
              <a:t>następujących </a:t>
            </a:r>
            <a:r>
              <a:rPr lang="pl-PL" sz="2000" dirty="0">
                <a:solidFill>
                  <a:srgbClr val="FF0000"/>
                </a:solidFill>
              </a:rPr>
              <a:t>elementów</a:t>
            </a:r>
            <a:r>
              <a:rPr lang="pl-PL" sz="2000" dirty="0"/>
              <a:t>: </a:t>
            </a:r>
          </a:p>
          <a:p>
            <a:r>
              <a:rPr lang="pl-PL" sz="2000" dirty="0"/>
              <a:t>1. skorupy ziemskiej, 2. płaszcza ziemskiego oraz 3. jądra.</a:t>
            </a:r>
          </a:p>
          <a:p>
            <a:r>
              <a:rPr lang="pl-PL" sz="2000" dirty="0">
                <a:solidFill>
                  <a:srgbClr val="FF0000"/>
                </a:solidFill>
              </a:rPr>
              <a:t>W skład </a:t>
            </a:r>
            <a:r>
              <a:rPr lang="pl-PL" sz="2000" dirty="0"/>
              <a:t>wnętrza Ziemi </a:t>
            </a:r>
            <a:r>
              <a:rPr lang="pl-PL" sz="2000" dirty="0">
                <a:solidFill>
                  <a:srgbClr val="FF0000"/>
                </a:solidFill>
              </a:rPr>
              <a:t>wchodzą</a:t>
            </a:r>
            <a:r>
              <a:rPr lang="pl-PL" sz="2000" dirty="0"/>
              <a:t>:  </a:t>
            </a:r>
          </a:p>
          <a:p>
            <a:r>
              <a:rPr lang="pl-PL" sz="2000" dirty="0"/>
              <a:t>1. skorupa ziemska, 2. płaszcz ziemski oraz 3. jądro.</a:t>
            </a:r>
          </a:p>
        </p:txBody>
      </p:sp>
    </p:spTree>
    <p:extLst>
      <p:ext uri="{BB962C8B-B14F-4D97-AF65-F5344CB8AC3E}">
        <p14:creationId xmlns:p14="http://schemas.microsoft.com/office/powerpoint/2010/main" val="25405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VI. Odpowiedz na pytania (1).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7776864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300" dirty="0"/>
              <a:t>1. Co jest najważniejszym </a:t>
            </a:r>
            <a:r>
              <a:rPr lang="pl-PL" sz="2300" dirty="0">
                <a:solidFill>
                  <a:srgbClr val="FF0000"/>
                </a:solidFill>
              </a:rPr>
              <a:t>składnikiem</a:t>
            </a:r>
            <a:r>
              <a:rPr lang="pl-PL" sz="2300" dirty="0"/>
              <a:t> barszczu czerwonego?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300" dirty="0"/>
              <a:t>Najważniejszym </a:t>
            </a:r>
            <a:r>
              <a:rPr lang="pl-PL" sz="2300" dirty="0">
                <a:solidFill>
                  <a:srgbClr val="FF0000"/>
                </a:solidFill>
              </a:rPr>
              <a:t>składnikiem</a:t>
            </a:r>
            <a:r>
              <a:rPr lang="pl-PL" sz="2300" dirty="0"/>
              <a:t> barszczu czerwonego są buraki.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300" dirty="0"/>
              <a:t>2. Z jakich elementów </a:t>
            </a:r>
            <a:r>
              <a:rPr lang="pl-PL" sz="2300" dirty="0">
                <a:solidFill>
                  <a:srgbClr val="FF0000"/>
                </a:solidFill>
              </a:rPr>
              <a:t>jest złożony </a:t>
            </a:r>
            <a:r>
              <a:rPr lang="pl-PL" sz="2300" dirty="0"/>
              <a:t>skład w akademiku?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300" dirty="0"/>
              <a:t>Skład </a:t>
            </a:r>
            <a:r>
              <a:rPr lang="pl-PL" sz="2300" dirty="0">
                <a:solidFill>
                  <a:srgbClr val="FF0000"/>
                </a:solidFill>
              </a:rPr>
              <a:t>jest złożony </a:t>
            </a:r>
            <a:r>
              <a:rPr lang="pl-PL" sz="2300" dirty="0"/>
              <a:t>z pokojów, toalety, łazienki i in.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300" dirty="0"/>
              <a:t>3. Jak się nazywa </a:t>
            </a:r>
            <a:r>
              <a:rPr lang="pl-PL" sz="2300" dirty="0">
                <a:solidFill>
                  <a:srgbClr val="FF0000"/>
                </a:solidFill>
              </a:rPr>
              <a:t>część</a:t>
            </a:r>
            <a:r>
              <a:rPr lang="pl-PL" sz="2300" dirty="0"/>
              <a:t> książki zawierająca listę źródeł informacji?</a:t>
            </a:r>
            <a:br>
              <a:rPr lang="pl-PL" sz="2300" dirty="0"/>
            </a:br>
            <a:r>
              <a:rPr lang="pl-PL" sz="2300" dirty="0">
                <a:solidFill>
                  <a:srgbClr val="FF0000"/>
                </a:solidFill>
              </a:rPr>
              <a:t>Część</a:t>
            </a:r>
            <a:r>
              <a:rPr lang="pl-PL" sz="2300" dirty="0"/>
              <a:t> książki zawierająca listę źródeł informacji nazywa się bibliografią. </a:t>
            </a:r>
          </a:p>
        </p:txBody>
      </p:sp>
    </p:spTree>
    <p:extLst>
      <p:ext uri="{BB962C8B-B14F-4D97-AF65-F5344CB8AC3E}">
        <p14:creationId xmlns:p14="http://schemas.microsoft.com/office/powerpoint/2010/main" val="243911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VI. Odpowiedz na pytania (2). 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624736" cy="365760"/>
          </a:xfrm>
        </p:spPr>
        <p:txBody>
          <a:bodyPr/>
          <a:lstStyle/>
          <a:p>
            <a:pPr algn="ctr"/>
            <a:r>
              <a:rPr lang="pl-PL" sz="1000" dirty="0"/>
              <a:t>Izabela Kugiel-Abuhasna, Studiologia. Podręcznik polskiego języka naukowego dla cudzoziemców na poziomie B1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4. Co </a:t>
            </a:r>
            <a:r>
              <a:rPr lang="pl-PL" sz="2800" dirty="0">
                <a:solidFill>
                  <a:srgbClr val="FF0000"/>
                </a:solidFill>
              </a:rPr>
              <a:t>zawiera</a:t>
            </a:r>
            <a:r>
              <a:rPr lang="pl-PL" sz="2800" dirty="0"/>
              <a:t> ta infografika?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2204864"/>
            <a:ext cx="6867525" cy="2952750"/>
          </a:xfrm>
          <a:prstGeom prst="rect">
            <a:avLst/>
          </a:prstGeom>
          <a:noFill/>
          <a:ln w="190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802905" y="1855857"/>
            <a:ext cx="7538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http://stat.gov.pl/infografiki-widzety/infografiki/infografika-dzieci-w-polsce-dzien-dziecka-1-czerwca,9,4.html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02905" y="5157192"/>
            <a:ext cx="7538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Ta infografika </a:t>
            </a:r>
            <a:r>
              <a:rPr lang="pl-PL" sz="2800" dirty="0">
                <a:solidFill>
                  <a:srgbClr val="FF0000"/>
                </a:solidFill>
              </a:rPr>
              <a:t>zawiera</a:t>
            </a:r>
            <a:r>
              <a:rPr lang="pl-PL" sz="2800" dirty="0"/>
              <a:t> informacje</a:t>
            </a:r>
          </a:p>
          <a:p>
            <a:r>
              <a:rPr lang="pl-PL" sz="2800" dirty="0"/>
              <a:t>o liczbie dzieci w Polsce. </a:t>
            </a:r>
          </a:p>
        </p:txBody>
      </p:sp>
    </p:spTree>
    <p:extLst>
      <p:ext uri="{BB962C8B-B14F-4D97-AF65-F5344CB8AC3E}">
        <p14:creationId xmlns:p14="http://schemas.microsoft.com/office/powerpoint/2010/main" val="177521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562</TotalTime>
  <Words>798</Words>
  <Application>Microsoft Office PowerPoint</Application>
  <PresentationFormat>Pokaz na ekranie (4:3)</PresentationFormat>
  <Paragraphs>116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Calibri</vt:lpstr>
      <vt:lpstr>Segoe UI</vt:lpstr>
      <vt:lpstr>Wingdings</vt:lpstr>
      <vt:lpstr>Wingdings 3</vt:lpstr>
      <vt:lpstr>Początek</vt:lpstr>
      <vt:lpstr>WYKŁAD 4</vt:lpstr>
      <vt:lpstr>I. Opisz schemat przedstawiający budowę oka. </vt:lpstr>
      <vt:lpstr>II. Opisz budowę mikroskopu. </vt:lpstr>
      <vt:lpstr>III. Opisz budowę kolumny. </vt:lpstr>
      <vt:lpstr>IV. Opisz skład chemiczny organizmu człowieka. </vt:lpstr>
      <vt:lpstr>IV. Opisz skład chemiczny organizmu człowieka.</vt:lpstr>
      <vt:lpstr>V. Opisz budowę wnętrza Ziemi. </vt:lpstr>
      <vt:lpstr>VI. Odpowiedz na pytania (1). </vt:lpstr>
      <vt:lpstr>VI. Odpowiedz na pytania (2). </vt:lpstr>
      <vt:lpstr>VI. Odpowiedz na pytania (3). </vt:lpstr>
      <vt:lpstr>VI. Odpowiedz na pytania (4). </vt:lpstr>
      <vt:lpstr>źródła grafiki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WYKŁAD WSTĘPNY</dc:title>
  <dc:creator>Iza</dc:creator>
  <cp:lastModifiedBy>nasser hasna</cp:lastModifiedBy>
  <cp:revision>106</cp:revision>
  <dcterms:created xsi:type="dcterms:W3CDTF">2018-10-11T14:48:14Z</dcterms:created>
  <dcterms:modified xsi:type="dcterms:W3CDTF">2020-12-14T15:55:06Z</dcterms:modified>
</cp:coreProperties>
</file>