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73" r:id="rId3"/>
    <p:sldId id="274" r:id="rId4"/>
    <p:sldId id="275" r:id="rId5"/>
    <p:sldId id="276" r:id="rId6"/>
    <p:sldId id="277" r:id="rId7"/>
    <p:sldId id="278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E9628-EEAA-40FD-996C-0882EC2D0551}" type="datetimeFigureOut">
              <a:rPr lang="pl-PL" smtClean="0"/>
              <a:t>2019-11-04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D2BE6-255D-4BFC-8E31-946F1D12A1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6556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0794C-DD9D-44E7-9124-70F5FA97F6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9474406-9CFD-4FF3-96CB-C78A8770C827}" type="datetime1">
              <a:rPr lang="pl-PL" smtClean="0"/>
              <a:t>2019-11-04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139E-6475-4FA1-B0F3-7D62674692A6}" type="datetime1">
              <a:rPr lang="pl-PL" smtClean="0"/>
              <a:t>2019-11-04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4002-CDDD-4247-B480-7574499880DE}" type="datetime1">
              <a:rPr lang="pl-PL" smtClean="0"/>
              <a:t>2019-11-04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A9A7-9021-4388-888B-0D096A983CB8}" type="datetime1">
              <a:rPr lang="pl-PL" smtClean="0"/>
              <a:t>2019-11-04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B4BA136-81CB-40AC-B0F5-0D81C157D300}" type="datetime1">
              <a:rPr lang="pl-PL" smtClean="0"/>
              <a:t>2019-11-04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571C7-4286-4894-8B71-E25E336A3827}" type="datetime1">
              <a:rPr lang="pl-PL" smtClean="0"/>
              <a:t>2019-11-04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0614-1456-48E6-BDBE-5F7C2FEA414F}" type="datetime1">
              <a:rPr lang="pl-PL" smtClean="0"/>
              <a:t>2019-11-04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F581B-789B-4419-A13C-DB71D10E5E0D}" type="datetime1">
              <a:rPr lang="pl-PL" smtClean="0"/>
              <a:t>2019-11-04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32D8-96C0-482E-8B19-3C91952DD0B7}" type="datetime1">
              <a:rPr lang="pl-PL" smtClean="0"/>
              <a:t>2019-11-04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4D7C-DBAF-41E9-A3C0-D690548FC91D}" type="datetime1">
              <a:rPr lang="pl-PL" smtClean="0"/>
              <a:t>2019-11-04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7A55-43F7-4E12-859A-4D98656FC387}" type="datetime1">
              <a:rPr lang="pl-PL" smtClean="0"/>
              <a:t>2019-11-04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A13EBA-1E14-46B3-BA9E-7C032115167E}" type="datetime1">
              <a:rPr lang="pl-PL" smtClean="0"/>
              <a:t>2019-11-04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Izabela Kugiel-Abuhasna, Studiologia. Podręcznik polskiego języka naukowego dla cudzoziemców na poziomie B1</a:t>
            </a:r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EA3F37-9237-4B27-9EEF-A01D4B8F0CDB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ologia.edu.pl/" TargetMode="External"/><Relationship Id="rId2" Type="http://schemas.openxmlformats.org/officeDocument/2006/relationships/hyperlink" Target="http://www.openclipa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WYKŁAD 2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FORMY NIE(OFICJALNE). ĆWICZENIA 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025606" y="6355080"/>
            <a:ext cx="7092788" cy="365760"/>
          </a:xfrm>
        </p:spPr>
        <p:txBody>
          <a:bodyPr/>
          <a:lstStyle/>
          <a:p>
            <a:pPr algn="ctr"/>
            <a:r>
              <a:rPr lang="pl-PL" sz="11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Izabela Kugiel-Abuhasna, </a:t>
            </a:r>
            <a:r>
              <a:rPr lang="pl-PL" sz="11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Studiologia. Podręcznik polskiego języka naukowego dla cudzoziemców na poziomie B1</a:t>
            </a:r>
            <a:endParaRPr lang="pl-PL" sz="1100" i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ttps://mirrors.creativecommons.org/presskit/buttons/88x31/png/by-nc-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520" y="5877272"/>
            <a:ext cx="113182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op hat by lif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68760"/>
            <a:ext cx="171598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seball cap by Gerald_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770" y="1313429"/>
            <a:ext cx="1815126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Łącznik prosty ze strzałką 6"/>
          <p:cNvCxnSpPr/>
          <p:nvPr/>
        </p:nvCxnSpPr>
        <p:spPr>
          <a:xfrm>
            <a:off x="3923928" y="1844824"/>
            <a:ext cx="1080120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62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SYNONIMICZNE FORMY (NIE)OFICJALNE </a:t>
            </a:r>
            <a:endParaRPr lang="pl-PL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344816" cy="365760"/>
          </a:xfrm>
        </p:spPr>
        <p:txBody>
          <a:bodyPr/>
          <a:lstStyle/>
          <a:p>
            <a:pPr algn="ctr"/>
            <a:r>
              <a:rPr lang="pl-PL" sz="11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Izabela Kugiel-Abuhasna, </a:t>
            </a:r>
            <a:r>
              <a:rPr lang="pl-PL" sz="11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Studiologia. Podręcznik polskiego języka naukowego dla cudzoziemców na poziomie B1</a:t>
            </a:r>
            <a:endParaRPr lang="pl-PL" sz="1100" i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 Potrafię </a:t>
            </a:r>
            <a:r>
              <a:rPr lang="pl-PL" sz="40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zrobić</a:t>
            </a:r>
            <a:r>
              <a:rPr lang="pl-PL" sz="4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ten </a:t>
            </a:r>
            <a:r>
              <a:rPr lang="pl-PL" sz="40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ważny</a:t>
            </a:r>
            <a:r>
              <a:rPr lang="pl-PL" sz="4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projekt.</a:t>
            </a:r>
          </a:p>
          <a:p>
            <a:pPr marL="0" indent="0">
              <a:buNone/>
            </a:pPr>
            <a:r>
              <a:rPr lang="pl-PL" sz="4000" dirty="0" smtClean="0"/>
              <a:t> </a:t>
            </a:r>
          </a:p>
          <a:p>
            <a:endParaRPr lang="pl-PL" sz="4000" dirty="0"/>
          </a:p>
          <a:p>
            <a:endParaRPr lang="pl-PL" sz="4000" dirty="0" smtClean="0"/>
          </a:p>
          <a:p>
            <a:pPr marL="0" indent="0">
              <a:buNone/>
            </a:pPr>
            <a:r>
              <a:rPr lang="pl-PL" sz="4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 </a:t>
            </a:r>
            <a:r>
              <a:rPr lang="pl-PL" sz="40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Dostałem</a:t>
            </a:r>
            <a:r>
              <a:rPr lang="pl-PL" sz="4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stypendium naukowe. </a:t>
            </a:r>
            <a:endParaRPr lang="pl-PL" sz="4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Objaśnienie ze strzałką w górę 12"/>
          <p:cNvSpPr/>
          <p:nvPr/>
        </p:nvSpPr>
        <p:spPr>
          <a:xfrm>
            <a:off x="2843808" y="1844824"/>
            <a:ext cx="1584176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wykonać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Objaśnienie ze strzałką w górę 13"/>
          <p:cNvSpPr/>
          <p:nvPr/>
        </p:nvSpPr>
        <p:spPr>
          <a:xfrm>
            <a:off x="5004048" y="1844824"/>
            <a:ext cx="1584176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istotny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Objaśnienie ze strzałką w górę 14"/>
          <p:cNvSpPr/>
          <p:nvPr/>
        </p:nvSpPr>
        <p:spPr>
          <a:xfrm>
            <a:off x="971600" y="4581128"/>
            <a:ext cx="2232248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Otrzymałem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55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3" grpId="0" build="p" animBg="1"/>
      <p:bldP spid="14" grpId="0" build="p" animBg="1"/>
      <p:bldP spid="1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SYNONIMICZNE FORMY (NIE)OFICJALNE </a:t>
            </a:r>
            <a:endParaRPr lang="pl-PL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935596" y="6356350"/>
            <a:ext cx="7272808" cy="365760"/>
          </a:xfrm>
        </p:spPr>
        <p:txBody>
          <a:bodyPr/>
          <a:lstStyle/>
          <a:p>
            <a:pPr algn="ctr"/>
            <a:r>
              <a:rPr lang="pl-PL" sz="11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Izabela Kugiel-Abuhasna, </a:t>
            </a:r>
            <a:r>
              <a:rPr lang="pl-PL" sz="11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Studiologia. Podręcznik polskiego języka naukowego dla cudzoziemców na poziomie B1</a:t>
            </a:r>
            <a:endParaRPr lang="pl-PL" sz="1100" i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>
          <a:xfrm>
            <a:off x="539552" y="1219200"/>
            <a:ext cx="8424936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3. </a:t>
            </a:r>
            <a:r>
              <a:rPr lang="pl-PL" sz="38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Kupiłam</a:t>
            </a:r>
            <a:r>
              <a:rPr lang="pl-PL" sz="3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podręcznik do anatomii.</a:t>
            </a:r>
          </a:p>
          <a:p>
            <a:pPr marL="0" indent="0">
              <a:buNone/>
            </a:pPr>
            <a:r>
              <a:rPr lang="pl-PL" sz="3800" dirty="0" smtClean="0"/>
              <a:t> </a:t>
            </a:r>
          </a:p>
          <a:p>
            <a:endParaRPr lang="pl-PL" sz="3800" dirty="0"/>
          </a:p>
          <a:p>
            <a:endParaRPr lang="pl-PL" sz="3800" dirty="0" smtClean="0"/>
          </a:p>
          <a:p>
            <a:pPr marL="0" indent="0">
              <a:buNone/>
            </a:pPr>
            <a:r>
              <a:rPr lang="pl-PL" sz="3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4. Mleko </a:t>
            </a:r>
            <a:r>
              <a:rPr lang="pl-PL" sz="38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</a:t>
            </a:r>
            <a:r>
              <a:rPr lang="pl-PL" sz="3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właściwości alergizujące. </a:t>
            </a:r>
            <a:endParaRPr lang="pl-PL" sz="3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Objaśnienie ze strzałką w górę 6"/>
          <p:cNvSpPr/>
          <p:nvPr/>
        </p:nvSpPr>
        <p:spPr>
          <a:xfrm>
            <a:off x="1115616" y="1844824"/>
            <a:ext cx="1584176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Nabyłam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Objaśnienie ze strzałką w górę 14"/>
          <p:cNvSpPr/>
          <p:nvPr/>
        </p:nvSpPr>
        <p:spPr>
          <a:xfrm>
            <a:off x="1763688" y="4489291"/>
            <a:ext cx="2232248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posiada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99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 animBg="1"/>
      <p:bldP spid="1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SYNONIMICZNE FORMY (NIE)OFICJALNE </a:t>
            </a:r>
            <a:endParaRPr lang="pl-PL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344816" cy="365760"/>
          </a:xfrm>
        </p:spPr>
        <p:txBody>
          <a:bodyPr/>
          <a:lstStyle/>
          <a:p>
            <a:pPr algn="ctr"/>
            <a:r>
              <a:rPr lang="pl-PL" sz="11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Izabela Kugiel-Abuhasna, </a:t>
            </a:r>
            <a:r>
              <a:rPr lang="pl-PL" sz="11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Studiologia. Podręcznik polskiego języka naukowego dla cudzoziemców na poziomie B1</a:t>
            </a:r>
            <a:endParaRPr lang="pl-PL" sz="1100" i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5. Archeolodzy wykopali </a:t>
            </a:r>
            <a:r>
              <a:rPr lang="pl-PL" sz="28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metalową rzecz</a:t>
            </a:r>
            <a:r>
              <a:rPr lang="pl-PL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służącą prawdopodobnie do cięcia.   </a:t>
            </a:r>
          </a:p>
          <a:p>
            <a:pPr marL="0" indent="0">
              <a:buNone/>
            </a:pPr>
            <a:r>
              <a:rPr lang="pl-PL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endParaRPr lang="pl-PL" sz="2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pl-PL" sz="2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pl-PL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6. </a:t>
            </a:r>
            <a:r>
              <a:rPr lang="pl-PL" sz="28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Zaczynamy</a:t>
            </a:r>
            <a:r>
              <a:rPr lang="pl-PL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zajęcia. </a:t>
            </a:r>
            <a:endParaRPr lang="pl-PL" sz="2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Objaśnienie ze strzałką w górę 13"/>
          <p:cNvSpPr/>
          <p:nvPr/>
        </p:nvSpPr>
        <p:spPr>
          <a:xfrm>
            <a:off x="4427984" y="1700808"/>
            <a:ext cx="2664296" cy="18002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metalowy przedmiot</a:t>
            </a:r>
          </a:p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służący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Objaśnienie ze strzałką w górę 14"/>
          <p:cNvSpPr/>
          <p:nvPr/>
        </p:nvSpPr>
        <p:spPr>
          <a:xfrm>
            <a:off x="611560" y="4199151"/>
            <a:ext cx="2808312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Rozpoczynamy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67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4" grpId="0" build="p" animBg="1"/>
      <p:bldP spid="1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SYNONIMICZNE FORMY (NIE)OFICJALNE </a:t>
            </a:r>
            <a:endParaRPr lang="pl-PL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344816" cy="365760"/>
          </a:xfrm>
        </p:spPr>
        <p:txBody>
          <a:bodyPr/>
          <a:lstStyle/>
          <a:p>
            <a:pPr algn="ctr"/>
            <a:r>
              <a:rPr lang="pl-PL" sz="11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Izabela Kugiel-Abuhasna, </a:t>
            </a:r>
            <a:r>
              <a:rPr lang="pl-PL" sz="11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Studiologia. Podręcznik polskiego języka naukowego dla cudzoziemców na poziomie B1</a:t>
            </a:r>
            <a:endParaRPr lang="pl-PL" sz="1100" i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7. </a:t>
            </a:r>
            <a:r>
              <a:rPr lang="pl-PL" sz="36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Skończyliśmy</a:t>
            </a:r>
            <a:r>
              <a:rPr lang="pl-PL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l-PL" sz="36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ważny</a:t>
            </a:r>
            <a:r>
              <a:rPr lang="pl-PL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eksperyment. </a:t>
            </a:r>
          </a:p>
          <a:p>
            <a:pPr marL="0" indent="0">
              <a:buNone/>
            </a:pPr>
            <a:r>
              <a:rPr lang="pl-PL" sz="2400" dirty="0" smtClean="0"/>
              <a:t> </a:t>
            </a:r>
          </a:p>
          <a:p>
            <a:endParaRPr lang="pl-PL" sz="2400" dirty="0"/>
          </a:p>
          <a:p>
            <a:endParaRPr lang="pl-PL" sz="2400" dirty="0" smtClean="0"/>
          </a:p>
          <a:p>
            <a:endParaRPr lang="pl-PL" sz="2400" dirty="0"/>
          </a:p>
          <a:p>
            <a:pPr marL="0" indent="0">
              <a:buNone/>
            </a:pPr>
            <a:r>
              <a:rPr lang="pl-PL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8. Nie </a:t>
            </a:r>
            <a:r>
              <a:rPr lang="pl-PL" sz="36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dostaliśmy</a:t>
            </a:r>
            <a:r>
              <a:rPr lang="pl-PL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jeszcze wyników egzaminu. </a:t>
            </a:r>
            <a:endParaRPr lang="pl-PL" sz="3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Objaśnienie ze strzałką w górę 6"/>
          <p:cNvSpPr/>
          <p:nvPr/>
        </p:nvSpPr>
        <p:spPr>
          <a:xfrm>
            <a:off x="1115616" y="1906989"/>
            <a:ext cx="2304256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Zakończyliśmy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Objaśnienie ze strzałką w górę 13"/>
          <p:cNvSpPr/>
          <p:nvPr/>
        </p:nvSpPr>
        <p:spPr>
          <a:xfrm>
            <a:off x="3635896" y="1906989"/>
            <a:ext cx="1584176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znaczący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Objaśnienie ze strzałką w górę 8"/>
          <p:cNvSpPr/>
          <p:nvPr/>
        </p:nvSpPr>
        <p:spPr>
          <a:xfrm>
            <a:off x="1979712" y="4293096"/>
            <a:ext cx="2304256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otrzymaliśmy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67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 animBg="1"/>
      <p:bldP spid="14" grpId="0" build="p" animBg="1"/>
      <p:bldP spid="9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SYNONIMICZNE FORMY (NIE)OFICJALNE </a:t>
            </a:r>
            <a:endParaRPr lang="pl-PL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344816" cy="365760"/>
          </a:xfrm>
        </p:spPr>
        <p:txBody>
          <a:bodyPr/>
          <a:lstStyle/>
          <a:p>
            <a:pPr algn="ctr"/>
            <a:r>
              <a:rPr lang="pl-PL" sz="11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Izabela Kugiel-Abuhasna, </a:t>
            </a:r>
            <a:r>
              <a:rPr lang="pl-PL" sz="11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Studiologia. Podręcznik polskiego języka naukowego dla cudzoziemców na poziomie B1</a:t>
            </a:r>
            <a:endParaRPr lang="pl-PL" sz="1100" i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9. Nie </a:t>
            </a:r>
            <a:r>
              <a:rPr lang="pl-PL" sz="36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zrobiłem</a:t>
            </a:r>
            <a:r>
              <a:rPr lang="pl-PL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tego zadania dobrze.  </a:t>
            </a:r>
          </a:p>
          <a:p>
            <a:pPr marL="0" indent="0">
              <a:buNone/>
            </a:pPr>
            <a:r>
              <a:rPr lang="pl-PL" sz="2400" dirty="0" smtClean="0"/>
              <a:t> </a:t>
            </a:r>
          </a:p>
          <a:p>
            <a:endParaRPr lang="pl-PL" sz="2400" dirty="0"/>
          </a:p>
          <a:p>
            <a:endParaRPr lang="pl-PL" sz="2400" dirty="0" smtClean="0"/>
          </a:p>
          <a:p>
            <a:endParaRPr lang="pl-PL" sz="2400" dirty="0"/>
          </a:p>
          <a:p>
            <a:pPr marL="0" indent="0">
              <a:buNone/>
            </a:pPr>
            <a:r>
              <a:rPr lang="pl-PL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10. </a:t>
            </a:r>
            <a:r>
              <a:rPr lang="pl-PL" sz="36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Kupiliśmy</a:t>
            </a:r>
            <a:r>
              <a:rPr lang="pl-PL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l-PL" sz="36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tę rzecz </a:t>
            </a:r>
            <a:r>
              <a:rPr lang="pl-PL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 aukcji. </a:t>
            </a:r>
            <a:endParaRPr lang="pl-PL" sz="3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Objaśnienie ze strzałką w górę 6"/>
          <p:cNvSpPr/>
          <p:nvPr/>
        </p:nvSpPr>
        <p:spPr>
          <a:xfrm>
            <a:off x="1475656" y="1844824"/>
            <a:ext cx="2304256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wykonałem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Objaśnienie ze strzałką w górę 8"/>
          <p:cNvSpPr/>
          <p:nvPr/>
        </p:nvSpPr>
        <p:spPr>
          <a:xfrm>
            <a:off x="899592" y="4288576"/>
            <a:ext cx="2304256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Nabyliśmy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Objaśnienie ze strzałką w górę 7"/>
          <p:cNvSpPr/>
          <p:nvPr/>
        </p:nvSpPr>
        <p:spPr>
          <a:xfrm>
            <a:off x="3419872" y="4262870"/>
            <a:ext cx="2304256" cy="151216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ten przedmiot</a:t>
            </a:r>
            <a:endParaRPr lang="pl-PL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70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 animBg="1"/>
      <p:bldP spid="9" grpId="0" build="p" animBg="1"/>
      <p:bldP spid="8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źródło </a:t>
            </a:r>
            <a:r>
              <a:rPr lang="pl-PL" dirty="0" err="1" smtClean="0"/>
              <a:t>clipartów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www.openclipart.org</a:t>
            </a:r>
            <a:r>
              <a:rPr lang="pl-PL" dirty="0" smtClean="0"/>
              <a:t> (domena publiczna)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220486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WIĘCEJ PREZENTACJI </a:t>
            </a:r>
          </a:p>
          <a:p>
            <a:pPr algn="ctr"/>
            <a:r>
              <a:rPr lang="pl-PL" sz="5400" dirty="0" smtClean="0"/>
              <a:t>NA </a:t>
            </a:r>
            <a:r>
              <a:rPr lang="pl-PL" sz="5400" dirty="0" smtClean="0">
                <a:hlinkClick r:id="rId3"/>
              </a:rPr>
              <a:t>www.studiologia.edu.pl</a:t>
            </a:r>
            <a:endParaRPr lang="pl-PL" sz="5400" dirty="0" smtClean="0"/>
          </a:p>
          <a:p>
            <a:pPr algn="ctr"/>
            <a:endParaRPr lang="pl-PL" sz="5400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203470" y="6381328"/>
            <a:ext cx="67370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60086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375</TotalTime>
  <Words>233</Words>
  <Application>Microsoft Office PowerPoint</Application>
  <PresentationFormat>Pokaz na ekranie (4:3)</PresentationFormat>
  <Paragraphs>60</Paragraphs>
  <Slides>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Początek</vt:lpstr>
      <vt:lpstr>WYKŁAD 2</vt:lpstr>
      <vt:lpstr>SYNONIMICZNE FORMY (NIE)OFICJALNE </vt:lpstr>
      <vt:lpstr>SYNONIMICZNE FORMY (NIE)OFICJALNE </vt:lpstr>
      <vt:lpstr>SYNONIMICZNE FORMY (NIE)OFICJALNE </vt:lpstr>
      <vt:lpstr>SYNONIMICZNE FORMY (NIE)OFICJALNE </vt:lpstr>
      <vt:lpstr>SYNONIMICZNE FORMY (NIE)OFICJALNE </vt:lpstr>
      <vt:lpstr>źródło clipartów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Iza</dc:creator>
  <cp:lastModifiedBy>Iza</cp:lastModifiedBy>
  <cp:revision>79</cp:revision>
  <dcterms:created xsi:type="dcterms:W3CDTF">2018-10-25T12:56:24Z</dcterms:created>
  <dcterms:modified xsi:type="dcterms:W3CDTF">2019-11-04T16:51:04Z</dcterms:modified>
</cp:coreProperties>
</file>