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70" r:id="rId3"/>
    <p:sldId id="276" r:id="rId4"/>
    <p:sldId id="277" r:id="rId5"/>
    <p:sldId id="278" r:id="rId6"/>
    <p:sldId id="279" r:id="rId7"/>
    <p:sldId id="280" r:id="rId8"/>
    <p:sldId id="281" r:id="rId9"/>
    <p:sldId id="27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E9628-EEAA-40FD-996C-0882EC2D0551}" type="datetimeFigureOut">
              <a:rPr lang="pl-PL" smtClean="0"/>
              <a:t>16.04.2023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D2BE6-255D-4BFC-8E31-946F1D12A1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55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794C-DD9D-44E7-9124-70F5FA97F62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7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9474406-9CFD-4FF3-96CB-C78A8770C827}" type="datetime1">
              <a:rPr lang="pl-PL" smtClean="0"/>
              <a:t>16.04.2023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l-PL"/>
              <a:t>Izabela Kugiel-Abuhasna, Studiologia. Podręcznik polskiego języka naukowego dla cudzoziemców na poziomie B1</a:t>
            </a: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39E-6475-4FA1-B0F3-7D62674692A6}" type="datetime1">
              <a:rPr lang="pl-PL" smtClean="0"/>
              <a:t>16.04.2023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4002-CDDD-4247-B480-7574499880DE}" type="datetime1">
              <a:rPr lang="pl-PL" smtClean="0"/>
              <a:t>16.04.2023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A9A7-9021-4388-888B-0D096A983CB8}" type="datetime1">
              <a:rPr lang="pl-PL" smtClean="0"/>
              <a:t>16.04.2023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B4BA136-81CB-40AC-B0F5-0D81C157D300}" type="datetime1">
              <a:rPr lang="pl-PL" smtClean="0"/>
              <a:t>16.04.2023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l-PL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71C7-4286-4894-8B71-E25E336A3827}" type="datetime1">
              <a:rPr lang="pl-PL" smtClean="0"/>
              <a:t>16.04.2023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614-1456-48E6-BDBE-5F7C2FEA414F}" type="datetime1">
              <a:rPr lang="pl-PL" smtClean="0"/>
              <a:t>16.04.2023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Izabela Kugiel-Abuhasna, Studiologia. Podręcznik polskiego języka naukowego dla cudzoziemców na poziomie B1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581B-789B-4419-A13C-DB71D10E5E0D}" type="datetime1">
              <a:rPr lang="pl-PL" smtClean="0"/>
              <a:t>16.04.2023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Izabela Kugiel-Abuhasna, Studiologia. Podręcznik polskiego języka naukowego dla cudzoziemców na poziomie B1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32D8-96C0-482E-8B19-3C91952DD0B7}" type="datetime1">
              <a:rPr lang="pl-PL" smtClean="0"/>
              <a:t>16.04.2023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Izabela Kugiel-Abuhasna, Studiologia. Podręcznik polskiego języka naukowego dla cudzoziemców na poziomie B1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5" name="Łącznik prostoliniow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4D7C-DBAF-41E9-A3C0-D690548FC91D}" type="datetime1">
              <a:rPr lang="pl-PL" smtClean="0"/>
              <a:t>16.04.2023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7A55-43F7-4E12-859A-4D98656FC387}" type="datetime1">
              <a:rPr lang="pl-PL" smtClean="0"/>
              <a:t>16.04.2023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13EBA-1E14-46B3-BA9E-7C032115167E}" type="datetime1">
              <a:rPr lang="pl-PL" smtClean="0"/>
              <a:t>16.04.2023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l-PL"/>
              <a:t>Izabela Kugiel-Abuhasna, Studiologia. Podręcznik polskiego języka naukowego dla cudzoziemców na poziomie B1</a:t>
            </a: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Łącznik prostoliniow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oliniow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ologia.edu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WYKŁAD 2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DEFINICJA OPISOWA. ĆWICZENIA (2)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025606" y="6355080"/>
            <a:ext cx="7092788" cy="365760"/>
          </a:xfrm>
        </p:spPr>
        <p:txBody>
          <a:bodyPr/>
          <a:lstStyle/>
          <a:p>
            <a:pPr algn="ctr"/>
            <a:r>
              <a:rPr lang="pl-PL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1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</a:p>
        </p:txBody>
      </p:sp>
      <p:pic>
        <p:nvPicPr>
          <p:cNvPr id="6" name="Picture 2" descr="https://mirrors.creativecommons.org/presskit/buttons/88x31/png/by-nc-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20" y="5877272"/>
            <a:ext cx="113182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23FF1A9-2DC7-2458-BA07-8F408657AC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5394" r="4493" b="7984"/>
          <a:stretch/>
        </p:blipFill>
        <p:spPr>
          <a:xfrm>
            <a:off x="3058976" y="584728"/>
            <a:ext cx="3026049" cy="288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7462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Wybierz jedną poprawną odpowiedź. </a:t>
            </a: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704856" cy="365760"/>
          </a:xfrm>
        </p:spPr>
        <p:txBody>
          <a:bodyPr/>
          <a:lstStyle/>
          <a:p>
            <a:pPr algn="ctr"/>
            <a:r>
              <a:rPr lang="pl-PL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05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5035DF-202D-C80A-3068-B04DC8E212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Pingwiny </a:t>
            </a:r>
            <a:r>
              <a:rPr lang="pl-PL" sz="3600" dirty="0">
                <a:solidFill>
                  <a:srgbClr val="0070C0"/>
                </a:solidFill>
              </a:rPr>
              <a:t>występują</a:t>
            </a:r>
            <a:r>
              <a:rPr lang="pl-PL" sz="3600" dirty="0"/>
              <a:t>…</a:t>
            </a:r>
          </a:p>
          <a:p>
            <a:pPr marL="514350" indent="-514350">
              <a:buAutoNum type="alphaLcPeriod"/>
            </a:pPr>
            <a:r>
              <a:rPr lang="pl-PL" sz="3600" baseline="30000" dirty="0"/>
              <a:t>gdzie? </a:t>
            </a:r>
            <a:r>
              <a:rPr lang="pl-PL" sz="3600" dirty="0"/>
              <a:t>na Antarktydzie. </a:t>
            </a:r>
          </a:p>
          <a:p>
            <a:pPr marL="514350" indent="-514350">
              <a:buAutoNum type="alphaLcPeriod"/>
            </a:pPr>
            <a:r>
              <a:rPr lang="pl-PL" sz="3600" baseline="30000" dirty="0"/>
              <a:t>gdzie? </a:t>
            </a:r>
            <a:r>
              <a:rPr lang="pl-PL" sz="3600" dirty="0"/>
              <a:t>w Arktyce.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r>
              <a:rPr lang="pl-PL" sz="3600" dirty="0"/>
              <a:t>Sezon grypowy </a:t>
            </a:r>
            <a:r>
              <a:rPr lang="pl-PL" sz="3600" dirty="0">
                <a:solidFill>
                  <a:srgbClr val="0070C0"/>
                </a:solidFill>
              </a:rPr>
              <a:t>występuje</a:t>
            </a:r>
            <a:r>
              <a:rPr lang="pl-PL" sz="3600" dirty="0"/>
              <a:t> w Polsce…</a:t>
            </a:r>
          </a:p>
          <a:p>
            <a:pPr marL="742950" indent="-742950">
              <a:buAutoNum type="alphaLcPeriod"/>
            </a:pPr>
            <a:r>
              <a:rPr lang="pl-PL" sz="3600" baseline="30000" dirty="0"/>
              <a:t>kiedy? </a:t>
            </a:r>
            <a:r>
              <a:rPr lang="pl-PL" sz="3600" dirty="0"/>
              <a:t>od czerwca do sierpnia.</a:t>
            </a:r>
          </a:p>
          <a:p>
            <a:pPr marL="742950" indent="-742950">
              <a:buAutoNum type="alphaLcPeriod"/>
            </a:pPr>
            <a:r>
              <a:rPr lang="pl-PL" sz="3600" baseline="30000" dirty="0"/>
              <a:t>kiedy?</a:t>
            </a:r>
            <a:r>
              <a:rPr lang="pl-PL" sz="3600" dirty="0"/>
              <a:t> od stycznia do marca. 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9C585F9D-F3CB-2FE4-3C3B-9B48551D42A6}"/>
              </a:ext>
            </a:extLst>
          </p:cNvPr>
          <p:cNvCxnSpPr>
            <a:cxnSpLocks/>
          </p:cNvCxnSpPr>
          <p:nvPr/>
        </p:nvCxnSpPr>
        <p:spPr>
          <a:xfrm>
            <a:off x="457200" y="2492896"/>
            <a:ext cx="440283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5D5F1949-A523-67E2-4B2E-EAA2FB5B07D6}"/>
              </a:ext>
            </a:extLst>
          </p:cNvPr>
          <p:cNvCxnSpPr>
            <a:cxnSpLocks/>
          </p:cNvCxnSpPr>
          <p:nvPr/>
        </p:nvCxnSpPr>
        <p:spPr>
          <a:xfrm>
            <a:off x="539552" y="5661248"/>
            <a:ext cx="568863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Obraz 20">
            <a:extLst>
              <a:ext uri="{FF2B5EF4-FFF2-40B4-BE49-F238E27FC236}">
                <a16:creationId xmlns:a16="http://schemas.microsoft.com/office/drawing/2014/main" id="{18F1025F-BED5-8604-55FB-21B0229BE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40" y="1307807"/>
            <a:ext cx="3488494" cy="231839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535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Wybierz jedną poprawną odpowiedź. </a:t>
            </a: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704856" cy="365760"/>
          </a:xfrm>
        </p:spPr>
        <p:txBody>
          <a:bodyPr/>
          <a:lstStyle/>
          <a:p>
            <a:pPr algn="ctr"/>
            <a:r>
              <a:rPr lang="pl-PL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05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5035DF-202D-C80A-3068-B04DC8E212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Mgły </a:t>
            </a:r>
            <a:r>
              <a:rPr lang="pl-PL" sz="3600" dirty="0">
                <a:solidFill>
                  <a:srgbClr val="0070C0"/>
                </a:solidFill>
              </a:rPr>
              <a:t>występują </a:t>
            </a:r>
            <a:r>
              <a:rPr lang="pl-PL" sz="3600" dirty="0"/>
              <a:t>zwykle…</a:t>
            </a:r>
          </a:p>
          <a:p>
            <a:pPr marL="514350" indent="-514350">
              <a:buAutoNum type="alphaLcPeriod"/>
            </a:pPr>
            <a:r>
              <a:rPr lang="pl-PL" sz="3600" baseline="30000" dirty="0"/>
              <a:t>kiedy? </a:t>
            </a:r>
            <a:r>
              <a:rPr lang="pl-PL" sz="3600" dirty="0"/>
              <a:t>w południe. </a:t>
            </a:r>
          </a:p>
          <a:p>
            <a:pPr marL="514350" indent="-514350">
              <a:buAutoNum type="alphaLcPeriod"/>
            </a:pPr>
            <a:r>
              <a:rPr lang="pl-PL" sz="3600" baseline="30000" dirty="0"/>
              <a:t>kiedy?</a:t>
            </a:r>
            <a:r>
              <a:rPr lang="pl-PL" sz="3600" dirty="0"/>
              <a:t> nad ranem.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r>
              <a:rPr lang="pl-PL" sz="3600" dirty="0"/>
              <a:t>Pstrągi </a:t>
            </a:r>
            <a:r>
              <a:rPr lang="pl-PL" sz="3600" dirty="0">
                <a:solidFill>
                  <a:srgbClr val="0070C0"/>
                </a:solidFill>
              </a:rPr>
              <a:t>występują</a:t>
            </a:r>
            <a:r>
              <a:rPr lang="pl-PL" sz="3600" dirty="0"/>
              <a:t> w Polsce…</a:t>
            </a:r>
          </a:p>
          <a:p>
            <a:pPr marL="742950" indent="-742950">
              <a:buAutoNum type="alphaLcPeriod"/>
            </a:pPr>
            <a:r>
              <a:rPr lang="pl-PL" sz="3600" baseline="30000" dirty="0"/>
              <a:t>gdzie?</a:t>
            </a:r>
            <a:r>
              <a:rPr lang="pl-PL" sz="3600" dirty="0"/>
              <a:t> w górskich rzekach.</a:t>
            </a:r>
          </a:p>
          <a:p>
            <a:pPr marL="742950" indent="-742950">
              <a:buAutoNum type="alphaLcPeriod"/>
            </a:pPr>
            <a:r>
              <a:rPr lang="pl-PL" sz="3600" baseline="30000" dirty="0"/>
              <a:t>gdzie?</a:t>
            </a:r>
            <a:r>
              <a:rPr lang="pl-PL" sz="3600" dirty="0"/>
              <a:t> w wodach przybrzeżnych Bałtyku. 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9C585F9D-F3CB-2FE4-3C3B-9B48551D42A6}"/>
              </a:ext>
            </a:extLst>
          </p:cNvPr>
          <p:cNvCxnSpPr>
            <a:cxnSpLocks/>
          </p:cNvCxnSpPr>
          <p:nvPr/>
        </p:nvCxnSpPr>
        <p:spPr>
          <a:xfrm>
            <a:off x="539552" y="3140968"/>
            <a:ext cx="3456384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5D5F1949-A523-67E2-4B2E-EAA2FB5B07D6}"/>
              </a:ext>
            </a:extLst>
          </p:cNvPr>
          <p:cNvCxnSpPr>
            <a:cxnSpLocks/>
          </p:cNvCxnSpPr>
          <p:nvPr/>
        </p:nvCxnSpPr>
        <p:spPr>
          <a:xfrm>
            <a:off x="539552" y="5013176"/>
            <a:ext cx="5256584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5C90E114-19DC-DC4A-84BD-B3BB7AA2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0017">
            <a:off x="5419740" y="3090835"/>
            <a:ext cx="2808312" cy="13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8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59790613-B1F0-AB15-541C-3971E4DED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88708"/>
            <a:ext cx="3851920" cy="2567947"/>
          </a:xfrm>
          <a:prstGeom prst="round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Wybierz jedną poprawną odpowiedź. </a:t>
            </a: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704856" cy="365760"/>
          </a:xfrm>
        </p:spPr>
        <p:txBody>
          <a:bodyPr/>
          <a:lstStyle/>
          <a:p>
            <a:pPr algn="ctr"/>
            <a:r>
              <a:rPr lang="pl-PL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05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9C585F9D-F3CB-2FE4-3C3B-9B48551D42A6}"/>
              </a:ext>
            </a:extLst>
          </p:cNvPr>
          <p:cNvCxnSpPr>
            <a:cxnSpLocks/>
          </p:cNvCxnSpPr>
          <p:nvPr/>
        </p:nvCxnSpPr>
        <p:spPr>
          <a:xfrm>
            <a:off x="539552" y="2348880"/>
            <a:ext cx="676875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5D5F1949-A523-67E2-4B2E-EAA2FB5B07D6}"/>
              </a:ext>
            </a:extLst>
          </p:cNvPr>
          <p:cNvCxnSpPr>
            <a:cxnSpLocks/>
          </p:cNvCxnSpPr>
          <p:nvPr/>
        </p:nvCxnSpPr>
        <p:spPr>
          <a:xfrm>
            <a:off x="539552" y="5733256"/>
            <a:ext cx="295232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5035DF-202D-C80A-3068-B04DC8E212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/>
              <a:t>Bezrobocie </a:t>
            </a:r>
            <a:r>
              <a:rPr lang="pl-PL" sz="3200" dirty="0">
                <a:solidFill>
                  <a:srgbClr val="0070C0"/>
                </a:solidFill>
              </a:rPr>
              <a:t>powstaje = tworzy się</a:t>
            </a:r>
            <a:r>
              <a:rPr lang="pl-PL" sz="3200" dirty="0"/>
              <a:t>…</a:t>
            </a:r>
          </a:p>
          <a:p>
            <a:pPr marL="514350" indent="-514350">
              <a:buAutoNum type="alphaLcPeriod"/>
            </a:pPr>
            <a:r>
              <a:rPr lang="pl-PL" sz="3200" baseline="30000" dirty="0"/>
              <a:t>jak?</a:t>
            </a:r>
            <a:r>
              <a:rPr lang="pl-PL" sz="3200" dirty="0"/>
              <a:t> w wyniku kryzysu ekonomicznego. </a:t>
            </a:r>
          </a:p>
          <a:p>
            <a:pPr marL="514350" indent="-514350">
              <a:buAutoNum type="alphaLcPeriod"/>
            </a:pPr>
            <a:r>
              <a:rPr lang="pl-PL" sz="3200" baseline="30000" dirty="0"/>
              <a:t>jak? </a:t>
            </a:r>
            <a:r>
              <a:rPr lang="pl-PL" sz="3200" dirty="0"/>
              <a:t>w efekcie dobrej jakości edukacji społeczeństwa.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Oblodzenia na drogach </a:t>
            </a:r>
            <a:r>
              <a:rPr lang="pl-PL" sz="3200" dirty="0">
                <a:solidFill>
                  <a:srgbClr val="0070C0"/>
                </a:solidFill>
              </a:rPr>
              <a:t>powstają = tworzą się </a:t>
            </a:r>
            <a:r>
              <a:rPr lang="pl-PL" sz="3200" dirty="0"/>
              <a:t>…</a:t>
            </a:r>
          </a:p>
          <a:p>
            <a:pPr marL="742950" indent="-742950">
              <a:buAutoNum type="alphaLcPeriod"/>
            </a:pPr>
            <a:r>
              <a:rPr lang="pl-PL" sz="3200" baseline="30000" dirty="0"/>
              <a:t>kiedy? </a:t>
            </a:r>
            <a:r>
              <a:rPr lang="pl-PL" sz="3200" dirty="0"/>
              <a:t>w lecie.</a:t>
            </a:r>
          </a:p>
          <a:p>
            <a:pPr marL="742950" indent="-742950">
              <a:buAutoNum type="alphaLcPeriod"/>
            </a:pPr>
            <a:r>
              <a:rPr lang="pl-PL" sz="3200" baseline="30000" dirty="0"/>
              <a:t>kiedy?</a:t>
            </a:r>
            <a:r>
              <a:rPr lang="pl-PL" sz="3200" dirty="0"/>
              <a:t> w zimie. 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0425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4E5DF2F9-28DD-0CF5-D386-2F679C0BC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97" y="2799969"/>
            <a:ext cx="2339367" cy="3356991"/>
          </a:xfrm>
          <a:prstGeom prst="round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Wybierz jedną poprawną odpowiedź. </a:t>
            </a: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704856" cy="365760"/>
          </a:xfrm>
        </p:spPr>
        <p:txBody>
          <a:bodyPr/>
          <a:lstStyle/>
          <a:p>
            <a:pPr algn="ctr"/>
            <a:r>
              <a:rPr lang="pl-PL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05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5035DF-202D-C80A-3068-B04DC8E212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Polska jako państwo </a:t>
            </a:r>
            <a:r>
              <a:rPr lang="pl-PL" sz="3600" dirty="0">
                <a:solidFill>
                  <a:srgbClr val="0070C0"/>
                </a:solidFill>
              </a:rPr>
              <a:t>powstała</a:t>
            </a:r>
            <a:r>
              <a:rPr lang="pl-PL" sz="3600" dirty="0"/>
              <a:t>…</a:t>
            </a:r>
          </a:p>
          <a:p>
            <a:pPr marL="514350" indent="-514350">
              <a:buAutoNum type="alphaLcPeriod"/>
            </a:pPr>
            <a:r>
              <a:rPr lang="pl-PL" sz="3600" baseline="30000" dirty="0"/>
              <a:t>kiedy? </a:t>
            </a:r>
            <a:r>
              <a:rPr lang="pl-PL" sz="3600" dirty="0"/>
              <a:t>w XV w. </a:t>
            </a:r>
          </a:p>
          <a:p>
            <a:pPr marL="514350" indent="-514350">
              <a:buAutoNum type="alphaLcPeriod"/>
            </a:pPr>
            <a:r>
              <a:rPr lang="pl-PL" sz="3600" baseline="30000" dirty="0"/>
              <a:t>kiedy? </a:t>
            </a:r>
            <a:r>
              <a:rPr lang="pl-PL" sz="3600" dirty="0"/>
              <a:t>w X w.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r>
              <a:rPr lang="pl-PL" sz="3600" dirty="0"/>
              <a:t>Kompozycje Fryderyka Szopena </a:t>
            </a:r>
            <a:r>
              <a:rPr lang="pl-PL" sz="3600" dirty="0">
                <a:solidFill>
                  <a:srgbClr val="0070C0"/>
                </a:solidFill>
              </a:rPr>
              <a:t>powstały</a:t>
            </a:r>
            <a:r>
              <a:rPr lang="pl-PL" sz="3600" dirty="0"/>
              <a:t>…</a:t>
            </a:r>
          </a:p>
          <a:p>
            <a:pPr marL="742950" indent="-742950">
              <a:buAutoNum type="alphaLcPeriod"/>
            </a:pPr>
            <a:r>
              <a:rPr lang="pl-PL" sz="3600" baseline="30000" dirty="0"/>
              <a:t>kiedy? </a:t>
            </a:r>
            <a:r>
              <a:rPr lang="pl-PL" sz="3600" dirty="0"/>
              <a:t>w 1. połowie XIX w.</a:t>
            </a:r>
          </a:p>
          <a:p>
            <a:pPr marL="742950" indent="-742950">
              <a:buAutoNum type="alphaLcPeriod"/>
            </a:pPr>
            <a:r>
              <a:rPr lang="pl-PL" sz="3600" baseline="30000" dirty="0"/>
              <a:t>kiedy?</a:t>
            </a:r>
            <a:r>
              <a:rPr lang="pl-PL" sz="3600" dirty="0"/>
              <a:t> w II. połowie XIX w. 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9C585F9D-F3CB-2FE4-3C3B-9B48551D42A6}"/>
              </a:ext>
            </a:extLst>
          </p:cNvPr>
          <p:cNvCxnSpPr>
            <a:cxnSpLocks/>
          </p:cNvCxnSpPr>
          <p:nvPr/>
        </p:nvCxnSpPr>
        <p:spPr>
          <a:xfrm>
            <a:off x="539552" y="3140968"/>
            <a:ext cx="280831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5D5F1949-A523-67E2-4B2E-EAA2FB5B07D6}"/>
              </a:ext>
            </a:extLst>
          </p:cNvPr>
          <p:cNvCxnSpPr>
            <a:cxnSpLocks/>
          </p:cNvCxnSpPr>
          <p:nvPr/>
        </p:nvCxnSpPr>
        <p:spPr>
          <a:xfrm>
            <a:off x="539552" y="5013176"/>
            <a:ext cx="5400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Wybierz jedną poprawną odpowiedź. </a:t>
            </a: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704856" cy="365760"/>
          </a:xfrm>
        </p:spPr>
        <p:txBody>
          <a:bodyPr/>
          <a:lstStyle/>
          <a:p>
            <a:pPr algn="ctr"/>
            <a:r>
              <a:rPr lang="pl-PL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05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5035DF-202D-C80A-3068-B04DC8E212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Ptaki </a:t>
            </a:r>
            <a:r>
              <a:rPr lang="pl-PL" sz="3600" dirty="0">
                <a:solidFill>
                  <a:srgbClr val="0070C0"/>
                </a:solidFill>
              </a:rPr>
              <a:t>charakteryzują się</a:t>
            </a:r>
            <a:r>
              <a:rPr lang="pl-PL" sz="3600" dirty="0"/>
              <a:t>…</a:t>
            </a:r>
          </a:p>
          <a:p>
            <a:pPr marL="514350" indent="-514350">
              <a:buAutoNum type="alphaLcPeriod"/>
            </a:pPr>
            <a:r>
              <a:rPr lang="pl-PL" sz="3600" baseline="30000" dirty="0"/>
              <a:t>czym? </a:t>
            </a:r>
            <a:r>
              <a:rPr lang="pl-PL" sz="3600" dirty="0"/>
              <a:t>żyworodnością.</a:t>
            </a:r>
          </a:p>
          <a:p>
            <a:pPr marL="514350" indent="-514350">
              <a:buAutoNum type="alphaLcPeriod"/>
            </a:pPr>
            <a:r>
              <a:rPr lang="pl-PL" sz="3600" baseline="30000" dirty="0"/>
              <a:t>czym? </a:t>
            </a:r>
            <a:r>
              <a:rPr lang="pl-PL" sz="3600" dirty="0"/>
              <a:t>jajorodnością.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r>
              <a:rPr lang="pl-PL" sz="3600" dirty="0"/>
              <a:t>Złoto </a:t>
            </a:r>
            <a:r>
              <a:rPr lang="pl-PL" sz="3600" dirty="0">
                <a:solidFill>
                  <a:srgbClr val="0070C0"/>
                </a:solidFill>
              </a:rPr>
              <a:t>wyróżnia się</a:t>
            </a:r>
            <a:r>
              <a:rPr lang="pl-PL" sz="3600" dirty="0"/>
              <a:t>…</a:t>
            </a:r>
          </a:p>
          <a:p>
            <a:pPr marL="742950" indent="-742950">
              <a:buAutoNum type="alphaLcPeriod"/>
            </a:pPr>
            <a:r>
              <a:rPr lang="pl-PL" sz="3600" baseline="30000" dirty="0"/>
              <a:t>czym? </a:t>
            </a:r>
            <a:r>
              <a:rPr lang="pl-PL" sz="3600" dirty="0"/>
              <a:t>dużą miękkością.</a:t>
            </a:r>
          </a:p>
          <a:p>
            <a:pPr marL="742950" indent="-742950">
              <a:buAutoNum type="alphaLcPeriod"/>
            </a:pPr>
            <a:r>
              <a:rPr lang="pl-PL" sz="3600" baseline="30000" dirty="0"/>
              <a:t>czym? </a:t>
            </a:r>
            <a:r>
              <a:rPr lang="pl-PL" sz="3600" dirty="0"/>
              <a:t>znaczną twardością. 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9C585F9D-F3CB-2FE4-3C3B-9B48551D42A6}"/>
              </a:ext>
            </a:extLst>
          </p:cNvPr>
          <p:cNvCxnSpPr>
            <a:cxnSpLocks/>
          </p:cNvCxnSpPr>
          <p:nvPr/>
        </p:nvCxnSpPr>
        <p:spPr>
          <a:xfrm>
            <a:off x="539552" y="3140968"/>
            <a:ext cx="403244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5D5F1949-A523-67E2-4B2E-EAA2FB5B07D6}"/>
              </a:ext>
            </a:extLst>
          </p:cNvPr>
          <p:cNvCxnSpPr>
            <a:cxnSpLocks/>
          </p:cNvCxnSpPr>
          <p:nvPr/>
        </p:nvCxnSpPr>
        <p:spPr>
          <a:xfrm>
            <a:off x="539552" y="5013176"/>
            <a:ext cx="482453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7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Wybierz jedną poprawną odpowiedź. </a:t>
            </a: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704856" cy="365760"/>
          </a:xfrm>
        </p:spPr>
        <p:txBody>
          <a:bodyPr/>
          <a:lstStyle/>
          <a:p>
            <a:pPr algn="ctr"/>
            <a:r>
              <a:rPr lang="pl-PL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05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5035DF-202D-C80A-3068-B04DC8E212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Euro </a:t>
            </a:r>
            <a:r>
              <a:rPr lang="pl-PL" sz="3600" dirty="0">
                <a:solidFill>
                  <a:srgbClr val="0070C0"/>
                </a:solidFill>
              </a:rPr>
              <a:t>odznacza się</a:t>
            </a:r>
            <a:r>
              <a:rPr lang="pl-PL" sz="3600" dirty="0"/>
              <a:t>…</a:t>
            </a:r>
          </a:p>
          <a:p>
            <a:pPr marL="514350" indent="-514350">
              <a:buAutoNum type="alphaLcPeriod"/>
            </a:pPr>
            <a:r>
              <a:rPr lang="pl-PL" sz="3600" baseline="30000" dirty="0"/>
              <a:t>czym?</a:t>
            </a:r>
            <a:r>
              <a:rPr lang="pl-PL" sz="3600" dirty="0"/>
              <a:t> względną stabilnością.</a:t>
            </a:r>
          </a:p>
          <a:p>
            <a:pPr marL="514350" indent="-514350">
              <a:buAutoNum type="alphaLcPeriod"/>
            </a:pPr>
            <a:r>
              <a:rPr lang="pl-PL" sz="3600" baseline="30000" dirty="0"/>
              <a:t>czym? </a:t>
            </a:r>
            <a:r>
              <a:rPr lang="pl-PL" sz="3600" dirty="0"/>
              <a:t>silną zmiennością.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r>
              <a:rPr lang="pl-PL" sz="3600" dirty="0"/>
              <a:t>Zielona herbata </a:t>
            </a:r>
            <a:r>
              <a:rPr lang="pl-PL" sz="3600" dirty="0">
                <a:solidFill>
                  <a:srgbClr val="0070C0"/>
                </a:solidFill>
              </a:rPr>
              <a:t>posiada właściwości</a:t>
            </a:r>
            <a:r>
              <a:rPr lang="pl-PL" sz="3600" dirty="0"/>
              <a:t>…</a:t>
            </a:r>
          </a:p>
          <a:p>
            <a:pPr marL="742950" indent="-742950">
              <a:buAutoNum type="alphaLcPeriod"/>
            </a:pPr>
            <a:r>
              <a:rPr lang="pl-PL" sz="3600" baseline="30000" dirty="0"/>
              <a:t>jakie?</a:t>
            </a:r>
            <a:r>
              <a:rPr lang="pl-PL" sz="3600" dirty="0"/>
              <a:t> raczej relaksujące.</a:t>
            </a:r>
          </a:p>
          <a:p>
            <a:pPr marL="742950" indent="-742950">
              <a:buAutoNum type="alphaLcPeriod"/>
            </a:pPr>
            <a:r>
              <a:rPr lang="pl-PL" sz="3600" baseline="30000" dirty="0"/>
              <a:t>jakie? </a:t>
            </a:r>
            <a:r>
              <a:rPr lang="pl-PL" sz="3600" dirty="0"/>
              <a:t>raczej pobudzające. 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9C585F9D-F3CB-2FE4-3C3B-9B48551D42A6}"/>
              </a:ext>
            </a:extLst>
          </p:cNvPr>
          <p:cNvCxnSpPr>
            <a:cxnSpLocks/>
          </p:cNvCxnSpPr>
          <p:nvPr/>
        </p:nvCxnSpPr>
        <p:spPr>
          <a:xfrm>
            <a:off x="539552" y="2492896"/>
            <a:ext cx="547260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5D5F1949-A523-67E2-4B2E-EAA2FB5B07D6}"/>
              </a:ext>
            </a:extLst>
          </p:cNvPr>
          <p:cNvCxnSpPr>
            <a:cxnSpLocks/>
          </p:cNvCxnSpPr>
          <p:nvPr/>
        </p:nvCxnSpPr>
        <p:spPr>
          <a:xfrm>
            <a:off x="539552" y="5013176"/>
            <a:ext cx="4896544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7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Wybierz jedną poprawną odpowiedź. </a:t>
            </a: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704856" cy="365760"/>
          </a:xfrm>
        </p:spPr>
        <p:txBody>
          <a:bodyPr/>
          <a:lstStyle/>
          <a:p>
            <a:pPr algn="ctr"/>
            <a:r>
              <a:rPr lang="pl-PL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05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5035DF-202D-C80A-3068-B04DC8E212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Zielone warzywa </a:t>
            </a:r>
            <a:r>
              <a:rPr lang="pl-PL" sz="3600" dirty="0">
                <a:solidFill>
                  <a:srgbClr val="0070C0"/>
                </a:solidFill>
              </a:rPr>
              <a:t>posiadają właściwości </a:t>
            </a:r>
            <a:r>
              <a:rPr lang="pl-PL" sz="3600" dirty="0"/>
              <a:t>…</a:t>
            </a:r>
          </a:p>
          <a:p>
            <a:pPr marL="514350" indent="-514350">
              <a:buAutoNum type="alphaLcPeriod"/>
            </a:pPr>
            <a:r>
              <a:rPr lang="pl-PL" sz="3600" baseline="30000" dirty="0"/>
              <a:t>jakie?</a:t>
            </a:r>
            <a:r>
              <a:rPr lang="pl-PL" sz="3600" dirty="0"/>
              <a:t> oczyszczające organizm.</a:t>
            </a:r>
          </a:p>
          <a:p>
            <a:pPr marL="514350" indent="-514350">
              <a:buAutoNum type="alphaLcPeriod"/>
            </a:pPr>
            <a:r>
              <a:rPr lang="pl-PL" sz="3600" baseline="30000" dirty="0"/>
              <a:t>jakie? </a:t>
            </a:r>
            <a:r>
              <a:rPr lang="pl-PL" sz="3600" dirty="0"/>
              <a:t>rakotwórcze.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r>
              <a:rPr lang="pl-PL" sz="3600" dirty="0"/>
              <a:t>Bambus </a:t>
            </a:r>
            <a:r>
              <a:rPr lang="pl-PL" sz="3600" dirty="0">
                <a:solidFill>
                  <a:srgbClr val="0070C0"/>
                </a:solidFill>
              </a:rPr>
              <a:t>wyróżnia się</a:t>
            </a:r>
            <a:r>
              <a:rPr lang="pl-PL" sz="3600" dirty="0"/>
              <a:t>…</a:t>
            </a:r>
          </a:p>
          <a:p>
            <a:pPr marL="742950" indent="-742950">
              <a:buAutoNum type="alphaLcPeriod"/>
            </a:pPr>
            <a:r>
              <a:rPr lang="pl-PL" sz="3600" baseline="30000" dirty="0"/>
              <a:t>czym?</a:t>
            </a:r>
            <a:r>
              <a:rPr lang="pl-PL" sz="3600" dirty="0"/>
              <a:t> powolnym wzrostem.</a:t>
            </a:r>
          </a:p>
          <a:p>
            <a:pPr marL="742950" indent="-742950">
              <a:buAutoNum type="alphaLcPeriod"/>
            </a:pPr>
            <a:r>
              <a:rPr lang="pl-PL" sz="3600" baseline="30000" dirty="0"/>
              <a:t>czym? </a:t>
            </a:r>
            <a:r>
              <a:rPr lang="pl-PL" sz="3600" dirty="0"/>
              <a:t>szybkim wzrostem. 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9C585F9D-F3CB-2FE4-3C3B-9B48551D42A6}"/>
              </a:ext>
            </a:extLst>
          </p:cNvPr>
          <p:cNvCxnSpPr>
            <a:cxnSpLocks/>
          </p:cNvCxnSpPr>
          <p:nvPr/>
        </p:nvCxnSpPr>
        <p:spPr>
          <a:xfrm>
            <a:off x="539552" y="2492896"/>
            <a:ext cx="590465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5D5F1949-A523-67E2-4B2E-EAA2FB5B07D6}"/>
              </a:ext>
            </a:extLst>
          </p:cNvPr>
          <p:cNvCxnSpPr>
            <a:cxnSpLocks/>
          </p:cNvCxnSpPr>
          <p:nvPr/>
        </p:nvCxnSpPr>
        <p:spPr>
          <a:xfrm>
            <a:off x="539552" y="5661248"/>
            <a:ext cx="518457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29A14FC8-AFC9-C98C-7272-9A3D70F09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78602"/>
            <a:ext cx="2397193" cy="174795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4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źródło </a:t>
            </a:r>
            <a:r>
              <a:rPr lang="pl-PL" dirty="0" err="1"/>
              <a:t>clipartów</a:t>
            </a:r>
            <a:r>
              <a:rPr lang="pl-PL" dirty="0"/>
              <a:t>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https://pixabay.com (domena publiczna)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11560" y="220486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/>
              <a:t>WIĘCEJ PREZENTACJI </a:t>
            </a:r>
          </a:p>
          <a:p>
            <a:pPr algn="ctr"/>
            <a:r>
              <a:rPr lang="pl-PL" sz="5400"/>
              <a:t>NA </a:t>
            </a:r>
          </a:p>
          <a:p>
            <a:pPr algn="ctr"/>
            <a:r>
              <a:rPr lang="pl-PL" sz="5400">
                <a:hlinkClick r:id="rId2"/>
              </a:rPr>
              <a:t>www.studiologia.edu.pl</a:t>
            </a:r>
            <a:endParaRPr lang="pl-PL" sz="5400" dirty="0"/>
          </a:p>
          <a:p>
            <a:pPr algn="ctr"/>
            <a:endParaRPr lang="pl-PL" sz="5400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03470" y="6381328"/>
            <a:ext cx="673706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</p:spTree>
    <p:extLst>
      <p:ext uri="{BB962C8B-B14F-4D97-AF65-F5344CB8AC3E}">
        <p14:creationId xmlns:p14="http://schemas.microsoft.com/office/powerpoint/2010/main" val="2085334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373</TotalTime>
  <Words>420</Words>
  <Application>Microsoft Office PowerPoint</Application>
  <PresentationFormat>Pokaz na ekranie (4:3)</PresentationFormat>
  <Paragraphs>80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Bookman Old Style</vt:lpstr>
      <vt:lpstr>Calibri</vt:lpstr>
      <vt:lpstr>Gill Sans MT</vt:lpstr>
      <vt:lpstr>Segoe UI</vt:lpstr>
      <vt:lpstr>Wingdings</vt:lpstr>
      <vt:lpstr>Wingdings 3</vt:lpstr>
      <vt:lpstr>Początek</vt:lpstr>
      <vt:lpstr>WYKŁAD 2</vt:lpstr>
      <vt:lpstr>Wybierz jedną poprawną odpowiedź. </vt:lpstr>
      <vt:lpstr>Wybierz jedną poprawną odpowiedź. </vt:lpstr>
      <vt:lpstr>Wybierz jedną poprawną odpowiedź. </vt:lpstr>
      <vt:lpstr>Wybierz jedną poprawną odpowiedź. </vt:lpstr>
      <vt:lpstr>Wybierz jedną poprawną odpowiedź. </vt:lpstr>
      <vt:lpstr>Wybierz jedną poprawną odpowiedź. </vt:lpstr>
      <vt:lpstr>Wybierz jedną poprawną odpowiedź. </vt:lpstr>
      <vt:lpstr>źródło clipartów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Iza</dc:creator>
  <cp:lastModifiedBy>nasser hasna</cp:lastModifiedBy>
  <cp:revision>73</cp:revision>
  <dcterms:created xsi:type="dcterms:W3CDTF">2018-10-25T12:56:24Z</dcterms:created>
  <dcterms:modified xsi:type="dcterms:W3CDTF">2023-04-16T17:42:17Z</dcterms:modified>
</cp:coreProperties>
</file>