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8" r:id="rId3"/>
    <p:sldId id="280" r:id="rId4"/>
    <p:sldId id="281" r:id="rId5"/>
    <p:sldId id="282" r:id="rId6"/>
    <p:sldId id="283" r:id="rId7"/>
    <p:sldId id="284" r:id="rId8"/>
    <p:sldId id="286" r:id="rId9"/>
    <p:sldId id="285" r:id="rId10"/>
    <p:sldId id="287" r:id="rId11"/>
    <p:sldId id="279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CEAEE-97D2-4194-9AC5-93F0AF1E625F}" type="datetimeFigureOut">
              <a:rPr lang="pl-PL" smtClean="0"/>
              <a:t>2019-05-19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0794C-DD9D-44E7-9124-70F5FA97F6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159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0794C-DD9D-44E7-9124-70F5FA97F62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7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F2108A4-8C2E-4C01-9B3B-2FB92108B4F5}" type="datetime1">
              <a:rPr lang="pl-PL" smtClean="0"/>
              <a:t>2019-05-19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pl-PL" dirty="0" smtClean="0"/>
              <a:t>Izabela Kugiel-Abuhasna, Studiologia. Podręcznik polskiego języka naukowego dla cudzoziemców na poziomie B1</a:t>
            </a:r>
            <a:endParaRPr lang="pl-PL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79F1-E84E-47CC-946B-33D99282297E}" type="datetime1">
              <a:rPr lang="pl-PL" smtClean="0"/>
              <a:t>2019-05-19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Izabela Kugiel-Abuhasna, Studiologia. Podręcznik polskiego języka naukowego dla cudzoziemców na poziomie B1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0B39-A6AF-437C-B16A-D066EB432C9D}" type="datetime1">
              <a:rPr lang="pl-PL" smtClean="0"/>
              <a:t>2019-05-19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Izabela Kugiel-Abuhasna, Studiologia. Podręcznik polskiego języka naukowego dla cudzoziemców na poziomie B1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7A7F-D8E0-40AD-A279-340C7C804B07}" type="datetime1">
              <a:rPr lang="pl-PL" smtClean="0"/>
              <a:t>2019-05-19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Izabela Kugiel-Abuhasna, Studiologia. Podręcznik polskiego języka naukowego dla cudzoziemców na poziomie B1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6373C31-A23D-4089-BE96-E91622EDE656}" type="datetime1">
              <a:rPr lang="pl-PL" smtClean="0"/>
              <a:t>2019-05-19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pl-PL" dirty="0" smtClean="0"/>
              <a:t>Izabela Kugiel-Abuhasna, Studiologia. Podręcznik polskiego języka naukowego dla cudzoziemców na poziomie B1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B66F-BB66-4005-BF32-D0451E1C81F5}" type="datetime1">
              <a:rPr lang="pl-PL" smtClean="0"/>
              <a:t>2019-05-19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Izabela Kugiel-Abuhasna, Studiologia. Podręcznik polskiego języka naukowego dla cudzoziemców na poziomie B1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C2418-DB6D-4EE8-A225-464354053808}" type="datetime1">
              <a:rPr lang="pl-PL" smtClean="0"/>
              <a:t>2019-05-19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Izabela Kugiel-Abuhasna, Studiologia. Podręcznik polskiego języka naukowego dla cudzoziemców na poziomie B1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4BB2-22CA-4D21-A07B-97E242FDBDAD}" type="datetime1">
              <a:rPr lang="pl-PL" smtClean="0"/>
              <a:t>2019-05-19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Izabela Kugiel-Abuhasna, Studiologia. Podręcznik polskiego języka naukowego dla cudzoziemców na poziomie B1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8BA4-CABF-4825-B740-CFEAA6DC0C51}" type="datetime1">
              <a:rPr lang="pl-PL" smtClean="0"/>
              <a:t>2019-05-19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Izabela Kugiel-Abuhasna, Studiologia. Podręcznik polskiego języka naukowego dla cudzoziemców na poziomie B1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5" name="Łącznik prostoliniow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020E-537A-4AFF-9ACC-64669963B62E}" type="datetime1">
              <a:rPr lang="pl-PL" smtClean="0"/>
              <a:t>2019-05-19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Izabela Kugiel-Abuhasna, Studiologia. Podręcznik polskiego języka naukowego dla cudzoziemców na poziomie B1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2C4D-28D7-460A-8485-DDFED7154413}" type="datetime1">
              <a:rPr lang="pl-PL" smtClean="0"/>
              <a:t>2019-05-19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Izabela Kugiel-Abuhasna, Studiologia. Podręcznik polskiego języka naukowego dla cudzoziemców na poziomie B1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A8D79E-CA12-4795-A958-39C41393082C}" type="datetime1">
              <a:rPr lang="pl-PL" smtClean="0"/>
              <a:t>2019-05-19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pl-PL" dirty="0" smtClean="0"/>
              <a:t>Izabela Kugiel-Abuhasna, Studiologia. Podręcznik polskiego języka naukowego dla cudzoziemców na poziomie B1</a:t>
            </a:r>
            <a:endParaRPr lang="pl-PL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28" name="Łącznik prostoliniow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oliniow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ipart.org/" TargetMode="External"/><Relationship Id="rId2" Type="http://schemas.openxmlformats.org/officeDocument/2006/relationships/hyperlink" Target="http://www.historyc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udiologia.edu.pl/" TargetMode="External"/><Relationship Id="rId4" Type="http://schemas.openxmlformats.org/officeDocument/2006/relationships/hyperlink" Target="https://commons.wikimedia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WYKŁAD 10</a:t>
            </a:r>
            <a:endParaRPr lang="pl-P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POZNANIE NAUKOWE. ĆWICZENIA</a:t>
            </a:r>
            <a:endParaRPr lang="pl-P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151620" y="6355080"/>
            <a:ext cx="6840760" cy="365760"/>
          </a:xfrm>
        </p:spPr>
        <p:txBody>
          <a:bodyPr/>
          <a:lstStyle/>
          <a:p>
            <a:pPr algn="ctr"/>
            <a:r>
              <a:rPr lang="pl-PL" sz="1000" dirty="0" smtClean="0"/>
              <a:t>Izabela Kugiel-Abuhasna, </a:t>
            </a:r>
            <a:r>
              <a:rPr lang="pl-PL" sz="1000" i="1" dirty="0" smtClean="0"/>
              <a:t>Studiologia. Podręcznik polskiego języka naukowego dla cudzoziemców na poziomie B1</a:t>
            </a:r>
            <a:endParaRPr lang="pl-PL" sz="1000" i="1" dirty="0"/>
          </a:p>
        </p:txBody>
      </p:sp>
      <p:pic>
        <p:nvPicPr>
          <p:cNvPr id="6" name="Picture 2" descr="https://mirrors.creativecommons.org/presskit/buttons/88x31/png/by-nc-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520" y="5877272"/>
            <a:ext cx="1131829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boratory image by Dyn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00" y="908720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7560840" cy="365760"/>
          </a:xfrm>
        </p:spPr>
        <p:txBody>
          <a:bodyPr/>
          <a:lstStyle/>
          <a:p>
            <a:pPr algn="ctr"/>
            <a:r>
              <a:rPr lang="pl-PL" sz="1000" dirty="0" smtClean="0"/>
              <a:t>Izabela Kugiel-Abuhasna, Studiologia. Podręcznik polskiego języka naukowego dla cudzoziemców na poziomie B1</a:t>
            </a:r>
            <a:endParaRPr lang="pl-PL" sz="1000" dirty="0"/>
          </a:p>
        </p:txBody>
      </p:sp>
      <p:pic>
        <p:nvPicPr>
          <p:cNvPr id="2050" name="Picture 2" descr="https://upload.wikimedia.org/wikipedia/commons/thumb/1/18/Pythagorean_proof.svg/1024px-Pythagorean_proof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268759"/>
            <a:ext cx="6239285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pl-PL" dirty="0" smtClean="0"/>
              <a:t>Jak to się nazywa po polsku?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5536" y="5443483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DOWÓD TWIERDZENIA PITAGORASA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651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ŹRÓDŁA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pl-PL" dirty="0" smtClean="0"/>
              <a:t>Informacje - </a:t>
            </a:r>
            <a:r>
              <a:rPr lang="pl-PL" dirty="0" smtClean="0">
                <a:hlinkClick r:id="rId2"/>
              </a:rPr>
              <a:t>www.historycy.org</a:t>
            </a:r>
            <a:r>
              <a:rPr lang="pl-PL" dirty="0" smtClean="0"/>
              <a:t> (forum dyskusyjne)</a:t>
            </a:r>
            <a:endParaRPr lang="pl-PL" dirty="0"/>
          </a:p>
          <a:p>
            <a:r>
              <a:rPr lang="pl-PL" dirty="0" smtClean="0"/>
              <a:t>Materiały graficzne - </a:t>
            </a:r>
            <a:r>
              <a:rPr lang="pl-PL" dirty="0" smtClean="0">
                <a:hlinkClick r:id="rId3"/>
              </a:rPr>
              <a:t>www.openclipart.org</a:t>
            </a:r>
            <a:r>
              <a:rPr lang="pl-PL" dirty="0"/>
              <a:t>, </a:t>
            </a:r>
            <a:r>
              <a:rPr lang="pl-PL" dirty="0">
                <a:hlinkClick r:id="rId4"/>
              </a:rPr>
              <a:t>https://</a:t>
            </a:r>
            <a:r>
              <a:rPr lang="pl-PL" dirty="0" smtClean="0">
                <a:hlinkClick r:id="rId4"/>
              </a:rPr>
              <a:t>commons.wikimedia.org</a:t>
            </a:r>
            <a:r>
              <a:rPr lang="pl-PL" dirty="0" smtClean="0"/>
              <a:t> (</a:t>
            </a:r>
            <a:r>
              <a:rPr lang="pl-PL" dirty="0"/>
              <a:t>domena publiczna)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83568" y="3068960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 smtClean="0"/>
              <a:t>WIĘCEJ PREZENTACJI </a:t>
            </a:r>
          </a:p>
          <a:p>
            <a:pPr algn="ctr"/>
            <a:r>
              <a:rPr lang="pl-PL" sz="5400" dirty="0" smtClean="0"/>
              <a:t>NA </a:t>
            </a:r>
            <a:r>
              <a:rPr lang="pl-PL" sz="5400" dirty="0" smtClean="0">
                <a:hlinkClick r:id="rId5"/>
              </a:rPr>
              <a:t>www.studiologia.edu.pl</a:t>
            </a:r>
            <a:endParaRPr lang="pl-PL" sz="5400" dirty="0" smtClean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1203470" y="6381328"/>
            <a:ext cx="6737060" cy="365760"/>
          </a:xfrm>
        </p:spPr>
        <p:txBody>
          <a:bodyPr/>
          <a:lstStyle/>
          <a:p>
            <a:pPr algn="ctr"/>
            <a:r>
              <a:rPr lang="pl-PL" sz="1000" dirty="0" smtClean="0"/>
              <a:t>Izabela Kugiel-Abuhasna, Studiologia. Podręcznik polskiego języka naukowego dla cudzoziemców na poziomie B1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6008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91580" y="6356350"/>
            <a:ext cx="7560840" cy="365760"/>
          </a:xfrm>
        </p:spPr>
        <p:txBody>
          <a:bodyPr/>
          <a:lstStyle/>
          <a:p>
            <a:pPr algn="ctr"/>
            <a:r>
              <a:rPr lang="pl-PL" sz="1000" dirty="0" smtClean="0"/>
              <a:t>Izabela Kugiel-Abuhasna, Studiologia. Podręcznik polskiego języka naukowego dla cudzoziemców na poziomie B1</a:t>
            </a:r>
            <a:endParaRPr lang="pl-PL" sz="1000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/>
              <a:t>FAKTY</a:t>
            </a:r>
            <a:endParaRPr lang="pl-PL" sz="4000" dirty="0"/>
          </a:p>
        </p:txBody>
      </p:sp>
      <p:pic>
        <p:nvPicPr>
          <p:cNvPr id="1028" name="Picture 4" descr="World Map Vivid by felipe.facund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2"/>
          <a:stretch/>
        </p:blipFill>
        <p:spPr bwMode="auto">
          <a:xfrm>
            <a:off x="251520" y="1340768"/>
            <a:ext cx="3600000" cy="20648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Łącznik prosty ze strzałką 3"/>
          <p:cNvCxnSpPr/>
          <p:nvPr/>
        </p:nvCxnSpPr>
        <p:spPr>
          <a:xfrm flipH="1" flipV="1">
            <a:off x="2051520" y="1844824"/>
            <a:ext cx="1028528" cy="18002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521550" y="4005064"/>
            <a:ext cx="8100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Pod koniec X wieku Wikingowie skolonizowali południowo-wschodnią Grenlandię. </a:t>
            </a:r>
          </a:p>
          <a:p>
            <a:r>
              <a:rPr lang="pl-PL" sz="3600" dirty="0" smtClean="0"/>
              <a:t>Mieszkali </a:t>
            </a:r>
            <a:r>
              <a:rPr lang="pl-PL" sz="3600" dirty="0" smtClean="0"/>
              <a:t>tam do początków XV wieku.   </a:t>
            </a:r>
            <a:endParaRPr lang="pl-PL" sz="3600" dirty="0"/>
          </a:p>
        </p:txBody>
      </p:sp>
      <p:pic>
        <p:nvPicPr>
          <p:cNvPr id="1030" name="Picture 6" descr="Viking ship by johnny_automati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9"/>
          <a:stretch/>
        </p:blipFill>
        <p:spPr bwMode="auto">
          <a:xfrm>
            <a:off x="6001994" y="1303291"/>
            <a:ext cx="267446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king head with horn  by salv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09291"/>
            <a:ext cx="153912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2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91580" y="6356350"/>
            <a:ext cx="7560840" cy="365760"/>
          </a:xfrm>
        </p:spPr>
        <p:txBody>
          <a:bodyPr/>
          <a:lstStyle/>
          <a:p>
            <a:pPr algn="ctr"/>
            <a:r>
              <a:rPr lang="pl-PL" sz="1000" dirty="0" smtClean="0"/>
              <a:t>Izabela Kugiel-Abuhasna, Studiologia. Podręcznik polskiego języka naukowego dla cudzoziemców na poziomie B1</a:t>
            </a:r>
            <a:endParaRPr lang="pl-PL" sz="1000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972345"/>
          </a:xfrm>
        </p:spPr>
        <p:txBody>
          <a:bodyPr>
            <a:noAutofit/>
          </a:bodyPr>
          <a:lstStyle/>
          <a:p>
            <a:pPr algn="ctr"/>
            <a:r>
              <a:rPr lang="pl-PL" dirty="0" smtClean="0"/>
              <a:t>Jak się nazywa </a:t>
            </a:r>
            <a:br>
              <a:rPr lang="pl-PL" dirty="0" smtClean="0"/>
            </a:br>
            <a:r>
              <a:rPr lang="pl-PL" dirty="0" smtClean="0"/>
              <a:t>ten etap poznania naukowego?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11560" y="1530658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Dlaczego kolonia Wikingów </a:t>
            </a:r>
            <a:br>
              <a:rPr lang="pl-PL" sz="3600" dirty="0" smtClean="0"/>
            </a:br>
            <a:r>
              <a:rPr lang="pl-PL" sz="3600" dirty="0" smtClean="0"/>
              <a:t>na Grenlandii przestała istnieć </a:t>
            </a:r>
            <a:br>
              <a:rPr lang="pl-PL" sz="3600" dirty="0" smtClean="0"/>
            </a:br>
            <a:r>
              <a:rPr lang="pl-PL" sz="3600" dirty="0" smtClean="0"/>
              <a:t>po około 400 latach?</a:t>
            </a:r>
            <a:endParaRPr lang="pl-PL" sz="36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11560" y="3429000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C00000"/>
                </a:solidFill>
              </a:rPr>
              <a:t>SFORMUŁOWAĆ</a:t>
            </a:r>
          </a:p>
          <a:p>
            <a:pPr algn="ctr"/>
            <a:r>
              <a:rPr lang="pl-PL" sz="4400" b="1" dirty="0" smtClean="0">
                <a:solidFill>
                  <a:srgbClr val="C00000"/>
                </a:solidFill>
              </a:rPr>
              <a:t>PROBLEM BADAWCZY </a:t>
            </a:r>
            <a:endParaRPr lang="pl-PL" sz="44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Viking hat by carolemag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192">
            <a:off x="6485772" y="1423770"/>
            <a:ext cx="1235643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72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91580" y="6356350"/>
            <a:ext cx="7560840" cy="365760"/>
          </a:xfrm>
        </p:spPr>
        <p:txBody>
          <a:bodyPr/>
          <a:lstStyle/>
          <a:p>
            <a:pPr algn="ctr"/>
            <a:r>
              <a:rPr lang="pl-PL" sz="1000" dirty="0" smtClean="0"/>
              <a:t>Izabela Kugiel-Abuhasna, Studiologia. Podręcznik polskiego języka naukowego dla cudzoziemców na poziomie B1</a:t>
            </a:r>
            <a:endParaRPr lang="pl-PL" sz="1000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972345"/>
          </a:xfrm>
        </p:spPr>
        <p:txBody>
          <a:bodyPr>
            <a:noAutofit/>
          </a:bodyPr>
          <a:lstStyle/>
          <a:p>
            <a:pPr algn="ctr"/>
            <a:r>
              <a:rPr lang="pl-PL" dirty="0" smtClean="0"/>
              <a:t>Jak się nazywa </a:t>
            </a:r>
            <a:br>
              <a:rPr lang="pl-PL" dirty="0" smtClean="0"/>
            </a:br>
            <a:r>
              <a:rPr lang="pl-PL" dirty="0" smtClean="0"/>
              <a:t>ten etap poznania naukowego?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11560" y="1196752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 smtClean="0"/>
              <a:t>Prawdopodobne powody wymarcia kolonii: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000" dirty="0" smtClean="0"/>
              <a:t>zmiany klimatyczne polegające </a:t>
            </a:r>
            <a:br>
              <a:rPr lang="pl-PL" sz="3000" dirty="0" smtClean="0"/>
            </a:br>
            <a:r>
              <a:rPr lang="pl-PL" sz="3000" dirty="0" smtClean="0"/>
              <a:t>na obniżeniu temperatury,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000" dirty="0" smtClean="0"/>
              <a:t>małżeństwa w małej populacji prowadzące do degeneracji genetycznej i częstych chorób,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000" dirty="0" smtClean="0"/>
              <a:t>konflikty z </a:t>
            </a:r>
            <a:r>
              <a:rPr lang="pl-PL" sz="3000" dirty="0" err="1" smtClean="0"/>
              <a:t>Inuitami</a:t>
            </a:r>
            <a:r>
              <a:rPr lang="pl-PL" sz="3000" dirty="0" smtClean="0"/>
              <a:t>,</a:t>
            </a:r>
            <a:endParaRPr lang="pl-PL" sz="3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000" dirty="0" smtClean="0"/>
              <a:t>ataki piratów i in. </a:t>
            </a:r>
            <a:endParaRPr lang="pl-PL" sz="30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11560" y="4964975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C00000"/>
                </a:solidFill>
              </a:rPr>
              <a:t>POSTAWIĆ HIPOTEZĘ = </a:t>
            </a:r>
          </a:p>
          <a:p>
            <a:pPr algn="ctr"/>
            <a:r>
              <a:rPr lang="pl-PL" sz="3600" b="1" dirty="0" smtClean="0">
                <a:solidFill>
                  <a:srgbClr val="C00000"/>
                </a:solidFill>
              </a:rPr>
              <a:t>SFORMUŁOWAĆ PRZYPUSZCZENIE </a:t>
            </a:r>
            <a:endParaRPr lang="pl-PL" sz="36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Inuit Man by j4p4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43" y="3604412"/>
            <a:ext cx="7911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king in ice by doodlegu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26" y="3604412"/>
            <a:ext cx="131041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7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91580" y="6356350"/>
            <a:ext cx="7560840" cy="365760"/>
          </a:xfrm>
        </p:spPr>
        <p:txBody>
          <a:bodyPr/>
          <a:lstStyle/>
          <a:p>
            <a:pPr algn="ctr"/>
            <a:r>
              <a:rPr lang="pl-PL" sz="1000" dirty="0" smtClean="0"/>
              <a:t>Izabela Kugiel-Abuhasna, Studiologia. Podręcznik polskiego języka naukowego dla cudzoziemców na poziomie B1</a:t>
            </a:r>
            <a:endParaRPr lang="pl-PL" sz="1000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972345"/>
          </a:xfrm>
        </p:spPr>
        <p:txBody>
          <a:bodyPr>
            <a:noAutofit/>
          </a:bodyPr>
          <a:lstStyle/>
          <a:p>
            <a:pPr algn="ctr"/>
            <a:r>
              <a:rPr lang="pl-PL" dirty="0" smtClean="0"/>
              <a:t>Jak się nazywa </a:t>
            </a:r>
            <a:br>
              <a:rPr lang="pl-PL" dirty="0" smtClean="0"/>
            </a:br>
            <a:r>
              <a:rPr lang="pl-PL" dirty="0" smtClean="0"/>
              <a:t>ten etap poznania naukowego?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11560" y="1242626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Sformułowano hipotezę, że Wikingów mogła zabić epidemia dżumy. </a:t>
            </a:r>
            <a:br>
              <a:rPr lang="pl-PL" sz="3200" dirty="0" smtClean="0"/>
            </a:br>
            <a:r>
              <a:rPr lang="pl-PL" sz="3200" dirty="0" smtClean="0"/>
              <a:t>Następnie dokonano analizy kości </a:t>
            </a:r>
            <a:br>
              <a:rPr lang="pl-PL" sz="3200" dirty="0" smtClean="0"/>
            </a:br>
            <a:r>
              <a:rPr lang="pl-PL" sz="3200" dirty="0" smtClean="0"/>
              <a:t>z grobowców.  </a:t>
            </a:r>
            <a:endParaRPr lang="pl-PL" sz="3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11560" y="3304729"/>
            <a:ext cx="79208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C00000"/>
                </a:solidFill>
              </a:rPr>
              <a:t>PROWADZIĆ BADANIA       </a:t>
            </a:r>
            <a:r>
              <a:rPr lang="pl-PL" sz="4400" dirty="0" smtClean="0"/>
              <a:t>po co?</a:t>
            </a:r>
          </a:p>
          <a:p>
            <a:pPr algn="ctr"/>
            <a:r>
              <a:rPr lang="pl-PL" sz="4400" b="1" dirty="0" smtClean="0">
                <a:solidFill>
                  <a:srgbClr val="C00000"/>
                </a:solidFill>
              </a:rPr>
              <a:t> ŻEBY POTWIERDZIĆ </a:t>
            </a:r>
            <a:br>
              <a:rPr lang="pl-PL" sz="4400" b="1" dirty="0" smtClean="0">
                <a:solidFill>
                  <a:srgbClr val="C00000"/>
                </a:solidFill>
              </a:rPr>
            </a:br>
            <a:r>
              <a:rPr lang="pl-PL" sz="4400" b="1" dirty="0" smtClean="0">
                <a:solidFill>
                  <a:srgbClr val="C00000"/>
                </a:solidFill>
              </a:rPr>
              <a:t>LUB ODRZUCIĆ HIPOTEZĘ</a:t>
            </a:r>
            <a:endParaRPr lang="pl-PL" sz="4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Grave by Firk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31" y="2349000"/>
            <a:ext cx="202816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7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91580" y="6356350"/>
            <a:ext cx="7560840" cy="365760"/>
          </a:xfrm>
        </p:spPr>
        <p:txBody>
          <a:bodyPr/>
          <a:lstStyle/>
          <a:p>
            <a:pPr algn="ctr"/>
            <a:r>
              <a:rPr lang="pl-PL" sz="1000" dirty="0" smtClean="0"/>
              <a:t>Izabela Kugiel-Abuhasna, Studiologia. Podręcznik polskiego języka naukowego dla cudzoziemców na poziomie B1</a:t>
            </a:r>
            <a:endParaRPr lang="pl-PL" sz="1000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972345"/>
          </a:xfrm>
        </p:spPr>
        <p:txBody>
          <a:bodyPr>
            <a:noAutofit/>
          </a:bodyPr>
          <a:lstStyle/>
          <a:p>
            <a:pPr algn="ctr"/>
            <a:r>
              <a:rPr lang="pl-PL" dirty="0" smtClean="0"/>
              <a:t>Jak się nazywa </a:t>
            </a:r>
            <a:br>
              <a:rPr lang="pl-PL" dirty="0" smtClean="0"/>
            </a:br>
            <a:r>
              <a:rPr lang="pl-PL" dirty="0" smtClean="0"/>
              <a:t>ten etap poznania naukowego?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11560" y="124262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Analizy dowodzą, że Wikingowie nie umarli z powodu epidemii dżumy.   </a:t>
            </a:r>
            <a:endParaRPr lang="pl-PL" sz="3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03548" y="3212976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C00000"/>
                </a:solidFill>
              </a:rPr>
              <a:t>WYNIKI BADAŃ DOWODZĄ, ŻE </a:t>
            </a:r>
          </a:p>
          <a:p>
            <a:pPr algn="ctr"/>
            <a:r>
              <a:rPr lang="pl-PL" sz="3600" b="1" dirty="0" smtClean="0">
                <a:solidFill>
                  <a:srgbClr val="C00000"/>
                </a:solidFill>
              </a:rPr>
              <a:t>NALEŻY ODRZUCIĆ </a:t>
            </a:r>
          </a:p>
          <a:p>
            <a:pPr algn="ctr"/>
            <a:r>
              <a:rPr lang="pl-PL" sz="3600" b="1" dirty="0" smtClean="0">
                <a:solidFill>
                  <a:srgbClr val="C00000"/>
                </a:solidFill>
              </a:rPr>
              <a:t>TĘ HIPOTEZĘ.</a:t>
            </a:r>
          </a:p>
          <a:p>
            <a:pPr algn="ctr"/>
            <a:r>
              <a:rPr lang="pl-PL" sz="3600" b="1" dirty="0" smtClean="0">
                <a:solidFill>
                  <a:srgbClr val="C00000"/>
                </a:solidFill>
              </a:rPr>
              <a:t>(HIPOTEZA ZOSTAŁA ODRZUCONA). </a:t>
            </a:r>
            <a:endParaRPr lang="pl-PL" sz="36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Viking scene by johnny_automat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25" y="1844944"/>
            <a:ext cx="26611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1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91580" y="6356350"/>
            <a:ext cx="7560840" cy="365760"/>
          </a:xfrm>
        </p:spPr>
        <p:txBody>
          <a:bodyPr/>
          <a:lstStyle/>
          <a:p>
            <a:pPr algn="ctr"/>
            <a:r>
              <a:rPr lang="pl-PL" sz="1000" dirty="0" smtClean="0"/>
              <a:t>Izabela Kugiel-Abuhasna, Studiologia. Podręcznik polskiego języka naukowego dla cudzoziemców na poziomie B1</a:t>
            </a:r>
            <a:endParaRPr lang="pl-PL" sz="1000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972345"/>
          </a:xfrm>
        </p:spPr>
        <p:txBody>
          <a:bodyPr>
            <a:noAutofit/>
          </a:bodyPr>
          <a:lstStyle/>
          <a:p>
            <a:pPr algn="ctr"/>
            <a:r>
              <a:rPr lang="pl-PL" dirty="0" smtClean="0"/>
              <a:t>Jak się nazywa </a:t>
            </a:r>
            <a:br>
              <a:rPr lang="pl-PL" dirty="0" smtClean="0"/>
            </a:br>
            <a:r>
              <a:rPr lang="pl-PL" dirty="0" smtClean="0"/>
              <a:t>ten etap poznania naukowego?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11560" y="1242626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Podsumowując niestety nie wiemy </a:t>
            </a:r>
            <a:br>
              <a:rPr lang="pl-PL" sz="3200" dirty="0" smtClean="0"/>
            </a:br>
            <a:r>
              <a:rPr lang="pl-PL" sz="3200" dirty="0" smtClean="0"/>
              <a:t>na pewno, co spowodowało wymarcie kolonii Wikingów na Grenlandii. Istnieje wiele hipotez na ten temat, jednak żadna nie została ostatecznie potwierdzona.   </a:t>
            </a:r>
            <a:endParaRPr lang="pl-PL" sz="3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11560" y="3897630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C00000"/>
                </a:solidFill>
              </a:rPr>
              <a:t>SFORMUŁOWAĆ</a:t>
            </a:r>
          </a:p>
          <a:p>
            <a:pPr algn="ctr"/>
            <a:r>
              <a:rPr lang="pl-PL" sz="4400" b="1" dirty="0" smtClean="0">
                <a:solidFill>
                  <a:srgbClr val="C00000"/>
                </a:solidFill>
              </a:rPr>
              <a:t>WNIOSEK =</a:t>
            </a:r>
          </a:p>
          <a:p>
            <a:pPr algn="ctr"/>
            <a:r>
              <a:rPr lang="pl-PL" sz="4400" b="1" dirty="0" smtClean="0">
                <a:solidFill>
                  <a:srgbClr val="C00000"/>
                </a:solidFill>
              </a:rPr>
              <a:t>KONKLUZJĘ </a:t>
            </a:r>
            <a:endParaRPr lang="pl-PL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1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400" dirty="0" smtClean="0"/>
              <a:t>Które zdania pojawiają się na początku, które – </a:t>
            </a:r>
            <a:br>
              <a:rPr lang="pl-PL" sz="2400" dirty="0" smtClean="0"/>
            </a:br>
            <a:r>
              <a:rPr lang="pl-PL" sz="2400" dirty="0" smtClean="0"/>
              <a:t>w środku, a które – na końcu poznania naukowego?</a:t>
            </a:r>
            <a:endParaRPr lang="pl-PL" sz="2400" dirty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91580" y="6356350"/>
            <a:ext cx="7560840" cy="365760"/>
          </a:xfrm>
        </p:spPr>
        <p:txBody>
          <a:bodyPr/>
          <a:lstStyle/>
          <a:p>
            <a:pPr algn="ctr"/>
            <a:r>
              <a:rPr lang="pl-PL" sz="1000" dirty="0" smtClean="0"/>
              <a:t>Izabela Kugiel-Abuhasna, Studiologia. Podręcznik polskiego języka naukowego dla cudzoziemców na poziomie B1</a:t>
            </a:r>
            <a:endParaRPr lang="pl-PL" sz="1000" dirty="0"/>
          </a:p>
        </p:txBody>
      </p:sp>
      <p:sp>
        <p:nvSpPr>
          <p:cNvPr id="7" name="Prostokąt 6"/>
          <p:cNvSpPr/>
          <p:nvPr/>
        </p:nvSpPr>
        <p:spPr>
          <a:xfrm>
            <a:off x="944604" y="1540433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WNIOSKI </a:t>
            </a:r>
            <a:endParaRPr lang="pl-PL" sz="2800" b="1" dirty="0"/>
          </a:p>
        </p:txBody>
      </p:sp>
      <p:sp>
        <p:nvSpPr>
          <p:cNvPr id="8" name="Elipsa 7"/>
          <p:cNvSpPr/>
          <p:nvPr/>
        </p:nvSpPr>
        <p:spPr>
          <a:xfrm>
            <a:off x="3136891" y="1574744"/>
            <a:ext cx="900000" cy="90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/>
              <a:t>K</a:t>
            </a:r>
            <a:endParaRPr lang="pl-PL" sz="3200" b="1" dirty="0"/>
          </a:p>
        </p:txBody>
      </p:sp>
      <p:sp>
        <p:nvSpPr>
          <p:cNvPr id="9" name="Prostokąt 8"/>
          <p:cNvSpPr/>
          <p:nvPr/>
        </p:nvSpPr>
        <p:spPr>
          <a:xfrm>
            <a:off x="971600" y="2780928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ZAŁOŻENIA</a:t>
            </a:r>
            <a:endParaRPr lang="pl-PL" sz="2800" b="1" dirty="0"/>
          </a:p>
        </p:txBody>
      </p:sp>
      <p:sp>
        <p:nvSpPr>
          <p:cNvPr id="10" name="Elipsa 9"/>
          <p:cNvSpPr/>
          <p:nvPr/>
        </p:nvSpPr>
        <p:spPr>
          <a:xfrm>
            <a:off x="3266288" y="2979000"/>
            <a:ext cx="900000" cy="90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/>
              <a:t>P</a:t>
            </a:r>
            <a:endParaRPr lang="pl-PL" sz="3200" b="1" dirty="0"/>
          </a:p>
        </p:txBody>
      </p:sp>
      <p:sp>
        <p:nvSpPr>
          <p:cNvPr id="12" name="Prostokąt 11"/>
          <p:cNvSpPr/>
          <p:nvPr/>
        </p:nvSpPr>
        <p:spPr>
          <a:xfrm>
            <a:off x="975226" y="4149080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USTALENIA </a:t>
            </a:r>
            <a:endParaRPr lang="pl-PL" sz="2800" b="1" dirty="0"/>
          </a:p>
        </p:txBody>
      </p:sp>
      <p:sp>
        <p:nvSpPr>
          <p:cNvPr id="13" name="Elipsa 12"/>
          <p:cNvSpPr/>
          <p:nvPr/>
        </p:nvSpPr>
        <p:spPr>
          <a:xfrm>
            <a:off x="3311299" y="4149080"/>
            <a:ext cx="900000" cy="90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/>
              <a:t>K</a:t>
            </a:r>
            <a:endParaRPr lang="pl-PL" sz="3200" b="1" dirty="0"/>
          </a:p>
        </p:txBody>
      </p:sp>
      <p:sp>
        <p:nvSpPr>
          <p:cNvPr id="15" name="Prostokąt 14"/>
          <p:cNvSpPr/>
          <p:nvPr/>
        </p:nvSpPr>
        <p:spPr>
          <a:xfrm>
            <a:off x="589311" y="5376339"/>
            <a:ext cx="336838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PRZYPUSZCZENIE</a:t>
            </a:r>
            <a:endParaRPr lang="pl-PL" sz="2800" b="1" dirty="0"/>
          </a:p>
        </p:txBody>
      </p:sp>
      <p:sp>
        <p:nvSpPr>
          <p:cNvPr id="16" name="Elipsa 15"/>
          <p:cNvSpPr/>
          <p:nvPr/>
        </p:nvSpPr>
        <p:spPr>
          <a:xfrm>
            <a:off x="3851920" y="5363260"/>
            <a:ext cx="900000" cy="90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/>
              <a:t>PŚ</a:t>
            </a:r>
            <a:endParaRPr lang="pl-PL" sz="3200" b="1" dirty="0"/>
          </a:p>
        </p:txBody>
      </p:sp>
      <p:sp>
        <p:nvSpPr>
          <p:cNvPr id="18" name="Prostokąt 17"/>
          <p:cNvSpPr/>
          <p:nvPr/>
        </p:nvSpPr>
        <p:spPr>
          <a:xfrm>
            <a:off x="5066288" y="1574744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DOWÓD</a:t>
            </a:r>
            <a:endParaRPr lang="pl-PL" sz="2800" b="1" dirty="0"/>
          </a:p>
        </p:txBody>
      </p:sp>
      <p:sp>
        <p:nvSpPr>
          <p:cNvPr id="20" name="Elipsa 19"/>
          <p:cNvSpPr/>
          <p:nvPr/>
        </p:nvSpPr>
        <p:spPr>
          <a:xfrm>
            <a:off x="7208576" y="1772816"/>
            <a:ext cx="900000" cy="90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/>
              <a:t> Ś</a:t>
            </a:r>
            <a:endParaRPr lang="pl-PL" sz="3200" b="1" dirty="0"/>
          </a:p>
        </p:txBody>
      </p:sp>
      <p:sp>
        <p:nvSpPr>
          <p:cNvPr id="21" name="Prostokąt 20"/>
          <p:cNvSpPr/>
          <p:nvPr/>
        </p:nvSpPr>
        <p:spPr>
          <a:xfrm>
            <a:off x="4570260" y="2795763"/>
            <a:ext cx="304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TWIERDZENIE</a:t>
            </a:r>
            <a:endParaRPr lang="pl-PL" sz="2800" b="1" dirty="0"/>
          </a:p>
        </p:txBody>
      </p:sp>
      <p:sp>
        <p:nvSpPr>
          <p:cNvPr id="22" name="Elipsa 21"/>
          <p:cNvSpPr/>
          <p:nvPr/>
        </p:nvSpPr>
        <p:spPr>
          <a:xfrm>
            <a:off x="7360776" y="3089087"/>
            <a:ext cx="900000" cy="90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/>
              <a:t>K</a:t>
            </a:r>
            <a:endParaRPr lang="pl-PL" sz="3200" b="1" dirty="0"/>
          </a:p>
        </p:txBody>
      </p:sp>
      <p:sp>
        <p:nvSpPr>
          <p:cNvPr id="24" name="Prostokąt 23"/>
          <p:cNvSpPr/>
          <p:nvPr/>
        </p:nvSpPr>
        <p:spPr>
          <a:xfrm>
            <a:off x="4881621" y="4149080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PRAWO</a:t>
            </a:r>
            <a:endParaRPr lang="pl-PL" sz="2800" b="1" dirty="0"/>
          </a:p>
        </p:txBody>
      </p:sp>
      <p:sp>
        <p:nvSpPr>
          <p:cNvPr id="25" name="Elipsa 24"/>
          <p:cNvSpPr/>
          <p:nvPr/>
        </p:nvSpPr>
        <p:spPr>
          <a:xfrm>
            <a:off x="7149228" y="4238344"/>
            <a:ext cx="900000" cy="90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/>
              <a:t>K</a:t>
            </a:r>
            <a:endParaRPr lang="pl-PL" sz="3200" b="1" dirty="0"/>
          </a:p>
        </p:txBody>
      </p:sp>
      <p:sp>
        <p:nvSpPr>
          <p:cNvPr id="26" name="Prostokąt 25"/>
          <p:cNvSpPr/>
          <p:nvPr/>
        </p:nvSpPr>
        <p:spPr>
          <a:xfrm>
            <a:off x="5066288" y="5275636"/>
            <a:ext cx="27444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PRZEKONANIE</a:t>
            </a:r>
            <a:endParaRPr lang="pl-PL" sz="2800" b="1" dirty="0"/>
          </a:p>
        </p:txBody>
      </p:sp>
      <p:sp>
        <p:nvSpPr>
          <p:cNvPr id="27" name="Elipsa 26"/>
          <p:cNvSpPr/>
          <p:nvPr/>
        </p:nvSpPr>
        <p:spPr>
          <a:xfrm>
            <a:off x="7658576" y="5376339"/>
            <a:ext cx="900000" cy="90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/>
              <a:t>K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226529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Jak to się nazywa po polsku?</a:t>
            </a:r>
            <a:endParaRPr lang="pl-PL" dirty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200800" cy="365760"/>
          </a:xfrm>
        </p:spPr>
        <p:txBody>
          <a:bodyPr/>
          <a:lstStyle/>
          <a:p>
            <a:pPr algn="ctr"/>
            <a:r>
              <a:rPr lang="pl-PL" sz="1000" dirty="0" smtClean="0"/>
              <a:t>Izabela Kugiel-Abuhasna, Studiologia. Podręcznik polskiego języka naukowego dla cudzoziemców na poziomie B1</a:t>
            </a:r>
            <a:endParaRPr lang="pl-PL" sz="1000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575556" y="2079291"/>
            <a:ext cx="7992888" cy="14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l-PL" sz="2800" dirty="0"/>
              <a:t>Jeżeli liczba naturalna N jest podzielna przez 10, </a:t>
            </a:r>
          </a:p>
          <a:p>
            <a:pPr>
              <a:lnSpc>
                <a:spcPct val="150000"/>
              </a:lnSpc>
            </a:pPr>
            <a:r>
              <a:rPr lang="pl-PL" sz="2800" dirty="0" smtClean="0"/>
              <a:t>to </a:t>
            </a:r>
            <a:r>
              <a:rPr lang="pl-PL" sz="2800" dirty="0"/>
              <a:t>jest ona podzielna przez 5. 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1223628" y="5443483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TWIERDZENIE NAUKOWE </a:t>
            </a:r>
            <a:endParaRPr lang="pl-PL" sz="3600" dirty="0"/>
          </a:p>
        </p:txBody>
      </p:sp>
      <p:sp>
        <p:nvSpPr>
          <p:cNvPr id="13" name="Objaśnienie liniowe 1 12"/>
          <p:cNvSpPr/>
          <p:nvPr/>
        </p:nvSpPr>
        <p:spPr>
          <a:xfrm>
            <a:off x="5220072" y="1268760"/>
            <a:ext cx="2448272" cy="720080"/>
          </a:xfrm>
          <a:prstGeom prst="borderCallout1">
            <a:avLst>
              <a:gd name="adj1" fmla="val 118799"/>
              <a:gd name="adj2" fmla="val 18924"/>
              <a:gd name="adj3" fmla="val 145208"/>
              <a:gd name="adj4" fmla="val 8589"/>
            </a:avLst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założenie </a:t>
            </a:r>
            <a:endParaRPr lang="pl-PL" sz="2800" dirty="0"/>
          </a:p>
        </p:txBody>
      </p:sp>
      <p:sp>
        <p:nvSpPr>
          <p:cNvPr id="15" name="Objaśnienie liniowe 1 14"/>
          <p:cNvSpPr/>
          <p:nvPr/>
        </p:nvSpPr>
        <p:spPr>
          <a:xfrm>
            <a:off x="6238234" y="2924944"/>
            <a:ext cx="1512168" cy="720080"/>
          </a:xfrm>
          <a:prstGeom prst="borderCallout1">
            <a:avLst>
              <a:gd name="adj1" fmla="val 49534"/>
              <a:gd name="adj2" fmla="val -4278"/>
              <a:gd name="adj3" fmla="val 10526"/>
              <a:gd name="adj4" fmla="val -45117"/>
            </a:avLst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teza  </a:t>
            </a:r>
            <a:endParaRPr lang="pl-PL" sz="2800" dirty="0"/>
          </a:p>
        </p:txBody>
      </p:sp>
      <p:sp>
        <p:nvSpPr>
          <p:cNvPr id="16" name="Prostokąt zaokrąglony 15"/>
          <p:cNvSpPr/>
          <p:nvPr/>
        </p:nvSpPr>
        <p:spPr>
          <a:xfrm>
            <a:off x="958236" y="3809283"/>
            <a:ext cx="7227529" cy="14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l-PL" sz="2800" dirty="0" smtClean="0"/>
              <a:t>Myślenie pozytywne jest dobrym sposobem</a:t>
            </a:r>
          </a:p>
          <a:p>
            <a:pPr>
              <a:lnSpc>
                <a:spcPct val="150000"/>
              </a:lnSpc>
            </a:pPr>
            <a:r>
              <a:rPr lang="pl-PL" sz="2800" dirty="0" smtClean="0"/>
              <a:t>poprawiania kondycji psychicznej.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68830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1109</TotalTime>
  <Words>361</Words>
  <Application>Microsoft Office PowerPoint</Application>
  <PresentationFormat>Pokaz na ekranie (4:3)</PresentationFormat>
  <Paragraphs>76</Paragraphs>
  <Slides>11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Początek</vt:lpstr>
      <vt:lpstr>WYKŁAD 10</vt:lpstr>
      <vt:lpstr>FAKTY</vt:lpstr>
      <vt:lpstr>Jak się nazywa  ten etap poznania naukowego?</vt:lpstr>
      <vt:lpstr>Jak się nazywa  ten etap poznania naukowego?</vt:lpstr>
      <vt:lpstr>Jak się nazywa  ten etap poznania naukowego?</vt:lpstr>
      <vt:lpstr>Jak się nazywa  ten etap poznania naukowego?</vt:lpstr>
      <vt:lpstr>Jak się nazywa  ten etap poznania naukowego?</vt:lpstr>
      <vt:lpstr>Które zdania pojawiają się na początku, które –  w środku, a które – na końcu poznania naukowego?</vt:lpstr>
      <vt:lpstr>Jak to się nazywa po polsku?</vt:lpstr>
      <vt:lpstr>Jak to się nazywa po polsku?</vt:lpstr>
      <vt:lpstr>ŹRÓDŁA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WYKŁAD WSTĘPNY</dc:title>
  <dc:creator>Iza</dc:creator>
  <cp:lastModifiedBy>Iza</cp:lastModifiedBy>
  <cp:revision>206</cp:revision>
  <dcterms:created xsi:type="dcterms:W3CDTF">2018-10-11T14:48:14Z</dcterms:created>
  <dcterms:modified xsi:type="dcterms:W3CDTF">2019-05-19T16:36:30Z</dcterms:modified>
</cp:coreProperties>
</file>