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9" r:id="rId3"/>
    <p:sldId id="257" r:id="rId4"/>
    <p:sldId id="260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CEAEE-97D2-4194-9AC5-93F0AF1E625F}" type="datetimeFigureOut">
              <a:rPr lang="pl-PL" smtClean="0"/>
              <a:t>09.11.2020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0794C-DD9D-44E7-9124-70F5FA97F6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159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0794C-DD9D-44E7-9124-70F5FA97F62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47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F2108A4-8C2E-4C01-9B3B-2FB92108B4F5}" type="datetime1">
              <a:rPr lang="pl-PL" smtClean="0"/>
              <a:t>09.11.2020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79F1-E84E-47CC-946B-33D99282297E}" type="datetime1">
              <a:rPr lang="pl-PL" smtClean="0"/>
              <a:t>09.11.2020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0B39-A6AF-437C-B16A-D066EB432C9D}" type="datetime1">
              <a:rPr lang="pl-PL" smtClean="0"/>
              <a:t>09.11.2020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7A7F-D8E0-40AD-A279-340C7C804B07}" type="datetime1">
              <a:rPr lang="pl-PL" smtClean="0"/>
              <a:t>09.11.2020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6373C31-A23D-4089-BE96-E91622EDE656}" type="datetime1">
              <a:rPr lang="pl-PL" smtClean="0"/>
              <a:t>09.11.2020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B66F-BB66-4005-BF32-D0451E1C81F5}" type="datetime1">
              <a:rPr lang="pl-PL" smtClean="0"/>
              <a:t>09.11.2020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2418-DB6D-4EE8-A225-464354053808}" type="datetime1">
              <a:rPr lang="pl-PL" smtClean="0"/>
              <a:t>09.11.2020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4BB2-22CA-4D21-A07B-97E242FDBDAD}" type="datetime1">
              <a:rPr lang="pl-PL" smtClean="0"/>
              <a:t>09.11.2020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8BA4-CABF-4825-B740-CFEAA6DC0C51}" type="datetime1">
              <a:rPr lang="pl-PL" smtClean="0"/>
              <a:t>09.11.2020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5" name="Łącznik prostoliniow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020E-537A-4AFF-9ACC-64669963B62E}" type="datetime1">
              <a:rPr lang="pl-PL" smtClean="0"/>
              <a:t>09.11.2020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2C4D-28D7-460A-8485-DDFED7154413}" type="datetime1">
              <a:rPr lang="pl-PL" smtClean="0"/>
              <a:t>09.11.2020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A8D79E-CA12-4795-A958-39C41393082C}" type="datetime1">
              <a:rPr lang="pl-PL" smtClean="0"/>
              <a:t>09.11.2020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Łącznik prostoliniow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oliniow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iologia.edu.pl/" TargetMode="External"/><Relationship Id="rId2" Type="http://schemas.openxmlformats.org/officeDocument/2006/relationships/hyperlink" Target="http://www.openclipart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WYKŁAD 1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DEFINICJA KLASYCZNA. ĆWICZENIA 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</a:t>
            </a:r>
            <a:r>
              <a:rPr lang="pl-PL" sz="1000" i="1" dirty="0"/>
              <a:t>Studiologia. Podręcznik polskiego języka naukowego dla cudzoziemców na poziomie B1</a:t>
            </a:r>
          </a:p>
        </p:txBody>
      </p:sp>
      <p:pic>
        <p:nvPicPr>
          <p:cNvPr id="11266" name="Picture 2" descr="socrates by cactus cowbo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36912"/>
            <a:ext cx="2117683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mirrors.creativecommons.org/presskit/buttons/88x31/png/by-nc-n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520" y="5877272"/>
            <a:ext cx="1131829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494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II. Zdefiniuj to pojęcie.</a:t>
            </a:r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014476" y="6356350"/>
            <a:ext cx="7115048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</a:t>
            </a:r>
            <a:r>
              <a:rPr lang="pl-PL" sz="1000" i="1" dirty="0"/>
              <a:t>Studiologia. Podręcznik polskiego języka naukowego dla cudzoziemców na poziomie B1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251520" y="1249300"/>
            <a:ext cx="2799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8. KOMUNIKACJA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522236" y="1293932"/>
            <a:ext cx="4401139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200" dirty="0"/>
              <a:t>nadawać i odbierać informacje 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3051180" y="1859340"/>
            <a:ext cx="5625276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KOMUNIKACJĘ </a:t>
            </a:r>
            <a:r>
              <a:rPr lang="pl-PL" sz="2400" dirty="0">
                <a:solidFill>
                  <a:srgbClr val="92D050"/>
                </a:solidFill>
              </a:rPr>
              <a:t>definiujemy jako </a:t>
            </a:r>
            <a:r>
              <a:rPr lang="pl-PL" sz="2400" dirty="0"/>
              <a:t>proces,</a:t>
            </a:r>
          </a:p>
          <a:p>
            <a:r>
              <a:rPr lang="pl-PL" sz="2400" dirty="0">
                <a:solidFill>
                  <a:srgbClr val="0070C0"/>
                </a:solidFill>
              </a:rPr>
              <a:t>które polega </a:t>
            </a:r>
            <a:r>
              <a:rPr lang="pl-PL" sz="2400" dirty="0"/>
              <a:t>na</a:t>
            </a:r>
            <a:r>
              <a:rPr lang="pl-PL" sz="2400" dirty="0">
                <a:solidFill>
                  <a:srgbClr val="0070C0"/>
                </a:solidFill>
              </a:rPr>
              <a:t> </a:t>
            </a:r>
            <a:r>
              <a:rPr lang="pl-PL" sz="2400" dirty="0"/>
              <a:t>=</a:t>
            </a:r>
          </a:p>
          <a:p>
            <a:r>
              <a:rPr lang="pl-PL" sz="2400" dirty="0">
                <a:solidFill>
                  <a:srgbClr val="0070C0"/>
                </a:solidFill>
              </a:rPr>
              <a:t>polegający</a:t>
            </a:r>
            <a:r>
              <a:rPr lang="pl-PL" sz="2400" dirty="0"/>
              <a:t> na </a:t>
            </a:r>
          </a:p>
          <a:p>
            <a:r>
              <a:rPr lang="pl-PL" sz="2400" dirty="0"/>
              <a:t>nadaw</a:t>
            </a:r>
            <a:r>
              <a:rPr lang="pl-PL" sz="2400" dirty="0">
                <a:solidFill>
                  <a:srgbClr val="FF0000"/>
                </a:solidFill>
              </a:rPr>
              <a:t>aniu</a:t>
            </a:r>
            <a:r>
              <a:rPr lang="pl-PL" sz="2400" dirty="0"/>
              <a:t> i odbiera</a:t>
            </a:r>
            <a:r>
              <a:rPr lang="pl-PL" sz="2400" dirty="0">
                <a:solidFill>
                  <a:srgbClr val="FF0000"/>
                </a:solidFill>
              </a:rPr>
              <a:t>niu</a:t>
            </a:r>
            <a:r>
              <a:rPr lang="pl-PL" sz="2400" dirty="0"/>
              <a:t> informacji. </a:t>
            </a:r>
          </a:p>
        </p:txBody>
      </p:sp>
      <p:pic>
        <p:nvPicPr>
          <p:cNvPr id="12" name="Picture 4" descr="Talk bubbles by 28victorydesig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1" b="12510"/>
          <a:stretch/>
        </p:blipFill>
        <p:spPr bwMode="auto">
          <a:xfrm>
            <a:off x="1072115" y="1703913"/>
            <a:ext cx="1491458" cy="16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pole tekstowe 12"/>
          <p:cNvSpPr txBox="1"/>
          <p:nvPr/>
        </p:nvSpPr>
        <p:spPr>
          <a:xfrm>
            <a:off x="1820936" y="3573016"/>
            <a:ext cx="5625276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KOMUNIKACJA </a:t>
            </a:r>
            <a:r>
              <a:rPr lang="pl-PL" sz="2400" dirty="0">
                <a:solidFill>
                  <a:srgbClr val="92D050"/>
                </a:solidFill>
              </a:rPr>
              <a:t>jest to </a:t>
            </a:r>
            <a:r>
              <a:rPr lang="pl-PL" sz="2400" dirty="0"/>
              <a:t>proces, </a:t>
            </a:r>
            <a:r>
              <a:rPr lang="pl-PL" sz="2400" dirty="0">
                <a:solidFill>
                  <a:srgbClr val="0070C0"/>
                </a:solidFill>
              </a:rPr>
              <a:t>który</a:t>
            </a:r>
          </a:p>
          <a:p>
            <a:r>
              <a:rPr lang="pl-PL" sz="2400" dirty="0">
                <a:solidFill>
                  <a:srgbClr val="0070C0"/>
                </a:solidFill>
              </a:rPr>
              <a:t>polega </a:t>
            </a:r>
            <a:r>
              <a:rPr lang="pl-PL" sz="2400" dirty="0"/>
              <a:t>na</a:t>
            </a:r>
            <a:r>
              <a:rPr lang="pl-PL" sz="2400" dirty="0">
                <a:solidFill>
                  <a:srgbClr val="0070C0"/>
                </a:solidFill>
              </a:rPr>
              <a:t> </a:t>
            </a:r>
            <a:r>
              <a:rPr lang="pl-PL" sz="2400" dirty="0"/>
              <a:t>tym, że </a:t>
            </a:r>
          </a:p>
          <a:p>
            <a:r>
              <a:rPr lang="pl-PL" sz="2400" dirty="0"/>
              <a:t>nadajemy i odbieramy informacje. 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107504" y="4968000"/>
            <a:ext cx="8928992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lIns="36000" rtlCol="0">
            <a:spAutoFit/>
          </a:bodyPr>
          <a:lstStyle/>
          <a:p>
            <a:r>
              <a:rPr lang="pl-PL" sz="2400" dirty="0"/>
              <a:t>KOMUNIKACJA </a:t>
            </a:r>
            <a:r>
              <a:rPr lang="pl-PL" sz="2400" dirty="0">
                <a:solidFill>
                  <a:srgbClr val="92D050"/>
                </a:solidFill>
              </a:rPr>
              <a:t>oznacza </a:t>
            </a:r>
            <a:r>
              <a:rPr lang="pl-PL" sz="2400" dirty="0"/>
              <a:t>proces, </a:t>
            </a:r>
          </a:p>
          <a:p>
            <a:r>
              <a:rPr lang="pl-PL" sz="2400" dirty="0"/>
              <a:t>zachodzący = przebiegający = mający miejsce = następujący, gdy</a:t>
            </a:r>
          </a:p>
          <a:p>
            <a:r>
              <a:rPr lang="pl-PL" sz="2400" dirty="0"/>
              <a:t>nadajemy i odbieramy informacje.  </a:t>
            </a:r>
          </a:p>
        </p:txBody>
      </p:sp>
    </p:spTree>
    <p:extLst>
      <p:ext uri="{BB962C8B-B14F-4D97-AF65-F5344CB8AC3E}">
        <p14:creationId xmlns:p14="http://schemas.microsoft.com/office/powerpoint/2010/main" val="384878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build="p" animBg="1"/>
      <p:bldP spid="13" grpId="0" build="p" animBg="1"/>
      <p:bldP spid="16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II. Zdefiniuj to pojęcie.</a:t>
            </a:r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014476" y="6356350"/>
            <a:ext cx="7115048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</a:t>
            </a:r>
            <a:r>
              <a:rPr lang="pl-PL" sz="1000" i="1" dirty="0"/>
              <a:t>Studiologia. Podręcznik polskiego języka naukowego dla cudzoziemców na poziomie B1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251520" y="1244893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9. ŁAPKA NA MUCHY 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4644008" y="1237462"/>
            <a:ext cx="220489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sz="2400" dirty="0"/>
              <a:t>zabijać insekty 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3483228" y="1859340"/>
            <a:ext cx="5193228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ŁAPKA NA MUCHY </a:t>
            </a:r>
            <a:r>
              <a:rPr lang="pl-PL" sz="2400" dirty="0">
                <a:solidFill>
                  <a:srgbClr val="92D050"/>
                </a:solidFill>
              </a:rPr>
              <a:t>jest to </a:t>
            </a:r>
            <a:r>
              <a:rPr lang="pl-PL" sz="2400" dirty="0"/>
              <a:t>narzędzie</a:t>
            </a:r>
          </a:p>
          <a:p>
            <a:r>
              <a:rPr lang="pl-PL" sz="2400" dirty="0">
                <a:solidFill>
                  <a:srgbClr val="0070C0"/>
                </a:solidFill>
              </a:rPr>
              <a:t>które służy </a:t>
            </a:r>
            <a:r>
              <a:rPr lang="pl-PL" sz="2400" dirty="0"/>
              <a:t>do =</a:t>
            </a:r>
          </a:p>
          <a:p>
            <a:r>
              <a:rPr lang="pl-PL" sz="2400" dirty="0">
                <a:solidFill>
                  <a:srgbClr val="0070C0"/>
                </a:solidFill>
              </a:rPr>
              <a:t>służące</a:t>
            </a:r>
            <a:r>
              <a:rPr lang="pl-PL" sz="2400" dirty="0"/>
              <a:t> do </a:t>
            </a:r>
          </a:p>
          <a:p>
            <a:r>
              <a:rPr lang="pl-PL" sz="2400" dirty="0"/>
              <a:t>zabij</a:t>
            </a:r>
            <a:r>
              <a:rPr lang="pl-PL" sz="2400" dirty="0">
                <a:solidFill>
                  <a:srgbClr val="FF0000"/>
                </a:solidFill>
              </a:rPr>
              <a:t>ania</a:t>
            </a:r>
            <a:r>
              <a:rPr lang="pl-PL" sz="2400" dirty="0"/>
              <a:t> insekt</a:t>
            </a:r>
            <a:r>
              <a:rPr lang="pl-PL" sz="2400" dirty="0">
                <a:solidFill>
                  <a:srgbClr val="FF0000"/>
                </a:solidFill>
              </a:rPr>
              <a:t>ów</a:t>
            </a:r>
            <a:r>
              <a:rPr lang="pl-PL" sz="2400" dirty="0"/>
              <a:t>.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1221914" y="3645024"/>
            <a:ext cx="7598558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ŁAPKA NA MUCHY </a:t>
            </a:r>
            <a:r>
              <a:rPr lang="pl-PL" sz="2400" dirty="0">
                <a:solidFill>
                  <a:srgbClr val="92D050"/>
                </a:solidFill>
              </a:rPr>
              <a:t>oznacza </a:t>
            </a:r>
            <a:r>
              <a:rPr lang="pl-PL" sz="2400" dirty="0"/>
              <a:t>narzędzie, </a:t>
            </a:r>
          </a:p>
          <a:p>
            <a:r>
              <a:rPr lang="pl-PL" sz="2400" dirty="0"/>
              <a:t>(które jest) wykorzystywane do </a:t>
            </a:r>
          </a:p>
          <a:p>
            <a:r>
              <a:rPr lang="pl-PL" sz="2400" dirty="0"/>
              <a:t>zabij</a:t>
            </a:r>
            <a:r>
              <a:rPr lang="pl-PL" sz="2400" dirty="0">
                <a:solidFill>
                  <a:srgbClr val="FF0000"/>
                </a:solidFill>
              </a:rPr>
              <a:t>ania</a:t>
            </a:r>
            <a:r>
              <a:rPr lang="pl-PL" sz="2400" dirty="0"/>
              <a:t> insekt</a:t>
            </a:r>
            <a:r>
              <a:rPr lang="pl-PL" sz="2400" dirty="0">
                <a:solidFill>
                  <a:srgbClr val="FF0000"/>
                </a:solidFill>
              </a:rPr>
              <a:t>ów</a:t>
            </a:r>
            <a:r>
              <a:rPr lang="pl-PL" sz="2400" dirty="0"/>
              <a:t>.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1970529" y="4991281"/>
            <a:ext cx="5625807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ŁAPKĄ NA MYCHY </a:t>
            </a:r>
            <a:r>
              <a:rPr lang="pl-PL" sz="2400" dirty="0">
                <a:solidFill>
                  <a:srgbClr val="92D050"/>
                </a:solidFill>
              </a:rPr>
              <a:t>nazywamy </a:t>
            </a:r>
            <a:r>
              <a:rPr lang="pl-PL" sz="2400" dirty="0"/>
              <a:t>narzędzie, </a:t>
            </a:r>
          </a:p>
          <a:p>
            <a:r>
              <a:rPr lang="pl-PL" sz="2400" dirty="0"/>
              <a:t>(które jest) używane do tego, by </a:t>
            </a:r>
          </a:p>
          <a:p>
            <a:r>
              <a:rPr lang="pl-PL" sz="2400" dirty="0"/>
              <a:t>zabijać insekty.</a:t>
            </a:r>
          </a:p>
        </p:txBody>
      </p:sp>
      <p:pic>
        <p:nvPicPr>
          <p:cNvPr id="5122" name="Picture 2" descr="Fly swatter by liftar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68113"/>
            <a:ext cx="21276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78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build="p" animBg="1"/>
      <p:bldP spid="14" grpId="0" build="p" animBg="1"/>
      <p:bldP spid="15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II. Zdefiniuj to pojęcie.</a:t>
            </a:r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014476" y="6356350"/>
            <a:ext cx="7115048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</a:t>
            </a:r>
            <a:r>
              <a:rPr lang="pl-PL" sz="1000" i="1" dirty="0"/>
              <a:t>Studiologia. Podręcznik polskiego języka naukowego dla cudzoziemców na poziomie B1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251520" y="1244893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10. MINERALOGIA 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4644008" y="1438569"/>
            <a:ext cx="220489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minerały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3203848" y="2060848"/>
            <a:ext cx="5472608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MINERALOGIĘ </a:t>
            </a:r>
            <a:r>
              <a:rPr lang="pl-PL" sz="2400" dirty="0">
                <a:solidFill>
                  <a:srgbClr val="92D050"/>
                </a:solidFill>
              </a:rPr>
              <a:t>definiujemy jako </a:t>
            </a:r>
            <a:r>
              <a:rPr lang="pl-PL" sz="2400" dirty="0"/>
              <a:t>naukę</a:t>
            </a:r>
          </a:p>
          <a:p>
            <a:r>
              <a:rPr lang="pl-PL" sz="2400" dirty="0">
                <a:solidFill>
                  <a:srgbClr val="0070C0"/>
                </a:solidFill>
              </a:rPr>
              <a:t>które bada</a:t>
            </a:r>
            <a:r>
              <a:rPr lang="pl-PL" sz="2400" dirty="0"/>
              <a:t> =</a:t>
            </a:r>
          </a:p>
          <a:p>
            <a:r>
              <a:rPr lang="pl-PL" sz="2400" dirty="0">
                <a:solidFill>
                  <a:srgbClr val="0070C0"/>
                </a:solidFill>
              </a:rPr>
              <a:t>badającą</a:t>
            </a:r>
            <a:endParaRPr lang="pl-PL" sz="2400" dirty="0"/>
          </a:p>
          <a:p>
            <a:r>
              <a:rPr lang="pl-PL" sz="2400" dirty="0"/>
              <a:t>minerały.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525245" y="4450102"/>
            <a:ext cx="4286190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MINERALOGIA </a:t>
            </a:r>
            <a:r>
              <a:rPr lang="pl-PL" sz="2400" dirty="0">
                <a:solidFill>
                  <a:srgbClr val="92D050"/>
                </a:solidFill>
              </a:rPr>
              <a:t>oznacza </a:t>
            </a:r>
            <a:r>
              <a:rPr lang="pl-PL" sz="2400" dirty="0"/>
              <a:t>naukę, </a:t>
            </a:r>
          </a:p>
          <a:p>
            <a:r>
              <a:rPr lang="pl-PL" sz="2400" dirty="0">
                <a:solidFill>
                  <a:srgbClr val="0070C0"/>
                </a:solidFill>
              </a:rPr>
              <a:t>która zajmuje się </a:t>
            </a:r>
            <a:r>
              <a:rPr lang="pl-PL" sz="2400" dirty="0"/>
              <a:t>= </a:t>
            </a:r>
          </a:p>
          <a:p>
            <a:r>
              <a:rPr lang="pl-PL" sz="2400" dirty="0">
                <a:solidFill>
                  <a:srgbClr val="0070C0"/>
                </a:solidFill>
              </a:rPr>
              <a:t>zajmującą się </a:t>
            </a:r>
          </a:p>
          <a:p>
            <a:r>
              <a:rPr lang="pl-PL" sz="2400" dirty="0"/>
              <a:t>minerałami.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4940691" y="4012008"/>
            <a:ext cx="3816424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MINERALOGIĄ </a:t>
            </a:r>
            <a:r>
              <a:rPr lang="pl-PL" sz="2400" dirty="0">
                <a:solidFill>
                  <a:srgbClr val="92D050"/>
                </a:solidFill>
              </a:rPr>
              <a:t>nazywamy</a:t>
            </a:r>
          </a:p>
          <a:p>
            <a:r>
              <a:rPr lang="pl-PL" sz="2400" dirty="0"/>
              <a:t>naukę o</a:t>
            </a:r>
          </a:p>
          <a:p>
            <a:r>
              <a:rPr lang="pl-PL" sz="2400" dirty="0"/>
              <a:t>minerałach. </a:t>
            </a:r>
          </a:p>
        </p:txBody>
      </p:sp>
      <p:pic>
        <p:nvPicPr>
          <p:cNvPr id="12290" name="Picture 2" descr="Minerals by qubodu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914" y="2060848"/>
            <a:ext cx="156525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43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build="p" animBg="1"/>
      <p:bldP spid="14" grpId="0" build="p" animBg="1"/>
      <p:bldP spid="15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III. Odpowiedz na pytania. 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7344816" cy="365760"/>
          </a:xfrm>
        </p:spPr>
        <p:txBody>
          <a:bodyPr/>
          <a:lstStyle/>
          <a:p>
            <a:r>
              <a:rPr lang="pl-PL" sz="11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/>
              <a:t>1. Na czym polega </a:t>
            </a:r>
            <a:r>
              <a:rPr lang="pl-PL" sz="2800" b="1" dirty="0"/>
              <a:t>fuzja</a:t>
            </a:r>
            <a:r>
              <a:rPr lang="pl-PL" sz="2800" dirty="0"/>
              <a:t> dwóch firm?</a:t>
            </a:r>
          </a:p>
          <a:p>
            <a:pPr marL="0" indent="0">
              <a:buNone/>
            </a:pPr>
            <a:r>
              <a:rPr lang="pl-PL" sz="2800" dirty="0"/>
              <a:t>Na połączeniu dwóch firm w jedną. </a:t>
            </a:r>
          </a:p>
          <a:p>
            <a:pPr marL="0" indent="0">
              <a:buNone/>
            </a:pPr>
            <a:r>
              <a:rPr lang="pl-PL" sz="2800" dirty="0"/>
              <a:t>2. Jakie </a:t>
            </a:r>
            <a:r>
              <a:rPr lang="pl-PL" sz="2800" b="1" dirty="0"/>
              <a:t>zjawisko fonetyczne </a:t>
            </a:r>
            <a:r>
              <a:rPr lang="pl-PL" sz="2800" dirty="0"/>
              <a:t>zachodzi w słowie </a:t>
            </a:r>
            <a:r>
              <a:rPr lang="pl-PL" sz="2800" i="1" dirty="0"/>
              <a:t>wszystko</a:t>
            </a:r>
            <a:r>
              <a:rPr lang="pl-PL" sz="2800" dirty="0"/>
              <a:t>?</a:t>
            </a:r>
          </a:p>
          <a:p>
            <a:pPr marL="0" indent="0">
              <a:buNone/>
            </a:pPr>
            <a:r>
              <a:rPr lang="pl-PL" sz="2800" dirty="0"/>
              <a:t>Asymilacja fonetyczna [</a:t>
            </a:r>
            <a:r>
              <a:rPr lang="pl-PL" sz="2800" dirty="0" err="1"/>
              <a:t>fszystko</a:t>
            </a:r>
            <a:r>
              <a:rPr lang="pl-PL" sz="2800" dirty="0"/>
              <a:t>, w </a:t>
            </a:r>
            <a:r>
              <a:rPr lang="pl-PL" sz="2800" dirty="0">
                <a:sym typeface="Wingdings 3"/>
              </a:rPr>
              <a:t> f</a:t>
            </a:r>
            <a:r>
              <a:rPr lang="pl-PL" sz="2800" dirty="0"/>
              <a:t>].</a:t>
            </a:r>
          </a:p>
          <a:p>
            <a:pPr marL="0" indent="0">
              <a:buNone/>
            </a:pPr>
            <a:r>
              <a:rPr lang="pl-PL" sz="2800" dirty="0"/>
              <a:t>3. Jakie </a:t>
            </a:r>
            <a:r>
              <a:rPr lang="pl-PL" sz="2800" b="1" dirty="0"/>
              <a:t>urządzenie</a:t>
            </a:r>
            <a:r>
              <a:rPr lang="pl-PL" sz="2800" dirty="0"/>
              <a:t> jest stosowane do gotowania wody?</a:t>
            </a:r>
          </a:p>
          <a:p>
            <a:pPr marL="0" indent="0">
              <a:buNone/>
            </a:pPr>
            <a:r>
              <a:rPr lang="pl-PL" sz="2800" dirty="0"/>
              <a:t>Czajnik.</a:t>
            </a:r>
          </a:p>
          <a:p>
            <a:pPr marL="0" indent="0">
              <a:buNone/>
            </a:pPr>
            <a:r>
              <a:rPr lang="pl-PL" sz="2800" dirty="0"/>
              <a:t>4. Która </a:t>
            </a:r>
            <a:r>
              <a:rPr lang="pl-PL" sz="2800" b="1" dirty="0"/>
              <a:t>nauka</a:t>
            </a:r>
            <a:r>
              <a:rPr lang="pl-PL" sz="2800" dirty="0"/>
              <a:t> bada budowę i historię Ziemi?</a:t>
            </a:r>
          </a:p>
          <a:p>
            <a:pPr marL="0" indent="0">
              <a:buNone/>
            </a:pPr>
            <a:r>
              <a:rPr lang="pl-PL" sz="2800" dirty="0"/>
              <a:t>Geologia. </a:t>
            </a:r>
          </a:p>
          <a:p>
            <a:pPr marL="514350" indent="-514350">
              <a:buFont typeface="+mj-lt"/>
              <a:buAutoNum type="arabicPeriod"/>
            </a:pPr>
            <a:endParaRPr lang="pl-PL" sz="2800" dirty="0"/>
          </a:p>
          <a:p>
            <a:pPr marL="514350" indent="-514350">
              <a:buFont typeface="+mj-lt"/>
              <a:buAutoNum type="arabicPeriod"/>
            </a:pPr>
            <a:endParaRPr lang="pl-PL" sz="2800" dirty="0"/>
          </a:p>
          <a:p>
            <a:pPr marL="514350" indent="-514350">
              <a:buFont typeface="+mj-lt"/>
              <a:buAutoNum type="arabicPeriod"/>
            </a:pPr>
            <a:endParaRPr lang="pl-PL" sz="2800" dirty="0"/>
          </a:p>
          <a:p>
            <a:pPr marL="514350" indent="-514350">
              <a:buFont typeface="+mj-lt"/>
              <a:buAutoNum type="arabicPeriod"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44818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III. Odpowiedz na pytania. 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7344816" cy="365760"/>
          </a:xfrm>
        </p:spPr>
        <p:txBody>
          <a:bodyPr/>
          <a:lstStyle/>
          <a:p>
            <a:r>
              <a:rPr lang="pl-PL" sz="11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800" dirty="0"/>
              <a:t>5. Które </a:t>
            </a:r>
            <a:r>
              <a:rPr lang="pl-PL" sz="2800" b="1" dirty="0"/>
              <a:t>urządzenie</a:t>
            </a:r>
            <a:r>
              <a:rPr lang="pl-PL" sz="2800" dirty="0"/>
              <a:t> jest stosowane do badania pracy serca pacjenta?</a:t>
            </a:r>
          </a:p>
          <a:p>
            <a:pPr marL="0" indent="0">
              <a:buNone/>
            </a:pPr>
            <a:r>
              <a:rPr lang="pl-PL" sz="2800" dirty="0"/>
              <a:t>Elektrokardiograf.</a:t>
            </a:r>
          </a:p>
          <a:p>
            <a:pPr marL="0" indent="0">
              <a:buNone/>
            </a:pPr>
            <a:r>
              <a:rPr lang="pl-PL" sz="2800" dirty="0"/>
              <a:t>6. Co to znaczy </a:t>
            </a:r>
            <a:r>
              <a:rPr lang="pl-PL" sz="2800" b="1" dirty="0"/>
              <a:t>zjawisko paranormalne</a:t>
            </a:r>
            <a:r>
              <a:rPr lang="pl-PL" sz="2800" dirty="0"/>
              <a:t>?</a:t>
            </a:r>
          </a:p>
          <a:p>
            <a:pPr marL="0" indent="0">
              <a:buNone/>
            </a:pPr>
            <a:r>
              <a:rPr lang="pl-PL" sz="2800" dirty="0"/>
              <a:t>Jest to zjawisko niewyjaśnione w sposób naukowy.</a:t>
            </a:r>
          </a:p>
          <a:p>
            <a:pPr marL="0" indent="0">
              <a:buNone/>
            </a:pPr>
            <a:r>
              <a:rPr lang="pl-PL" sz="2800" dirty="0"/>
              <a:t>7. Na czym polega </a:t>
            </a:r>
            <a:r>
              <a:rPr lang="pl-PL" sz="2800" b="1" dirty="0"/>
              <a:t>reorganizacja</a:t>
            </a:r>
            <a:r>
              <a:rPr lang="pl-PL" sz="2800" dirty="0"/>
              <a:t>?</a:t>
            </a:r>
          </a:p>
          <a:p>
            <a:pPr marL="0" indent="0">
              <a:buNone/>
            </a:pPr>
            <a:r>
              <a:rPr lang="pl-PL" sz="2800" dirty="0"/>
              <a:t>Jest to proces </a:t>
            </a:r>
            <a:r>
              <a:rPr lang="pl-PL" sz="2800"/>
              <a:t>polegający na porządkowaniu </a:t>
            </a:r>
            <a:r>
              <a:rPr lang="pl-PL" sz="2800" dirty="0"/>
              <a:t>czegoś na nowo.</a:t>
            </a:r>
          </a:p>
          <a:p>
            <a:pPr marL="0" indent="0">
              <a:buNone/>
            </a:pPr>
            <a:r>
              <a:rPr lang="pl-PL" sz="2800" dirty="0"/>
              <a:t>8. Czym się zajmuje </a:t>
            </a:r>
            <a:r>
              <a:rPr lang="pl-PL" sz="2800" b="1" dirty="0"/>
              <a:t>cytologia</a:t>
            </a:r>
            <a:r>
              <a:rPr lang="pl-PL" sz="2800" dirty="0"/>
              <a:t>?</a:t>
            </a:r>
          </a:p>
          <a:p>
            <a:pPr marL="0" indent="0">
              <a:buNone/>
            </a:pPr>
            <a:r>
              <a:rPr lang="pl-PL" sz="2800" dirty="0"/>
              <a:t>Zajmuje się procesami fizjologicznym zachodzącymi w komórkach. 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endParaRPr lang="pl-PL" sz="2800" dirty="0"/>
          </a:p>
          <a:p>
            <a:pPr marL="514350" indent="-514350">
              <a:buFont typeface="+mj-lt"/>
              <a:buAutoNum type="arabicPeriod"/>
            </a:pPr>
            <a:endParaRPr lang="pl-PL" sz="2800" dirty="0"/>
          </a:p>
          <a:p>
            <a:pPr marL="514350" indent="-514350">
              <a:buFont typeface="+mj-lt"/>
              <a:buAutoNum type="arabicPeriod"/>
            </a:pPr>
            <a:endParaRPr lang="pl-PL" sz="2800" dirty="0"/>
          </a:p>
          <a:p>
            <a:pPr marL="514350" indent="-514350">
              <a:buFont typeface="+mj-lt"/>
              <a:buAutoNum type="arabicPeriod"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84750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źródło </a:t>
            </a:r>
            <a:r>
              <a:rPr lang="pl-PL" dirty="0" err="1"/>
              <a:t>clipartów</a:t>
            </a:r>
            <a:r>
              <a:rPr lang="pl-PL" dirty="0"/>
              <a:t>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www.openclipart.org</a:t>
            </a:r>
            <a:r>
              <a:rPr lang="pl-PL" dirty="0"/>
              <a:t> (domena publiczna)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11560" y="2204864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/>
              <a:t>WIĘCEJ PREZENTACJI </a:t>
            </a:r>
          </a:p>
          <a:p>
            <a:pPr algn="ctr"/>
            <a:r>
              <a:rPr lang="pl-PL" sz="5400" dirty="0"/>
              <a:t>NA </a:t>
            </a:r>
            <a:r>
              <a:rPr lang="pl-PL" sz="5400" dirty="0">
                <a:hlinkClick r:id="rId3"/>
              </a:rPr>
              <a:t>www.studiologia.edu.pl</a:t>
            </a:r>
            <a:endParaRPr lang="pl-PL" sz="5400" dirty="0"/>
          </a:p>
          <a:p>
            <a:pPr algn="ctr"/>
            <a:endParaRPr lang="pl-PL" sz="5400" dirty="0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203470" y="6381328"/>
            <a:ext cx="673706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</p:spTree>
    <p:extLst>
      <p:ext uri="{BB962C8B-B14F-4D97-AF65-F5344CB8AC3E}">
        <p14:creationId xmlns:p14="http://schemas.microsoft.com/office/powerpoint/2010/main" val="2085334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I. Opisz trójkąt semiotyczny. 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971600" y="6356350"/>
            <a:ext cx="7488832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pic>
        <p:nvPicPr>
          <p:cNvPr id="5" name="Obraz 4" descr="Charles S. Peirce's sign by smok"/>
          <p:cNvPicPr/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405" b="4954"/>
          <a:stretch/>
        </p:blipFill>
        <p:spPr bwMode="auto">
          <a:xfrm>
            <a:off x="2412000" y="1700808"/>
            <a:ext cx="4320000" cy="378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Objaśnienie liniowe 1 5"/>
          <p:cNvSpPr/>
          <p:nvPr/>
        </p:nvSpPr>
        <p:spPr>
          <a:xfrm>
            <a:off x="755576" y="3212976"/>
            <a:ext cx="1368152" cy="1008112"/>
          </a:xfrm>
          <a:prstGeom prst="borderCallout1">
            <a:avLst>
              <a:gd name="adj1" fmla="val 36616"/>
              <a:gd name="adj2" fmla="val 110147"/>
              <a:gd name="adj3" fmla="val 113875"/>
              <a:gd name="adj4" fmla="val 14191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DESYGNAT</a:t>
            </a:r>
          </a:p>
        </p:txBody>
      </p:sp>
      <p:sp>
        <p:nvSpPr>
          <p:cNvPr id="7" name="Objaśnienie liniowe 1 6"/>
          <p:cNvSpPr/>
          <p:nvPr/>
        </p:nvSpPr>
        <p:spPr>
          <a:xfrm>
            <a:off x="1727924" y="1484784"/>
            <a:ext cx="1368152" cy="1008112"/>
          </a:xfrm>
          <a:prstGeom prst="borderCallout1">
            <a:avLst>
              <a:gd name="adj1" fmla="val 36616"/>
              <a:gd name="adj2" fmla="val 110147"/>
              <a:gd name="adj3" fmla="val 113875"/>
              <a:gd name="adj4" fmla="val 14191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POJĘCIE</a:t>
            </a:r>
          </a:p>
        </p:txBody>
      </p:sp>
      <p:sp>
        <p:nvSpPr>
          <p:cNvPr id="8" name="Objaśnienie liniowe 1 7"/>
          <p:cNvSpPr/>
          <p:nvPr/>
        </p:nvSpPr>
        <p:spPr>
          <a:xfrm>
            <a:off x="6047924" y="3183988"/>
            <a:ext cx="1368152" cy="1008112"/>
          </a:xfrm>
          <a:prstGeom prst="borderCallout1">
            <a:avLst>
              <a:gd name="adj1" fmla="val 109454"/>
              <a:gd name="adj2" fmla="val 62553"/>
              <a:gd name="adj3" fmla="val 146859"/>
              <a:gd name="adj4" fmla="val 4774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TERMIN</a:t>
            </a:r>
          </a:p>
        </p:txBody>
      </p:sp>
    </p:spTree>
    <p:extLst>
      <p:ext uri="{BB962C8B-B14F-4D97-AF65-F5344CB8AC3E}">
        <p14:creationId xmlns:p14="http://schemas.microsoft.com/office/powerpoint/2010/main" val="69754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7" grpId="0" build="p" animBg="1"/>
      <p:bldP spid="8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II. Zdefiniuj to pojęcie.</a:t>
            </a:r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014476" y="6356350"/>
            <a:ext cx="7115048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</a:t>
            </a:r>
            <a:r>
              <a:rPr lang="pl-PL" sz="1000" i="1" dirty="0"/>
              <a:t>Studiologia. Podręcznik polskiego języka naukowego dla cudzoziemców na poziomie B1</a:t>
            </a:r>
          </a:p>
        </p:txBody>
      </p:sp>
      <p:pic>
        <p:nvPicPr>
          <p:cNvPr id="1026" name="Picture 2" descr="Symbol Scale of the Justice by Iradedi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2545500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e tekstowe 7"/>
          <p:cNvSpPr txBox="1"/>
          <p:nvPr/>
        </p:nvSpPr>
        <p:spPr>
          <a:xfrm>
            <a:off x="1272242" y="1406740"/>
            <a:ext cx="15715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1. WAGA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4311321" y="1237462"/>
            <a:ext cx="263694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mierzyć ciężar ciał 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3951281" y="1859340"/>
            <a:ext cx="4248472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WAGĄ </a:t>
            </a:r>
            <a:r>
              <a:rPr lang="pl-PL" sz="2400" dirty="0">
                <a:solidFill>
                  <a:srgbClr val="92D050"/>
                </a:solidFill>
              </a:rPr>
              <a:t>nazywamy</a:t>
            </a:r>
            <a:r>
              <a:rPr lang="pl-PL" sz="2400" dirty="0"/>
              <a:t> urządzenie</a:t>
            </a:r>
          </a:p>
          <a:p>
            <a:r>
              <a:rPr lang="pl-PL" sz="2400" dirty="0">
                <a:solidFill>
                  <a:srgbClr val="0070C0"/>
                </a:solidFill>
              </a:rPr>
              <a:t>które służy </a:t>
            </a:r>
            <a:r>
              <a:rPr lang="pl-PL" sz="2400" dirty="0"/>
              <a:t>do =</a:t>
            </a:r>
          </a:p>
          <a:p>
            <a:r>
              <a:rPr lang="pl-PL" sz="2400" dirty="0">
                <a:solidFill>
                  <a:srgbClr val="0070C0"/>
                </a:solidFill>
              </a:rPr>
              <a:t>służące</a:t>
            </a:r>
            <a:r>
              <a:rPr lang="pl-PL" sz="2400" dirty="0"/>
              <a:t> do </a:t>
            </a:r>
          </a:p>
          <a:p>
            <a:r>
              <a:rPr lang="pl-PL" sz="2400" dirty="0"/>
              <a:t>mierz</a:t>
            </a:r>
            <a:r>
              <a:rPr lang="pl-PL" sz="2400" dirty="0">
                <a:solidFill>
                  <a:srgbClr val="FF0000"/>
                </a:solidFill>
              </a:rPr>
              <a:t>enia</a:t>
            </a:r>
            <a:r>
              <a:rPr lang="pl-PL" sz="2400" dirty="0"/>
              <a:t> ciężar</a:t>
            </a:r>
            <a:r>
              <a:rPr lang="pl-PL" sz="2400" dirty="0">
                <a:solidFill>
                  <a:srgbClr val="FF0000"/>
                </a:solidFill>
              </a:rPr>
              <a:t>u</a:t>
            </a:r>
            <a:r>
              <a:rPr lang="pl-PL" sz="2400" dirty="0"/>
              <a:t> ciał.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3483229" y="3645024"/>
            <a:ext cx="4977203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WAGĘ </a:t>
            </a:r>
            <a:r>
              <a:rPr lang="pl-PL" sz="2400" dirty="0">
                <a:solidFill>
                  <a:srgbClr val="92D050"/>
                </a:solidFill>
              </a:rPr>
              <a:t>definiujemy jako </a:t>
            </a:r>
            <a:r>
              <a:rPr lang="pl-PL" sz="2400" dirty="0"/>
              <a:t>urządzenie</a:t>
            </a:r>
          </a:p>
          <a:p>
            <a:r>
              <a:rPr lang="pl-PL" sz="2400" dirty="0"/>
              <a:t>(które jest) stosowane do </a:t>
            </a:r>
          </a:p>
          <a:p>
            <a:r>
              <a:rPr lang="pl-PL" sz="2400" dirty="0"/>
              <a:t>mierz</a:t>
            </a:r>
            <a:r>
              <a:rPr lang="pl-PL" sz="2400" dirty="0">
                <a:solidFill>
                  <a:srgbClr val="FF0000"/>
                </a:solidFill>
              </a:rPr>
              <a:t>enia</a:t>
            </a:r>
            <a:r>
              <a:rPr lang="pl-PL" sz="2400" dirty="0"/>
              <a:t> ciężar</a:t>
            </a:r>
            <a:r>
              <a:rPr lang="pl-PL" sz="2400" dirty="0">
                <a:solidFill>
                  <a:srgbClr val="FF0000"/>
                </a:solidFill>
              </a:rPr>
              <a:t>u</a:t>
            </a:r>
            <a:r>
              <a:rPr lang="pl-PL" sz="2400" dirty="0"/>
              <a:t> ciał.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1970529" y="4991281"/>
            <a:ext cx="5625807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WAGĘ </a:t>
            </a:r>
            <a:r>
              <a:rPr lang="pl-PL" sz="2400" dirty="0">
                <a:solidFill>
                  <a:srgbClr val="92D050"/>
                </a:solidFill>
              </a:rPr>
              <a:t>należy rozumieć jako </a:t>
            </a:r>
            <a:r>
              <a:rPr lang="pl-PL" sz="2400" dirty="0"/>
              <a:t>urządzenie</a:t>
            </a:r>
          </a:p>
          <a:p>
            <a:r>
              <a:rPr lang="pl-PL" sz="2400" dirty="0"/>
              <a:t>(które jest) wykorzystywane do tego, by </a:t>
            </a:r>
          </a:p>
          <a:p>
            <a:r>
              <a:rPr lang="pl-PL" sz="2400" dirty="0"/>
              <a:t>mierzyć ciężar ciał.</a:t>
            </a:r>
          </a:p>
        </p:txBody>
      </p:sp>
    </p:spTree>
    <p:extLst>
      <p:ext uri="{BB962C8B-B14F-4D97-AF65-F5344CB8AC3E}">
        <p14:creationId xmlns:p14="http://schemas.microsoft.com/office/powerpoint/2010/main" val="361724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build="p" animBg="1"/>
      <p:bldP spid="14" grpId="0" build="p" animBg="1"/>
      <p:bldP spid="1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II. Zdefiniuj to pojęcie.</a:t>
            </a:r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014476" y="6356350"/>
            <a:ext cx="7115048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</a:t>
            </a:r>
            <a:r>
              <a:rPr lang="pl-PL" sz="1000" i="1" dirty="0"/>
              <a:t>Studiologia. Podręcznik polskiego języka naukowego dla cudzoziemców na poziomie B1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467544" y="1222073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2. ERUPCJA WULKANU 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483229" y="1237462"/>
            <a:ext cx="440114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lawa wypływa z wnętrza Ziemi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2545167" y="2141156"/>
            <a:ext cx="6419321" cy="144655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Ins="36000" rtlCol="0">
            <a:spAutoFit/>
          </a:bodyPr>
          <a:lstStyle/>
          <a:p>
            <a:r>
              <a:rPr lang="pl-PL" sz="2200" dirty="0"/>
              <a:t>ERUPCJĄ WULKANU </a:t>
            </a:r>
            <a:r>
              <a:rPr lang="pl-PL" sz="2200" dirty="0">
                <a:solidFill>
                  <a:srgbClr val="92D050"/>
                </a:solidFill>
              </a:rPr>
              <a:t>nazywamy </a:t>
            </a:r>
            <a:r>
              <a:rPr lang="pl-PL" sz="2200" dirty="0"/>
              <a:t>zjawisko naturalne, </a:t>
            </a:r>
          </a:p>
          <a:p>
            <a:r>
              <a:rPr lang="pl-PL" sz="2200" dirty="0">
                <a:solidFill>
                  <a:srgbClr val="0070C0"/>
                </a:solidFill>
              </a:rPr>
              <a:t>które polega </a:t>
            </a:r>
            <a:r>
              <a:rPr lang="pl-PL" sz="2200" dirty="0"/>
              <a:t>na =</a:t>
            </a:r>
          </a:p>
          <a:p>
            <a:r>
              <a:rPr lang="pl-PL" sz="2200" dirty="0">
                <a:solidFill>
                  <a:srgbClr val="0070C0"/>
                </a:solidFill>
              </a:rPr>
              <a:t>polegające</a:t>
            </a:r>
            <a:r>
              <a:rPr lang="pl-PL" sz="2200" dirty="0"/>
              <a:t> na </a:t>
            </a:r>
          </a:p>
          <a:p>
            <a:r>
              <a:rPr lang="pl-PL" sz="2200" dirty="0"/>
              <a:t>wypływ</a:t>
            </a:r>
            <a:r>
              <a:rPr lang="pl-PL" sz="2200" dirty="0">
                <a:solidFill>
                  <a:srgbClr val="FF0000"/>
                </a:solidFill>
              </a:rPr>
              <a:t>aniu</a:t>
            </a:r>
            <a:r>
              <a:rPr lang="pl-PL" sz="2200" dirty="0"/>
              <a:t> law</a:t>
            </a:r>
            <a:r>
              <a:rPr lang="pl-PL" sz="2200" dirty="0">
                <a:solidFill>
                  <a:srgbClr val="FF0000"/>
                </a:solidFill>
              </a:rPr>
              <a:t>y </a:t>
            </a:r>
            <a:r>
              <a:rPr lang="pl-PL" sz="2200" dirty="0"/>
              <a:t>z wnętrza Ziemi. 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395746" y="5157192"/>
            <a:ext cx="8352509" cy="11079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200" dirty="0"/>
              <a:t>ERUPCJA WULKANU </a:t>
            </a:r>
            <a:r>
              <a:rPr lang="pl-PL" sz="2200" dirty="0">
                <a:solidFill>
                  <a:srgbClr val="92D050"/>
                </a:solidFill>
              </a:rPr>
              <a:t>jest to </a:t>
            </a:r>
            <a:r>
              <a:rPr lang="pl-PL" sz="2200" dirty="0"/>
              <a:t>zjawisko naturalne, </a:t>
            </a:r>
          </a:p>
          <a:p>
            <a:r>
              <a:rPr lang="pl-PL" sz="2200" dirty="0"/>
              <a:t>zachodzące = przebiegające = mające miejsce = następujące, gdy </a:t>
            </a:r>
          </a:p>
          <a:p>
            <a:r>
              <a:rPr lang="pl-PL" sz="2200" dirty="0"/>
              <a:t>lawa wypływa z wnętrza Ziemi.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647564" y="3861048"/>
            <a:ext cx="7848872" cy="11079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200" dirty="0"/>
              <a:t>ERUPCJĘ WULKANU </a:t>
            </a:r>
            <a:r>
              <a:rPr lang="pl-PL" sz="2200" dirty="0">
                <a:solidFill>
                  <a:srgbClr val="92D050"/>
                </a:solidFill>
              </a:rPr>
              <a:t>definiujemy jako </a:t>
            </a:r>
            <a:r>
              <a:rPr lang="pl-PL" sz="2200" dirty="0"/>
              <a:t>zjawisko naturalne, </a:t>
            </a:r>
          </a:p>
          <a:p>
            <a:r>
              <a:rPr lang="pl-PL" sz="2200" dirty="0"/>
              <a:t>które polega na tym, że</a:t>
            </a:r>
          </a:p>
          <a:p>
            <a:r>
              <a:rPr lang="pl-PL" sz="2200" dirty="0"/>
              <a:t>lawa wypływa z wnętrza Ziemi. </a:t>
            </a:r>
          </a:p>
        </p:txBody>
      </p:sp>
      <p:pic>
        <p:nvPicPr>
          <p:cNvPr id="10242" name="Picture 2" descr="Erupting volcano with ash plume and lava flow by Juhe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53070"/>
            <a:ext cx="1635802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78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build="p" animBg="1"/>
      <p:bldP spid="14" grpId="0" build="p" animBg="1"/>
      <p:bldP spid="1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II. Zdefiniuj to pojęcie.</a:t>
            </a:r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014476" y="6356350"/>
            <a:ext cx="7115048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</a:t>
            </a:r>
            <a:r>
              <a:rPr lang="pl-PL" sz="1000" i="1" dirty="0"/>
              <a:t>Studiologia. Podręcznik polskiego języka naukowego dla cudzoziemców na poziomie B1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272242" y="1244893"/>
            <a:ext cx="1787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3. PĘDZEL 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4311321" y="1237462"/>
            <a:ext cx="220489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nakładać farbę 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3951281" y="1859340"/>
            <a:ext cx="4248472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PĘDZEL </a:t>
            </a:r>
            <a:r>
              <a:rPr lang="pl-PL" sz="2400" dirty="0">
                <a:solidFill>
                  <a:srgbClr val="92D050"/>
                </a:solidFill>
              </a:rPr>
              <a:t>jest to</a:t>
            </a:r>
            <a:r>
              <a:rPr lang="pl-PL" sz="2400" dirty="0"/>
              <a:t> narzędzie</a:t>
            </a:r>
          </a:p>
          <a:p>
            <a:r>
              <a:rPr lang="pl-PL" sz="2400" dirty="0">
                <a:solidFill>
                  <a:srgbClr val="0070C0"/>
                </a:solidFill>
              </a:rPr>
              <a:t>które służy </a:t>
            </a:r>
            <a:r>
              <a:rPr lang="pl-PL" sz="2400" dirty="0"/>
              <a:t>do =</a:t>
            </a:r>
          </a:p>
          <a:p>
            <a:r>
              <a:rPr lang="pl-PL" sz="2400" dirty="0">
                <a:solidFill>
                  <a:srgbClr val="0070C0"/>
                </a:solidFill>
              </a:rPr>
              <a:t>służące</a:t>
            </a:r>
            <a:r>
              <a:rPr lang="pl-PL" sz="2400" dirty="0"/>
              <a:t> do </a:t>
            </a:r>
          </a:p>
          <a:p>
            <a:r>
              <a:rPr lang="pl-PL" sz="2400" dirty="0"/>
              <a:t>nakład</a:t>
            </a:r>
            <a:r>
              <a:rPr lang="pl-PL" sz="2400" dirty="0">
                <a:solidFill>
                  <a:srgbClr val="FF0000"/>
                </a:solidFill>
              </a:rPr>
              <a:t>ania</a:t>
            </a:r>
            <a:r>
              <a:rPr lang="pl-PL" sz="2400" dirty="0"/>
              <a:t> farb</a:t>
            </a:r>
            <a:r>
              <a:rPr lang="pl-PL" sz="2400" dirty="0">
                <a:solidFill>
                  <a:srgbClr val="FF0000"/>
                </a:solidFill>
              </a:rPr>
              <a:t>y</a:t>
            </a:r>
            <a:r>
              <a:rPr lang="pl-PL" sz="2400" dirty="0"/>
              <a:t>.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3483229" y="3645024"/>
            <a:ext cx="4977203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PĘDZEL </a:t>
            </a:r>
            <a:r>
              <a:rPr lang="pl-PL" sz="2400" dirty="0">
                <a:solidFill>
                  <a:srgbClr val="92D050"/>
                </a:solidFill>
              </a:rPr>
              <a:t>oznacza </a:t>
            </a:r>
            <a:r>
              <a:rPr lang="pl-PL" sz="2400" dirty="0"/>
              <a:t>narzędzie, </a:t>
            </a:r>
          </a:p>
          <a:p>
            <a:r>
              <a:rPr lang="pl-PL" sz="2400" dirty="0"/>
              <a:t>(które jest) używane do </a:t>
            </a:r>
          </a:p>
          <a:p>
            <a:r>
              <a:rPr lang="pl-PL" sz="2400" dirty="0"/>
              <a:t>nakład</a:t>
            </a:r>
            <a:r>
              <a:rPr lang="pl-PL" sz="2400" dirty="0">
                <a:solidFill>
                  <a:srgbClr val="FF0000"/>
                </a:solidFill>
              </a:rPr>
              <a:t>ania</a:t>
            </a:r>
            <a:r>
              <a:rPr lang="pl-PL" sz="2400" dirty="0"/>
              <a:t> farb</a:t>
            </a:r>
            <a:r>
              <a:rPr lang="pl-PL" sz="2400" dirty="0">
                <a:solidFill>
                  <a:srgbClr val="FF0000"/>
                </a:solidFill>
              </a:rPr>
              <a:t>y</a:t>
            </a:r>
            <a:r>
              <a:rPr lang="pl-PL" sz="2400" dirty="0"/>
              <a:t>.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1970529" y="4991281"/>
            <a:ext cx="5625807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PĘDZLEM </a:t>
            </a:r>
            <a:r>
              <a:rPr lang="pl-PL" sz="2400" dirty="0">
                <a:solidFill>
                  <a:srgbClr val="92D050"/>
                </a:solidFill>
              </a:rPr>
              <a:t>nazywamy </a:t>
            </a:r>
            <a:r>
              <a:rPr lang="pl-PL" sz="2400" dirty="0"/>
              <a:t>narzędzie, </a:t>
            </a:r>
          </a:p>
          <a:p>
            <a:r>
              <a:rPr lang="pl-PL" sz="2400" dirty="0"/>
              <a:t>(które jest) stosowane do tego, by </a:t>
            </a:r>
          </a:p>
          <a:p>
            <a:r>
              <a:rPr lang="pl-PL" sz="2400" dirty="0"/>
              <a:t>nakładać farbę.</a:t>
            </a:r>
          </a:p>
        </p:txBody>
      </p:sp>
      <p:pic>
        <p:nvPicPr>
          <p:cNvPr id="2050" name="Picture 2" descr="paint brush by johnny_automat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837" y="1859340"/>
            <a:ext cx="1214400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7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build="p" animBg="1"/>
      <p:bldP spid="14" grpId="0" build="p" animBg="1"/>
      <p:bldP spid="1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II. Zdefiniuj to pojęcie.</a:t>
            </a:r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014476" y="6356350"/>
            <a:ext cx="7115048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</a:t>
            </a:r>
            <a:r>
              <a:rPr lang="pl-PL" sz="1000" i="1" dirty="0"/>
              <a:t>Studiologia. Podręcznik polskiego języka naukowego dla cudzoziemców na poziomie B1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683568" y="1244893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4. WIERTARKA 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4311321" y="1237462"/>
            <a:ext cx="2852967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wykonywać otwory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3483228" y="1859340"/>
            <a:ext cx="4977203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WIERTARKĄ </a:t>
            </a:r>
            <a:r>
              <a:rPr lang="pl-PL" sz="2400" dirty="0">
                <a:solidFill>
                  <a:srgbClr val="92D050"/>
                </a:solidFill>
              </a:rPr>
              <a:t>nazywa się </a:t>
            </a:r>
            <a:r>
              <a:rPr lang="pl-PL" sz="2400" dirty="0"/>
              <a:t>urządzenie</a:t>
            </a:r>
          </a:p>
          <a:p>
            <a:r>
              <a:rPr lang="pl-PL" sz="2400" dirty="0">
                <a:solidFill>
                  <a:srgbClr val="0070C0"/>
                </a:solidFill>
              </a:rPr>
              <a:t>które służy </a:t>
            </a:r>
            <a:r>
              <a:rPr lang="pl-PL" sz="2400" dirty="0"/>
              <a:t>do =</a:t>
            </a:r>
          </a:p>
          <a:p>
            <a:r>
              <a:rPr lang="pl-PL" sz="2400" dirty="0">
                <a:solidFill>
                  <a:srgbClr val="0070C0"/>
                </a:solidFill>
              </a:rPr>
              <a:t>służące</a:t>
            </a:r>
            <a:r>
              <a:rPr lang="pl-PL" sz="2400" dirty="0"/>
              <a:t> do </a:t>
            </a:r>
          </a:p>
          <a:p>
            <a:r>
              <a:rPr lang="pl-PL" sz="2400" dirty="0"/>
              <a:t>wykonyw</a:t>
            </a:r>
            <a:r>
              <a:rPr lang="pl-PL" sz="2400" dirty="0">
                <a:solidFill>
                  <a:srgbClr val="FF0000"/>
                </a:solidFill>
              </a:rPr>
              <a:t>ania</a:t>
            </a:r>
            <a:r>
              <a:rPr lang="pl-PL" sz="2400" dirty="0"/>
              <a:t> otwor</a:t>
            </a:r>
            <a:r>
              <a:rPr lang="pl-PL" sz="2400" dirty="0">
                <a:solidFill>
                  <a:srgbClr val="FF0000"/>
                </a:solidFill>
              </a:rPr>
              <a:t>ów</a:t>
            </a:r>
            <a:r>
              <a:rPr lang="pl-PL" sz="2400" dirty="0"/>
              <a:t>.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1221914" y="3645024"/>
            <a:ext cx="7164796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WIERTARKĘ </a:t>
            </a:r>
            <a:r>
              <a:rPr lang="pl-PL" sz="2400" dirty="0">
                <a:solidFill>
                  <a:srgbClr val="92D050"/>
                </a:solidFill>
              </a:rPr>
              <a:t>należy rozumieć jako </a:t>
            </a:r>
            <a:r>
              <a:rPr lang="pl-PL" sz="2400" dirty="0"/>
              <a:t>urządzenie, </a:t>
            </a:r>
          </a:p>
          <a:p>
            <a:r>
              <a:rPr lang="pl-PL" sz="2400" dirty="0"/>
              <a:t>(które jest) wykorzystywane do </a:t>
            </a:r>
          </a:p>
          <a:p>
            <a:r>
              <a:rPr lang="pl-PL" sz="2400" dirty="0"/>
              <a:t>wykonyw</a:t>
            </a:r>
            <a:r>
              <a:rPr lang="pl-PL" sz="2400" dirty="0">
                <a:solidFill>
                  <a:srgbClr val="FF0000"/>
                </a:solidFill>
              </a:rPr>
              <a:t>ania</a:t>
            </a:r>
            <a:r>
              <a:rPr lang="pl-PL" sz="2400" dirty="0"/>
              <a:t> otwor</a:t>
            </a:r>
            <a:r>
              <a:rPr lang="pl-PL" sz="2400" dirty="0">
                <a:solidFill>
                  <a:srgbClr val="FF0000"/>
                </a:solidFill>
              </a:rPr>
              <a:t>ów</a:t>
            </a:r>
            <a:r>
              <a:rPr lang="pl-PL" sz="2400" dirty="0"/>
              <a:t>.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1970529" y="4991281"/>
            <a:ext cx="5625807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WIERTARKA </a:t>
            </a:r>
            <a:r>
              <a:rPr lang="pl-PL" sz="2400" dirty="0">
                <a:solidFill>
                  <a:srgbClr val="92D050"/>
                </a:solidFill>
              </a:rPr>
              <a:t>jest to </a:t>
            </a:r>
            <a:r>
              <a:rPr lang="pl-PL" sz="2400" dirty="0"/>
              <a:t>urządzenie, </a:t>
            </a:r>
          </a:p>
          <a:p>
            <a:r>
              <a:rPr lang="pl-PL" sz="2400" dirty="0"/>
              <a:t>(które jest) używane do tego, by </a:t>
            </a:r>
          </a:p>
          <a:p>
            <a:r>
              <a:rPr lang="pl-PL" sz="2400" dirty="0"/>
              <a:t>wykonywać otwory.</a:t>
            </a:r>
          </a:p>
        </p:txBody>
      </p:sp>
      <p:pic>
        <p:nvPicPr>
          <p:cNvPr id="3074" name="Picture 2" descr="electric drill by johnny_automat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338" y="1744170"/>
            <a:ext cx="2134382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34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build="p" animBg="1"/>
      <p:bldP spid="14" grpId="0" build="p" animBg="1"/>
      <p:bldP spid="15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II. Wyjaśnij to pojęcie.</a:t>
            </a:r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014476" y="6356350"/>
            <a:ext cx="7115048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</a:t>
            </a:r>
            <a:r>
              <a:rPr lang="pl-PL" sz="1000" i="1" dirty="0"/>
              <a:t>Studiologia. Podręcznik polskiego języka naukowego dla cudzoziemców na poziomie B1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683568" y="1244893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5. ZJAWISKO </a:t>
            </a:r>
            <a:r>
              <a:rPr lang="pl-PL" sz="2800" i="1" dirty="0"/>
              <a:t>NA KOŃCU JĘZYKA</a:t>
            </a:r>
            <a:r>
              <a:rPr lang="pl-PL" sz="2800" dirty="0"/>
              <a:t> =</a:t>
            </a:r>
            <a:r>
              <a:rPr lang="pl-PL" sz="2800" i="1" dirty="0"/>
              <a:t> </a:t>
            </a:r>
          </a:p>
          <a:p>
            <a:pPr algn="ctr"/>
            <a:r>
              <a:rPr lang="pl-PL" sz="2800" dirty="0"/>
              <a:t>ZJAWISKO </a:t>
            </a:r>
            <a:r>
              <a:rPr lang="pl-PL" sz="2800" i="1" dirty="0"/>
              <a:t>TOT</a:t>
            </a:r>
            <a:r>
              <a:rPr lang="pl-PL" sz="2800" dirty="0"/>
              <a:t> (</a:t>
            </a:r>
            <a:r>
              <a:rPr lang="en-US" sz="2800" dirty="0"/>
              <a:t>tip of the tongue</a:t>
            </a:r>
            <a:r>
              <a:rPr lang="pl-PL" sz="2800" dirty="0"/>
              <a:t>)  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1050950" y="2632023"/>
            <a:ext cx="7164796" cy="34163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/>
              <a:t>ZJAWISKO </a:t>
            </a:r>
            <a:r>
              <a:rPr lang="pl-PL" sz="2400" i="1" dirty="0"/>
              <a:t>NA KOŃCU JĘZYKA</a:t>
            </a:r>
            <a:r>
              <a:rPr lang="pl-PL" sz="2400" dirty="0"/>
              <a:t> polega na tym, że</a:t>
            </a:r>
          </a:p>
          <a:p>
            <a:pPr>
              <a:lnSpc>
                <a:spcPct val="150000"/>
              </a:lnSpc>
            </a:pPr>
            <a:r>
              <a:rPr lang="pl-PL" sz="2400" dirty="0"/>
              <a:t>nie możemy sobie przypomnieć danego słowa, </a:t>
            </a:r>
            <a:br>
              <a:rPr lang="pl-PL" sz="2400" dirty="0"/>
            </a:br>
            <a:r>
              <a:rPr lang="pl-PL" sz="2400" dirty="0"/>
              <a:t>ale wiemy, że je na pewno znamy, często pamiętamy tylko pierwszą literę i liczbę sylab.</a:t>
            </a:r>
          </a:p>
          <a:p>
            <a:pPr>
              <a:lnSpc>
                <a:spcPct val="150000"/>
              </a:lnSpc>
            </a:pPr>
            <a:r>
              <a:rPr lang="pl-PL" sz="2400" dirty="0"/>
              <a:t>Oznacza to, że w umyśle istnieje dane pojęcie, </a:t>
            </a:r>
            <a:br>
              <a:rPr lang="pl-PL" sz="2400" dirty="0"/>
            </a:br>
            <a:r>
              <a:rPr lang="pl-PL" sz="2400" dirty="0"/>
              <a:t>ale symbolizujące je słowo zostało zablokowane.   </a:t>
            </a:r>
          </a:p>
        </p:txBody>
      </p:sp>
      <p:pic>
        <p:nvPicPr>
          <p:cNvPr id="9218" name="Picture 2" descr="Silly Face 5 by Arvin61r5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244893"/>
            <a:ext cx="90082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78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II. Zdefiniuj to pojęcie.</a:t>
            </a:r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014476" y="6356350"/>
            <a:ext cx="7115048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</a:t>
            </a:r>
            <a:r>
              <a:rPr lang="pl-PL" sz="1000" i="1" dirty="0"/>
              <a:t>Studiologia. Podręcznik polskiego języka naukowego dla cudzoziemców na poziomie B1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683568" y="1244893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6. KONSUMPCJA 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995936" y="1237462"/>
            <a:ext cx="424847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kupować coś, by tego używać 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3483228" y="1859340"/>
            <a:ext cx="5193228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KONSUMPCJĄ </a:t>
            </a:r>
            <a:r>
              <a:rPr lang="pl-PL" sz="2400" dirty="0">
                <a:solidFill>
                  <a:srgbClr val="92D050"/>
                </a:solidFill>
              </a:rPr>
              <a:t>nazywa się </a:t>
            </a:r>
            <a:r>
              <a:rPr lang="pl-PL" sz="2400" dirty="0"/>
              <a:t>proces</a:t>
            </a:r>
          </a:p>
          <a:p>
            <a:r>
              <a:rPr lang="pl-PL" sz="2400" dirty="0">
                <a:solidFill>
                  <a:srgbClr val="0070C0"/>
                </a:solidFill>
              </a:rPr>
              <a:t>który polega </a:t>
            </a:r>
            <a:r>
              <a:rPr lang="pl-PL" sz="2400" dirty="0"/>
              <a:t>na =</a:t>
            </a:r>
          </a:p>
          <a:p>
            <a:r>
              <a:rPr lang="pl-PL" sz="2400" dirty="0">
                <a:solidFill>
                  <a:srgbClr val="0070C0"/>
                </a:solidFill>
              </a:rPr>
              <a:t>polegający</a:t>
            </a:r>
            <a:r>
              <a:rPr lang="pl-PL" sz="2400" dirty="0"/>
              <a:t> na </a:t>
            </a:r>
          </a:p>
          <a:p>
            <a:r>
              <a:rPr lang="pl-PL" sz="2400" dirty="0"/>
              <a:t>kupow</a:t>
            </a:r>
            <a:r>
              <a:rPr lang="pl-PL" sz="2400" dirty="0">
                <a:solidFill>
                  <a:srgbClr val="FF0000"/>
                </a:solidFill>
              </a:rPr>
              <a:t>aniu</a:t>
            </a:r>
            <a:r>
              <a:rPr lang="pl-PL" sz="2400" dirty="0"/>
              <a:t> czegoś, by tego używać. </a:t>
            </a:r>
          </a:p>
        </p:txBody>
      </p:sp>
      <p:pic>
        <p:nvPicPr>
          <p:cNvPr id="12" name="Picture 2" descr="Producer - Consumer by joob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16" b="27633"/>
          <a:stretch/>
        </p:blipFill>
        <p:spPr bwMode="auto">
          <a:xfrm>
            <a:off x="1156852" y="1699127"/>
            <a:ext cx="2005760" cy="16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pole tekstowe 12"/>
          <p:cNvSpPr txBox="1"/>
          <p:nvPr/>
        </p:nvSpPr>
        <p:spPr>
          <a:xfrm>
            <a:off x="107504" y="4968000"/>
            <a:ext cx="8928992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lIns="36000" rtlCol="0">
            <a:spAutoFit/>
          </a:bodyPr>
          <a:lstStyle/>
          <a:p>
            <a:r>
              <a:rPr lang="pl-PL" sz="2400" dirty="0"/>
              <a:t>KONSUMPCJA </a:t>
            </a:r>
            <a:r>
              <a:rPr lang="pl-PL" sz="2400" dirty="0">
                <a:solidFill>
                  <a:srgbClr val="92D050"/>
                </a:solidFill>
              </a:rPr>
              <a:t>jest to </a:t>
            </a:r>
            <a:r>
              <a:rPr lang="pl-PL" sz="2400" dirty="0"/>
              <a:t>proces, </a:t>
            </a:r>
          </a:p>
          <a:p>
            <a:r>
              <a:rPr lang="pl-PL" sz="2400" dirty="0"/>
              <a:t>zachodzący = przebiegający = mający miejsce = następujący</a:t>
            </a:r>
            <a:r>
              <a:rPr lang="pl-PL" sz="2400"/>
              <a:t>, gdy</a:t>
            </a:r>
          </a:p>
          <a:p>
            <a:r>
              <a:rPr lang="pl-PL" sz="2400"/>
              <a:t>kupujemy </a:t>
            </a:r>
            <a:r>
              <a:rPr lang="pl-PL" sz="2400" dirty="0"/>
              <a:t>coś, by tego używać.  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647564" y="3618593"/>
            <a:ext cx="7848872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KONSUMPCJĘ </a:t>
            </a:r>
            <a:r>
              <a:rPr lang="pl-PL" sz="2400" dirty="0">
                <a:solidFill>
                  <a:srgbClr val="92D050"/>
                </a:solidFill>
              </a:rPr>
              <a:t>definiujemy jako </a:t>
            </a:r>
            <a:r>
              <a:rPr lang="pl-PL" sz="2400" dirty="0"/>
              <a:t>proces, </a:t>
            </a:r>
          </a:p>
          <a:p>
            <a:r>
              <a:rPr lang="pl-PL" sz="2400" dirty="0"/>
              <a:t>które polega na tym, że</a:t>
            </a:r>
          </a:p>
          <a:p>
            <a:r>
              <a:rPr lang="pl-PL" sz="2400" dirty="0"/>
              <a:t>kupujemy coś, by tego używać. </a:t>
            </a:r>
          </a:p>
        </p:txBody>
      </p:sp>
    </p:spTree>
    <p:extLst>
      <p:ext uri="{BB962C8B-B14F-4D97-AF65-F5344CB8AC3E}">
        <p14:creationId xmlns:p14="http://schemas.microsoft.com/office/powerpoint/2010/main" val="384878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build="p" animBg="1"/>
      <p:bldP spid="13" grpId="0" build="p" animBg="1"/>
      <p:bldP spid="16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II. Zdefiniuj to pojęcie.</a:t>
            </a:r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014476" y="6356350"/>
            <a:ext cx="7115048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</a:t>
            </a:r>
            <a:r>
              <a:rPr lang="pl-PL" sz="1000" i="1" dirty="0"/>
              <a:t>Studiologia. Podręcznik polskiego języka naukowego dla cudzoziemców na poziomie B1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683568" y="1244893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7. ANTROPOLOGIA 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4311321" y="1237462"/>
            <a:ext cx="328501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sz="2400" dirty="0"/>
              <a:t>człowiek i jego kultura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2771800" y="1988840"/>
            <a:ext cx="5904656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ANTROPOLOGIĘ </a:t>
            </a:r>
            <a:r>
              <a:rPr lang="pl-PL" sz="2400" dirty="0">
                <a:solidFill>
                  <a:srgbClr val="92D050"/>
                </a:solidFill>
              </a:rPr>
              <a:t>definiujemy jako </a:t>
            </a:r>
            <a:r>
              <a:rPr lang="pl-PL" sz="2400" dirty="0"/>
              <a:t>naukę</a:t>
            </a:r>
          </a:p>
          <a:p>
            <a:r>
              <a:rPr lang="pl-PL" sz="2400" dirty="0">
                <a:solidFill>
                  <a:srgbClr val="0070C0"/>
                </a:solidFill>
              </a:rPr>
              <a:t>która bada </a:t>
            </a:r>
            <a:r>
              <a:rPr lang="pl-PL" sz="2400" dirty="0"/>
              <a:t>=</a:t>
            </a:r>
          </a:p>
          <a:p>
            <a:r>
              <a:rPr lang="pl-PL" sz="2400" dirty="0">
                <a:solidFill>
                  <a:srgbClr val="0070C0"/>
                </a:solidFill>
              </a:rPr>
              <a:t>badającą</a:t>
            </a:r>
            <a:r>
              <a:rPr lang="pl-PL" sz="2400" dirty="0"/>
              <a:t>  </a:t>
            </a:r>
          </a:p>
          <a:p>
            <a:r>
              <a:rPr lang="pl-PL" sz="2400" dirty="0"/>
              <a:t>człowiek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i jego kultur</a:t>
            </a:r>
            <a:r>
              <a:rPr lang="pl-PL" sz="2400" dirty="0">
                <a:solidFill>
                  <a:srgbClr val="FF0000"/>
                </a:solidFill>
              </a:rPr>
              <a:t>ę</a:t>
            </a:r>
            <a:r>
              <a:rPr lang="pl-PL" sz="2400" dirty="0"/>
              <a:t>.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255259" y="4218037"/>
            <a:ext cx="4316741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ANTROPOLOGIA </a:t>
            </a:r>
            <a:r>
              <a:rPr lang="pl-PL" sz="2400" dirty="0">
                <a:solidFill>
                  <a:srgbClr val="92D050"/>
                </a:solidFill>
              </a:rPr>
              <a:t>jest to </a:t>
            </a:r>
            <a:r>
              <a:rPr lang="pl-PL" sz="2400" dirty="0"/>
              <a:t>nauka, </a:t>
            </a:r>
          </a:p>
          <a:p>
            <a:r>
              <a:rPr lang="pl-PL" sz="2400" dirty="0">
                <a:solidFill>
                  <a:srgbClr val="0070C0"/>
                </a:solidFill>
              </a:rPr>
              <a:t>która zajmuje się </a:t>
            </a:r>
            <a:r>
              <a:rPr lang="pl-PL" sz="2400" dirty="0"/>
              <a:t>= </a:t>
            </a:r>
          </a:p>
          <a:p>
            <a:r>
              <a:rPr lang="pl-PL" sz="2400" dirty="0">
                <a:solidFill>
                  <a:srgbClr val="0070C0"/>
                </a:solidFill>
              </a:rPr>
              <a:t>zajmująca się </a:t>
            </a:r>
          </a:p>
          <a:p>
            <a:r>
              <a:rPr lang="pl-PL" sz="2400" dirty="0"/>
              <a:t>człowiek</a:t>
            </a:r>
            <a:r>
              <a:rPr lang="pl-PL" sz="2400" dirty="0">
                <a:solidFill>
                  <a:srgbClr val="FF0000"/>
                </a:solidFill>
              </a:rPr>
              <a:t>iem</a:t>
            </a:r>
            <a:r>
              <a:rPr lang="pl-PL" sz="2400" dirty="0"/>
              <a:t> i jego kultur</a:t>
            </a:r>
            <a:r>
              <a:rPr lang="pl-PL" sz="2400" dirty="0">
                <a:solidFill>
                  <a:srgbClr val="FF0000"/>
                </a:solidFill>
              </a:rPr>
              <a:t>ą</a:t>
            </a:r>
            <a:r>
              <a:rPr lang="pl-PL" sz="2400" dirty="0"/>
              <a:t>.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4716016" y="3836640"/>
            <a:ext cx="4031913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/>
              <a:t>ANTROPOLOGIĄ </a:t>
            </a:r>
            <a:r>
              <a:rPr lang="pl-PL" sz="2400" dirty="0">
                <a:solidFill>
                  <a:srgbClr val="92D050"/>
                </a:solidFill>
              </a:rPr>
              <a:t>nazywamy</a:t>
            </a:r>
          </a:p>
          <a:p>
            <a:r>
              <a:rPr lang="pl-PL" sz="2400" dirty="0"/>
              <a:t>naukę o</a:t>
            </a:r>
          </a:p>
          <a:p>
            <a:r>
              <a:rPr lang="pl-PL" sz="2400" dirty="0"/>
              <a:t>człowiek</a:t>
            </a:r>
            <a:r>
              <a:rPr lang="pl-PL" sz="2400" dirty="0">
                <a:solidFill>
                  <a:srgbClr val="FF0000"/>
                </a:solidFill>
              </a:rPr>
              <a:t>u</a:t>
            </a:r>
            <a:r>
              <a:rPr lang="pl-PL" sz="2400" dirty="0"/>
              <a:t> i jego kulturz</a:t>
            </a:r>
            <a:r>
              <a:rPr lang="pl-PL" sz="2400" dirty="0">
                <a:solidFill>
                  <a:srgbClr val="FF0000"/>
                </a:solidFill>
              </a:rPr>
              <a:t>e</a:t>
            </a:r>
            <a:r>
              <a:rPr lang="pl-PL" sz="2400" dirty="0"/>
              <a:t>. </a:t>
            </a:r>
          </a:p>
        </p:txBody>
      </p:sp>
      <p:pic>
        <p:nvPicPr>
          <p:cNvPr id="7170" name="Picture 2" descr="Vitruvian Man by Y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66" y="1629024"/>
            <a:ext cx="2016000" cy="2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78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build="p" animBg="1"/>
      <p:bldP spid="14" grpId="0" build="p" animBg="1"/>
      <p:bldP spid="15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369</TotalTime>
  <Words>981</Words>
  <Application>Microsoft Office PowerPoint</Application>
  <PresentationFormat>Pokaz na ekranie (4:3)</PresentationFormat>
  <Paragraphs>174</Paragraphs>
  <Slides>15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Calibri</vt:lpstr>
      <vt:lpstr>Segoe UI</vt:lpstr>
      <vt:lpstr>Wingdings</vt:lpstr>
      <vt:lpstr>Wingdings 3</vt:lpstr>
      <vt:lpstr>Początek</vt:lpstr>
      <vt:lpstr>WYKŁAD 1</vt:lpstr>
      <vt:lpstr>I. Opisz trójkąt semiotyczny. </vt:lpstr>
      <vt:lpstr>II. Zdefiniuj to pojęcie.</vt:lpstr>
      <vt:lpstr>II. Zdefiniuj to pojęcie.</vt:lpstr>
      <vt:lpstr>II. Zdefiniuj to pojęcie.</vt:lpstr>
      <vt:lpstr>II. Zdefiniuj to pojęcie.</vt:lpstr>
      <vt:lpstr>II. Wyjaśnij to pojęcie.</vt:lpstr>
      <vt:lpstr>II. Zdefiniuj to pojęcie.</vt:lpstr>
      <vt:lpstr>II. Zdefiniuj to pojęcie.</vt:lpstr>
      <vt:lpstr>II. Zdefiniuj to pojęcie.</vt:lpstr>
      <vt:lpstr>II. Zdefiniuj to pojęcie.</vt:lpstr>
      <vt:lpstr>II. Zdefiniuj to pojęcie.</vt:lpstr>
      <vt:lpstr>III. Odpowiedz na pytania. </vt:lpstr>
      <vt:lpstr>III. Odpowiedz na pytania. </vt:lpstr>
      <vt:lpstr>źródło clipartów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WYKŁAD WSTĘPNY</dc:title>
  <dc:creator>Iza</dc:creator>
  <cp:lastModifiedBy>nasser hasna</cp:lastModifiedBy>
  <cp:revision>64</cp:revision>
  <dcterms:created xsi:type="dcterms:W3CDTF">2018-10-11T14:48:14Z</dcterms:created>
  <dcterms:modified xsi:type="dcterms:W3CDTF">2020-11-09T12:43:00Z</dcterms:modified>
</cp:coreProperties>
</file>