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8" r:id="rId3"/>
    <p:sldId id="263" r:id="rId4"/>
    <p:sldId id="264" r:id="rId5"/>
    <p:sldId id="265" r:id="rId6"/>
    <p:sldId id="266" r:id="rId7"/>
    <p:sldId id="267" r:id="rId8"/>
    <p:sldId id="268" r:id="rId9"/>
    <p:sldId id="262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CEAEE-97D2-4194-9AC5-93F0AF1E625F}" type="datetimeFigureOut">
              <a:rPr lang="pl-PL" smtClean="0"/>
              <a:t>2019-05-19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60794C-DD9D-44E7-9124-70F5FA97F6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159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60794C-DD9D-44E7-9124-70F5FA97F622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477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F2108A4-8C2E-4C01-9B3B-2FB92108B4F5}" type="datetime1">
              <a:rPr lang="pl-PL" smtClean="0"/>
              <a:t>2019-05-19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21" name="Prostokąt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Prostokąt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rostokąt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F79F1-E84E-47CC-946B-33D99282297E}" type="datetime1">
              <a:rPr lang="pl-PL" smtClean="0"/>
              <a:t>2019-05-19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0B39-A6AF-437C-B16A-D066EB432C9D}" type="datetime1">
              <a:rPr lang="pl-PL" smtClean="0"/>
              <a:t>2019-05-19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7" name="Łącznik prostoliniowy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ójkąt równoramienny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B7A7F-D8E0-40AD-A279-340C7C804B07}" type="datetime1">
              <a:rPr lang="pl-PL" smtClean="0"/>
              <a:t>2019-05-19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6373C31-A23D-4089-BE96-E91622EDE656}" type="datetime1">
              <a:rPr lang="pl-PL" smtClean="0"/>
              <a:t>2019-05-19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DB66F-BB66-4005-BF32-D0451E1C81F5}" type="datetime1">
              <a:rPr lang="pl-PL" smtClean="0"/>
              <a:t>2019-05-19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C2418-DB6D-4EE8-A225-464354053808}" type="datetime1">
              <a:rPr lang="pl-PL" smtClean="0"/>
              <a:t>2019-05-19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F4BB2-22CA-4D21-A07B-97E242FDBDAD}" type="datetime1">
              <a:rPr lang="pl-PL" smtClean="0"/>
              <a:t>2019-05-19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8BA4-CABF-4825-B740-CFEAA6DC0C51}" type="datetime1">
              <a:rPr lang="pl-PL" smtClean="0"/>
              <a:t>2019-05-19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5" name="Łącznik prostoliniowy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3020E-537A-4AFF-9ACC-64669963B62E}" type="datetime1">
              <a:rPr lang="pl-PL" smtClean="0"/>
              <a:t>2019-05-19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Łącznik prostoliniow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Łącznik prostoliniowy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F2C4D-28D7-460A-8485-DDFED7154413}" type="datetime1">
              <a:rPr lang="pl-PL" smtClean="0"/>
              <a:t>2019-05-19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Łącznik prostoliniow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A8D79E-CA12-4795-A958-39C41393082C}" type="datetime1">
              <a:rPr lang="pl-PL" smtClean="0"/>
              <a:t>2019-05-19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28" name="Łącznik prostoliniowy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Łącznik prostoliniowy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równoramienny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iologia.edu.pl/" TargetMode="External"/><Relationship Id="rId2" Type="http://schemas.openxmlformats.org/officeDocument/2006/relationships/hyperlink" Target="http://www.openclipart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WYKŁAD WSTĘPNY</a:t>
            </a:r>
            <a:endParaRPr lang="pl-PL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STRATEGIE </a:t>
            </a: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ROZUMIENIA TEKSTU. </a:t>
            </a: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ĆWICZENIA </a:t>
            </a:r>
            <a:endParaRPr lang="pl-PL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1151620" y="6355080"/>
            <a:ext cx="684076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</a:t>
            </a:r>
            <a:r>
              <a:rPr lang="pl-PL" sz="1000" i="1" dirty="0" smtClean="0"/>
              <a:t>Studiologia. Podręcznik polskiego języka naukowego dla cudzoziemców na poziomie B1</a:t>
            </a:r>
            <a:endParaRPr lang="pl-PL" sz="1000" i="1" dirty="0"/>
          </a:p>
        </p:txBody>
      </p:sp>
      <p:pic>
        <p:nvPicPr>
          <p:cNvPr id="6" name="Picture 2" descr="https://mirrors.creativecommons.org/presskit/buttons/88x31/png/by-nc-n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6086" y="5877272"/>
            <a:ext cx="1131829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Iza\Documents\STUDIOLOGIA\MATERIAŁY GRAFICZNE\man-at-intellectual-work-no-text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831"/>
          <a:stretch/>
        </p:blipFill>
        <p:spPr bwMode="auto">
          <a:xfrm>
            <a:off x="3186971" y="764704"/>
            <a:ext cx="2770058" cy="2532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649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Których </a:t>
            </a: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strategii </a:t>
            </a: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używasz</a:t>
            </a: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</a:t>
            </a: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żeby zrozumieć </a:t>
            </a:r>
            <a:r>
              <a:rPr lang="pl-PL" u="sng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podkreślone</a:t>
            </a: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słowo?</a:t>
            </a:r>
            <a:endParaRPr lang="pl-PL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>
          <a:xfrm>
            <a:off x="467544" y="1245480"/>
            <a:ext cx="8229600" cy="4937760"/>
          </a:xfrm>
        </p:spPr>
        <p:txBody>
          <a:bodyPr anchor="ctr" anchorCtr="0">
            <a:normAutofit lnSpcReduction="10000"/>
          </a:bodyPr>
          <a:lstStyle/>
          <a:p>
            <a:pPr marL="0" indent="0">
              <a:buNone/>
            </a:pPr>
            <a:r>
              <a:rPr lang="pl-PL" sz="3200" dirty="0" smtClean="0">
                <a:solidFill>
                  <a:srgbClr val="0070C0"/>
                </a:solidFill>
              </a:rPr>
              <a:t>1.  W sprzedaży dostępne są różne </a:t>
            </a:r>
            <a:r>
              <a:rPr lang="pl-PL" sz="3200" u="sng" dirty="0" smtClean="0">
                <a:solidFill>
                  <a:srgbClr val="0070C0"/>
                </a:solidFill>
              </a:rPr>
              <a:t>warianty</a:t>
            </a:r>
            <a:r>
              <a:rPr lang="pl-PL" sz="3200" dirty="0" smtClean="0">
                <a:solidFill>
                  <a:srgbClr val="0070C0"/>
                </a:solidFill>
              </a:rPr>
              <a:t> tego programu antywirusowego. </a:t>
            </a:r>
          </a:p>
          <a:p>
            <a:pPr marL="0" indent="0">
              <a:buNone/>
            </a:pPr>
            <a:endParaRPr lang="pl-PL" sz="32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pl-PL" dirty="0" smtClean="0"/>
              <a:t>A.  Rozumiem to słowo, ponieważ jest podobne </a:t>
            </a:r>
          </a:p>
          <a:p>
            <a:pPr marL="0" indent="0">
              <a:buNone/>
            </a:pPr>
            <a:r>
              <a:rPr lang="pl-PL" dirty="0" smtClean="0"/>
              <a:t>do słowa w języku/językach, który/które znam.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B</a:t>
            </a:r>
            <a:r>
              <a:rPr lang="pl-PL" dirty="0" smtClean="0"/>
              <a:t>.  Rozumiem to słowo, ponieważ kontekst zdania </a:t>
            </a:r>
            <a:br>
              <a:rPr lang="pl-PL" dirty="0" smtClean="0"/>
            </a:br>
            <a:r>
              <a:rPr lang="pl-PL" dirty="0" smtClean="0"/>
              <a:t>mi w tym pomaga, więc mogę zgadnąć, jakie słowo pasowałoby w tym miejscu. 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C. </a:t>
            </a:r>
            <a:r>
              <a:rPr lang="pl-PL" dirty="0" smtClean="0"/>
              <a:t>Rozumiem, że to słowo jest rzeczownikiem. </a:t>
            </a:r>
            <a:endParaRPr lang="pl-PL" dirty="0"/>
          </a:p>
        </p:txBody>
      </p:sp>
      <p:sp>
        <p:nvSpPr>
          <p:cNvPr id="9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1151620" y="6355080"/>
            <a:ext cx="684076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</a:t>
            </a:r>
            <a:r>
              <a:rPr lang="pl-PL" sz="1000" i="1" dirty="0" smtClean="0"/>
              <a:t>Studiologia. Podręcznik polskiego języka naukowego dla cudzoziemców na poziomie B1</a:t>
            </a:r>
            <a:endParaRPr lang="pl-PL" sz="1000" i="1" dirty="0"/>
          </a:p>
        </p:txBody>
      </p:sp>
    </p:spTree>
    <p:extLst>
      <p:ext uri="{BB962C8B-B14F-4D97-AF65-F5344CB8AC3E}">
        <p14:creationId xmlns:p14="http://schemas.microsoft.com/office/powerpoint/2010/main" val="1065316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Których </a:t>
            </a: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strategii </a:t>
            </a: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używasz</a:t>
            </a: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</a:t>
            </a: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żeby zrozumieć </a:t>
            </a:r>
            <a:r>
              <a:rPr lang="pl-PL" u="sng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podkreślone</a:t>
            </a: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słowo?</a:t>
            </a:r>
            <a:endParaRPr lang="pl-PL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>
          <a:xfrm>
            <a:off x="467544" y="1245480"/>
            <a:ext cx="8229600" cy="4937760"/>
          </a:xfrm>
        </p:spPr>
        <p:txBody>
          <a:bodyPr anchor="ctr" anchorCtr="0">
            <a:normAutofit lnSpcReduction="10000"/>
          </a:bodyPr>
          <a:lstStyle/>
          <a:p>
            <a:pPr marL="0" indent="0">
              <a:buNone/>
            </a:pPr>
            <a:r>
              <a:rPr lang="pl-PL" sz="3200" dirty="0" smtClean="0">
                <a:solidFill>
                  <a:srgbClr val="0070C0"/>
                </a:solidFill>
              </a:rPr>
              <a:t>2. </a:t>
            </a:r>
            <a:r>
              <a:rPr lang="pl-PL" sz="3200" dirty="0" smtClean="0">
                <a:solidFill>
                  <a:srgbClr val="0070C0"/>
                </a:solidFill>
              </a:rPr>
              <a:t>W 2012 </a:t>
            </a:r>
            <a:r>
              <a:rPr lang="pl-PL" sz="3200" dirty="0">
                <a:solidFill>
                  <a:srgbClr val="0070C0"/>
                </a:solidFill>
              </a:rPr>
              <a:t>roku Facebook wszedł na </a:t>
            </a:r>
            <a:r>
              <a:rPr lang="pl-PL" sz="3200" u="sng" dirty="0">
                <a:solidFill>
                  <a:srgbClr val="0070C0"/>
                </a:solidFill>
              </a:rPr>
              <a:t>giełdę</a:t>
            </a:r>
            <a:r>
              <a:rPr lang="pl-PL" sz="3200" dirty="0">
                <a:solidFill>
                  <a:srgbClr val="0070C0"/>
                </a:solidFill>
              </a:rPr>
              <a:t> </a:t>
            </a:r>
            <a:r>
              <a:rPr lang="pl-PL" sz="3200" dirty="0" smtClean="0">
                <a:solidFill>
                  <a:srgbClr val="0070C0"/>
                </a:solidFill>
              </a:rPr>
              <a:t/>
            </a:r>
            <a:br>
              <a:rPr lang="pl-PL" sz="3200" dirty="0" smtClean="0">
                <a:solidFill>
                  <a:srgbClr val="0070C0"/>
                </a:solidFill>
              </a:rPr>
            </a:br>
            <a:r>
              <a:rPr lang="pl-PL" sz="3200" dirty="0" smtClean="0">
                <a:solidFill>
                  <a:srgbClr val="0070C0"/>
                </a:solidFill>
              </a:rPr>
              <a:t>z ceną akcji równą 38 dolarom.</a:t>
            </a:r>
            <a:endParaRPr lang="pl-PL" sz="32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pl-PL" sz="32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pl-PL" dirty="0" smtClean="0"/>
              <a:t>A.  Rozumiem to słowo, ponieważ mam wiedzę na temat, o którym mówi zdanie. 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B</a:t>
            </a:r>
            <a:r>
              <a:rPr lang="pl-PL" dirty="0" smtClean="0"/>
              <a:t>.  Rozumiem to słowo, ponieważ kontekst zdania </a:t>
            </a:r>
            <a:br>
              <a:rPr lang="pl-PL" dirty="0" smtClean="0"/>
            </a:br>
            <a:r>
              <a:rPr lang="pl-PL" dirty="0" smtClean="0"/>
              <a:t>mi w tym pomaga, więc mogę zgadnąć, jakie słowo pasowałoby w tym miejscu. 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C. </a:t>
            </a:r>
            <a:r>
              <a:rPr lang="pl-PL" dirty="0" smtClean="0"/>
              <a:t>Rozumiem, że to słowo jest rzeczownikiem. </a:t>
            </a:r>
            <a:endParaRPr lang="pl-PL" dirty="0"/>
          </a:p>
        </p:txBody>
      </p:sp>
      <p:sp>
        <p:nvSpPr>
          <p:cNvPr id="9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1151620" y="6355080"/>
            <a:ext cx="684076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</a:t>
            </a:r>
            <a:r>
              <a:rPr lang="pl-PL" sz="1000" i="1" dirty="0" smtClean="0"/>
              <a:t>Studiologia. Podręcznik polskiego języka naukowego dla cudzoziemców na poziomie B1</a:t>
            </a:r>
            <a:endParaRPr lang="pl-PL" sz="1000" i="1" dirty="0"/>
          </a:p>
        </p:txBody>
      </p:sp>
    </p:spTree>
    <p:extLst>
      <p:ext uri="{BB962C8B-B14F-4D97-AF65-F5344CB8AC3E}">
        <p14:creationId xmlns:p14="http://schemas.microsoft.com/office/powerpoint/2010/main" val="3634255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Których </a:t>
            </a: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strategii </a:t>
            </a: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używasz</a:t>
            </a: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</a:t>
            </a: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żeby zrozumieć </a:t>
            </a:r>
            <a:r>
              <a:rPr lang="pl-PL" u="sng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podkreślone</a:t>
            </a: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słowo?</a:t>
            </a:r>
            <a:endParaRPr lang="pl-PL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>
          <a:xfrm>
            <a:off x="467544" y="1245480"/>
            <a:ext cx="8229600" cy="4937760"/>
          </a:xfrm>
        </p:spPr>
        <p:txBody>
          <a:bodyPr anchor="ctr" anchorCtr="0">
            <a:normAutofit fontScale="92500" lnSpcReduction="10000"/>
          </a:bodyPr>
          <a:lstStyle/>
          <a:p>
            <a:pPr marL="0" indent="0">
              <a:buNone/>
            </a:pPr>
            <a:r>
              <a:rPr lang="pl-PL" sz="3200" dirty="0" smtClean="0">
                <a:solidFill>
                  <a:srgbClr val="0070C0"/>
                </a:solidFill>
              </a:rPr>
              <a:t>3. Polski Parlament </a:t>
            </a:r>
            <a:r>
              <a:rPr lang="pl-PL" sz="3200" u="sng" dirty="0" smtClean="0">
                <a:solidFill>
                  <a:srgbClr val="0070C0"/>
                </a:solidFill>
              </a:rPr>
              <a:t>składa się</a:t>
            </a:r>
            <a:r>
              <a:rPr lang="pl-PL" sz="3200" dirty="0" smtClean="0">
                <a:solidFill>
                  <a:srgbClr val="0070C0"/>
                </a:solidFill>
              </a:rPr>
              <a:t> z dwóch elementów: izby niższej (Sejmu) oraz izby wyższej (Senatu). </a:t>
            </a:r>
          </a:p>
          <a:p>
            <a:pPr marL="0" indent="0">
              <a:buNone/>
            </a:pPr>
            <a:endParaRPr lang="pl-PL" sz="32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pl-PL" dirty="0" smtClean="0"/>
              <a:t>A.  Rozumiem to słowo, ponieważ mam wiedzę na temat, </a:t>
            </a:r>
            <a:br>
              <a:rPr lang="pl-PL" dirty="0" smtClean="0"/>
            </a:br>
            <a:r>
              <a:rPr lang="pl-PL" dirty="0" smtClean="0"/>
              <a:t>o którym mówi zdanie. 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B</a:t>
            </a:r>
            <a:r>
              <a:rPr lang="pl-PL" dirty="0" smtClean="0"/>
              <a:t>.  Rozumiem to słowo, ponieważ kontekst zdania </a:t>
            </a:r>
            <a:br>
              <a:rPr lang="pl-PL" dirty="0" smtClean="0"/>
            </a:br>
            <a:r>
              <a:rPr lang="pl-PL" dirty="0" smtClean="0"/>
              <a:t>mi w tym pomaga, więc mogę zgadnąć, jakie słowo pasowałoby w tym miejscu. 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C. </a:t>
            </a:r>
            <a:r>
              <a:rPr lang="pl-PL" dirty="0" smtClean="0"/>
              <a:t>Rozumiem, że to słowo jest czasownikiem. </a:t>
            </a:r>
            <a:endParaRPr lang="pl-PL" dirty="0"/>
          </a:p>
        </p:txBody>
      </p:sp>
      <p:sp>
        <p:nvSpPr>
          <p:cNvPr id="9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1151620" y="6355080"/>
            <a:ext cx="684076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</a:t>
            </a:r>
            <a:r>
              <a:rPr lang="pl-PL" sz="1000" i="1" dirty="0" smtClean="0"/>
              <a:t>Studiologia. Podręcznik polskiego języka naukowego dla cudzoziemców na poziomie B1</a:t>
            </a:r>
            <a:endParaRPr lang="pl-PL" sz="1000" i="1" dirty="0"/>
          </a:p>
        </p:txBody>
      </p:sp>
    </p:spTree>
    <p:extLst>
      <p:ext uri="{BB962C8B-B14F-4D97-AF65-F5344CB8AC3E}">
        <p14:creationId xmlns:p14="http://schemas.microsoft.com/office/powerpoint/2010/main" val="736613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Których </a:t>
            </a: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strategii </a:t>
            </a: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używasz</a:t>
            </a: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</a:t>
            </a: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żeby zrozumieć </a:t>
            </a:r>
            <a:r>
              <a:rPr lang="pl-PL" u="sng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podkreślone</a:t>
            </a: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słowo?</a:t>
            </a:r>
            <a:endParaRPr lang="pl-PL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>
          <a:xfrm>
            <a:off x="323528" y="1245480"/>
            <a:ext cx="8496944" cy="4937760"/>
          </a:xfr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pl-PL" sz="2800" dirty="0" smtClean="0">
                <a:solidFill>
                  <a:srgbClr val="0070C0"/>
                </a:solidFill>
              </a:rPr>
              <a:t>4. Burza to intensywne opady deszczu, którym </a:t>
            </a:r>
            <a:r>
              <a:rPr lang="pl-PL" sz="2800" u="sng" dirty="0" smtClean="0">
                <a:solidFill>
                  <a:srgbClr val="0070C0"/>
                </a:solidFill>
              </a:rPr>
              <a:t>towarzyszą</a:t>
            </a:r>
            <a:r>
              <a:rPr lang="pl-PL" sz="2800" dirty="0" smtClean="0">
                <a:solidFill>
                  <a:srgbClr val="0070C0"/>
                </a:solidFill>
              </a:rPr>
              <a:t> </a:t>
            </a:r>
            <a:r>
              <a:rPr lang="pl-PL" sz="2800" u="sng" dirty="0" smtClean="0">
                <a:solidFill>
                  <a:srgbClr val="0070C0"/>
                </a:solidFill>
              </a:rPr>
              <a:t>wyładowania</a:t>
            </a:r>
            <a:r>
              <a:rPr lang="pl-PL" sz="2800" dirty="0" smtClean="0">
                <a:solidFill>
                  <a:srgbClr val="0070C0"/>
                </a:solidFill>
              </a:rPr>
              <a:t> elektryczne w atmosferze. </a:t>
            </a:r>
          </a:p>
          <a:p>
            <a:pPr marL="0" indent="0">
              <a:buNone/>
            </a:pPr>
            <a:endParaRPr lang="pl-PL" sz="14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pl-PL" sz="2400" dirty="0" smtClean="0"/>
              <a:t>A.  Rozumiem to słowo, ponieważ mam wiedzę na temat, </a:t>
            </a:r>
            <a:br>
              <a:rPr lang="pl-PL" sz="2400" dirty="0" smtClean="0"/>
            </a:br>
            <a:r>
              <a:rPr lang="pl-PL" sz="2400" dirty="0" smtClean="0"/>
              <a:t>o którym mówi zdanie. </a:t>
            </a:r>
          </a:p>
          <a:p>
            <a:pPr marL="0" indent="0">
              <a:buNone/>
            </a:pPr>
            <a:r>
              <a:rPr lang="pl-PL" sz="2400" dirty="0" smtClean="0"/>
              <a:t>B.  Rozumiem to słowo, ponieważ kontekst zdania </a:t>
            </a:r>
            <a:br>
              <a:rPr lang="pl-PL" sz="2400" dirty="0" smtClean="0"/>
            </a:br>
            <a:r>
              <a:rPr lang="pl-PL" sz="2400" dirty="0" smtClean="0"/>
              <a:t>mi w tym pomaga, więc mogę zgadnąć, jakie słowo pasowałoby w tym miejscu. </a:t>
            </a:r>
          </a:p>
          <a:p>
            <a:pPr marL="0" indent="0">
              <a:buNone/>
            </a:pPr>
            <a:r>
              <a:rPr lang="pl-PL" sz="2400" dirty="0" smtClean="0"/>
              <a:t>C</a:t>
            </a:r>
            <a:r>
              <a:rPr lang="pl-PL" sz="2400" dirty="0" smtClean="0"/>
              <a:t>. </a:t>
            </a:r>
            <a:r>
              <a:rPr lang="pl-PL" sz="2400" dirty="0" smtClean="0"/>
              <a:t>Rozumiem, że te słowa są czasownikiem</a:t>
            </a:r>
            <a:r>
              <a:rPr lang="pl-PL" sz="2400" dirty="0"/>
              <a:t> </a:t>
            </a:r>
            <a:r>
              <a:rPr lang="pl-PL" sz="2400" dirty="0" smtClean="0"/>
              <a:t>i rzeczownikiem.</a:t>
            </a:r>
          </a:p>
          <a:p>
            <a:pPr marL="0" indent="0">
              <a:buNone/>
            </a:pPr>
            <a:r>
              <a:rPr lang="pl-PL" sz="2400" dirty="0" smtClean="0"/>
              <a:t>D. Nie muszę rozumieć dokładnie słowa „wyładowania”, </a:t>
            </a:r>
            <a:br>
              <a:rPr lang="pl-PL" sz="2400" dirty="0" smtClean="0"/>
            </a:br>
            <a:r>
              <a:rPr lang="pl-PL" sz="2400" dirty="0" smtClean="0"/>
              <a:t>bo i tak rozumiem sens tego zdania. </a:t>
            </a:r>
            <a:r>
              <a:rPr lang="pl-PL" sz="2400" dirty="0" smtClean="0"/>
              <a:t> </a:t>
            </a:r>
            <a:endParaRPr lang="pl-PL" sz="2400" dirty="0"/>
          </a:p>
        </p:txBody>
      </p:sp>
      <p:sp>
        <p:nvSpPr>
          <p:cNvPr id="9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1151620" y="6355080"/>
            <a:ext cx="684076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</a:t>
            </a:r>
            <a:r>
              <a:rPr lang="pl-PL" sz="1000" i="1" dirty="0" smtClean="0"/>
              <a:t>Studiologia. Podręcznik polskiego języka naukowego dla cudzoziemców na poziomie B1</a:t>
            </a:r>
            <a:endParaRPr lang="pl-PL" sz="1000" i="1" dirty="0"/>
          </a:p>
        </p:txBody>
      </p:sp>
    </p:spTree>
    <p:extLst>
      <p:ext uri="{BB962C8B-B14F-4D97-AF65-F5344CB8AC3E}">
        <p14:creationId xmlns:p14="http://schemas.microsoft.com/office/powerpoint/2010/main" val="3539610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Których </a:t>
            </a: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strategii </a:t>
            </a: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używasz</a:t>
            </a: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</a:t>
            </a: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żeby zrozumieć </a:t>
            </a:r>
            <a:r>
              <a:rPr lang="pl-PL" u="sng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podkreślone</a:t>
            </a: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słowo?</a:t>
            </a:r>
            <a:endParaRPr lang="pl-PL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>
          <a:xfrm>
            <a:off x="467544" y="1245480"/>
            <a:ext cx="8229600" cy="4937760"/>
          </a:xfrm>
        </p:spPr>
        <p:txBody>
          <a:bodyPr anchor="ctr" anchorCtr="0">
            <a:normAutofit fontScale="92500" lnSpcReduction="10000"/>
          </a:bodyPr>
          <a:lstStyle/>
          <a:p>
            <a:pPr marL="0" indent="0">
              <a:buNone/>
            </a:pPr>
            <a:r>
              <a:rPr lang="pl-PL" sz="3200" dirty="0" smtClean="0">
                <a:solidFill>
                  <a:srgbClr val="0070C0"/>
                </a:solidFill>
              </a:rPr>
              <a:t>5. </a:t>
            </a:r>
            <a:r>
              <a:rPr lang="pl-PL" sz="3200" u="sng" dirty="0" smtClean="0">
                <a:solidFill>
                  <a:srgbClr val="0070C0"/>
                </a:solidFill>
              </a:rPr>
              <a:t>Infografika</a:t>
            </a:r>
            <a:r>
              <a:rPr lang="pl-PL" sz="3200" dirty="0" smtClean="0">
                <a:solidFill>
                  <a:srgbClr val="0070C0"/>
                </a:solidFill>
              </a:rPr>
              <a:t> przedstawia </a:t>
            </a:r>
          </a:p>
          <a:p>
            <a:pPr marL="0" indent="0">
              <a:buNone/>
            </a:pPr>
            <a:r>
              <a:rPr lang="pl-PL" sz="3200" dirty="0" smtClean="0">
                <a:solidFill>
                  <a:srgbClr val="0070C0"/>
                </a:solidFill>
              </a:rPr>
              <a:t>liczbę rodzin pszczelich w Polsce </a:t>
            </a:r>
          </a:p>
          <a:p>
            <a:pPr marL="0" indent="0">
              <a:buNone/>
            </a:pPr>
            <a:r>
              <a:rPr lang="pl-PL" sz="3200" dirty="0" smtClean="0">
                <a:solidFill>
                  <a:srgbClr val="0070C0"/>
                </a:solidFill>
              </a:rPr>
              <a:t>w 2016 roku.</a:t>
            </a:r>
            <a:endParaRPr lang="pl-PL" sz="32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pl-PL" dirty="0" smtClean="0"/>
              <a:t>A.  Rozumiem to słowo, ponieważ analizuję</a:t>
            </a:r>
          </a:p>
          <a:p>
            <a:pPr marL="0" indent="0">
              <a:buNone/>
            </a:pPr>
            <a:r>
              <a:rPr lang="pl-PL" dirty="0" smtClean="0"/>
              <a:t>jego budowę. 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B.  Rozumiem to słowo, ponieważ dodane </a:t>
            </a:r>
          </a:p>
          <a:p>
            <a:pPr marL="0" indent="0">
              <a:buNone/>
            </a:pPr>
            <a:r>
              <a:rPr lang="pl-PL" dirty="0" smtClean="0"/>
              <a:t>materiały graficzne mi w tym pomagają. 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C. </a:t>
            </a:r>
            <a:r>
              <a:rPr lang="pl-PL" dirty="0"/>
              <a:t>Rozumiem to słowo, ponieważ jest podobne </a:t>
            </a:r>
          </a:p>
          <a:p>
            <a:pPr marL="0" indent="0">
              <a:buNone/>
            </a:pPr>
            <a:r>
              <a:rPr lang="pl-PL" dirty="0"/>
              <a:t>do słowa w języku/językach, który/które znam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9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1151620" y="6355080"/>
            <a:ext cx="684076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</a:t>
            </a:r>
            <a:r>
              <a:rPr lang="pl-PL" sz="1000" i="1" dirty="0" smtClean="0"/>
              <a:t>Studiologia. Podręcznik polskiego języka naukowego dla cudzoziemców na poziomie B1</a:t>
            </a:r>
            <a:endParaRPr lang="pl-PL" sz="1000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06"/>
          <a:stretch/>
        </p:blipFill>
        <p:spPr bwMode="auto">
          <a:xfrm>
            <a:off x="6425133" y="1868979"/>
            <a:ext cx="1819275" cy="2352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rostokąt 1"/>
          <p:cNvSpPr/>
          <p:nvPr/>
        </p:nvSpPr>
        <p:spPr>
          <a:xfrm>
            <a:off x="6119762" y="1268760"/>
            <a:ext cx="241267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000" dirty="0"/>
              <a:t>https://stat.gov.pl/infografiki-widzety/infografiki/infografika-wielki-dzien-pszczol-8-sierpnia,59,2.html</a:t>
            </a:r>
          </a:p>
        </p:txBody>
      </p:sp>
    </p:spTree>
    <p:extLst>
      <p:ext uri="{BB962C8B-B14F-4D97-AF65-F5344CB8AC3E}">
        <p14:creationId xmlns:p14="http://schemas.microsoft.com/office/powerpoint/2010/main" val="396412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Których </a:t>
            </a: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strategii </a:t>
            </a: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używasz</a:t>
            </a: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</a:t>
            </a: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żeby zrozumieć </a:t>
            </a:r>
            <a:r>
              <a:rPr lang="pl-PL" u="sng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podkreślone</a:t>
            </a: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słowo?</a:t>
            </a:r>
            <a:endParaRPr lang="pl-PL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>
          <a:xfrm>
            <a:off x="467544" y="1245480"/>
            <a:ext cx="8229600" cy="4937760"/>
          </a:xfrm>
        </p:spPr>
        <p:txBody>
          <a:bodyPr anchor="ctr" anchorCtr="0">
            <a:normAutofit fontScale="92500" lnSpcReduction="20000"/>
          </a:bodyPr>
          <a:lstStyle/>
          <a:p>
            <a:pPr marL="0" indent="0">
              <a:buNone/>
            </a:pPr>
            <a:r>
              <a:rPr lang="pl-PL" sz="3200" dirty="0" smtClean="0">
                <a:solidFill>
                  <a:srgbClr val="0070C0"/>
                </a:solidFill>
              </a:rPr>
              <a:t>6. Na naszej stronie internetowej można zamówić </a:t>
            </a:r>
            <a:r>
              <a:rPr lang="pl-PL" sz="3200" u="sng" dirty="0" err="1" smtClean="0">
                <a:solidFill>
                  <a:srgbClr val="0070C0"/>
                </a:solidFill>
              </a:rPr>
              <a:t>fotoksiążki</a:t>
            </a:r>
            <a:r>
              <a:rPr lang="pl-PL" sz="3200" dirty="0" smtClean="0">
                <a:solidFill>
                  <a:srgbClr val="0070C0"/>
                </a:solidFill>
              </a:rPr>
              <a:t>, </a:t>
            </a:r>
            <a:r>
              <a:rPr lang="pl-PL" sz="3200" u="sng" dirty="0" err="1" smtClean="0">
                <a:solidFill>
                  <a:srgbClr val="0070C0"/>
                </a:solidFill>
              </a:rPr>
              <a:t>fotokubki</a:t>
            </a:r>
            <a:r>
              <a:rPr lang="pl-PL" sz="3200" dirty="0" smtClean="0">
                <a:solidFill>
                  <a:srgbClr val="0070C0"/>
                </a:solidFill>
              </a:rPr>
              <a:t> i inne spersonalizowane prezenty dla Ciebie </a:t>
            </a:r>
            <a:br>
              <a:rPr lang="pl-PL" sz="3200" dirty="0" smtClean="0">
                <a:solidFill>
                  <a:srgbClr val="0070C0"/>
                </a:solidFill>
              </a:rPr>
            </a:br>
            <a:r>
              <a:rPr lang="pl-PL" sz="3200" dirty="0" smtClean="0">
                <a:solidFill>
                  <a:srgbClr val="0070C0"/>
                </a:solidFill>
              </a:rPr>
              <a:t>i Twoich bliskich.  </a:t>
            </a:r>
          </a:p>
          <a:p>
            <a:pPr marL="0" indent="0">
              <a:buNone/>
            </a:pPr>
            <a:endParaRPr lang="pl-PL" sz="32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pl-PL" sz="3000" dirty="0" smtClean="0"/>
              <a:t>A.  Rozumiem to słowo, ponieważ analizuję jego budowę. </a:t>
            </a:r>
          </a:p>
          <a:p>
            <a:pPr marL="0" indent="0">
              <a:buNone/>
            </a:pPr>
            <a:endParaRPr lang="pl-PL" sz="3000" dirty="0" smtClean="0"/>
          </a:p>
          <a:p>
            <a:pPr marL="0" indent="0">
              <a:buNone/>
            </a:pPr>
            <a:r>
              <a:rPr lang="pl-PL" sz="3000" dirty="0" smtClean="0"/>
              <a:t>B. </a:t>
            </a:r>
            <a:r>
              <a:rPr lang="pl-PL" sz="3000" dirty="0"/>
              <a:t>Rozumiem </a:t>
            </a:r>
            <a:r>
              <a:rPr lang="pl-PL" sz="3000" dirty="0" smtClean="0"/>
              <a:t>te słowa, </a:t>
            </a:r>
            <a:r>
              <a:rPr lang="pl-PL" sz="3000" dirty="0"/>
              <a:t>ponieważ </a:t>
            </a:r>
            <a:r>
              <a:rPr lang="pl-PL" sz="3000" dirty="0" smtClean="0"/>
              <a:t>są </a:t>
            </a:r>
            <a:r>
              <a:rPr lang="pl-PL" sz="3000" dirty="0"/>
              <a:t>podobne </a:t>
            </a:r>
          </a:p>
          <a:p>
            <a:pPr marL="0" indent="0">
              <a:buNone/>
            </a:pPr>
            <a:r>
              <a:rPr lang="pl-PL" sz="3000" dirty="0"/>
              <a:t>do </a:t>
            </a:r>
            <a:r>
              <a:rPr lang="pl-PL" sz="3000" dirty="0" smtClean="0"/>
              <a:t>słów </a:t>
            </a:r>
            <a:r>
              <a:rPr lang="pl-PL" sz="3000" dirty="0"/>
              <a:t>w języku/językach, który/które znam</a:t>
            </a:r>
            <a:r>
              <a:rPr lang="pl-PL" sz="3000" dirty="0" smtClean="0"/>
              <a:t>.</a:t>
            </a:r>
          </a:p>
          <a:p>
            <a:pPr marL="0" indent="0">
              <a:buNone/>
            </a:pPr>
            <a:endParaRPr lang="pl-PL" sz="3000" dirty="0"/>
          </a:p>
          <a:p>
            <a:pPr marL="0" indent="0">
              <a:buNone/>
            </a:pPr>
            <a:r>
              <a:rPr lang="pl-PL" sz="3000" dirty="0" smtClean="0"/>
              <a:t>C. Rozumiem, że te słowa są rzeczownikami. </a:t>
            </a:r>
            <a:endParaRPr lang="pl-PL" sz="3000" dirty="0"/>
          </a:p>
        </p:txBody>
      </p:sp>
      <p:sp>
        <p:nvSpPr>
          <p:cNvPr id="9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1151620" y="6355080"/>
            <a:ext cx="684076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</a:t>
            </a:r>
            <a:r>
              <a:rPr lang="pl-PL" sz="1000" i="1" dirty="0" smtClean="0"/>
              <a:t>Studiologia. Podręcznik polskiego języka naukowego dla cudzoziemców na poziomie B1</a:t>
            </a:r>
            <a:endParaRPr lang="pl-PL" sz="1000" i="1" dirty="0"/>
          </a:p>
        </p:txBody>
      </p:sp>
    </p:spTree>
    <p:extLst>
      <p:ext uri="{BB962C8B-B14F-4D97-AF65-F5344CB8AC3E}">
        <p14:creationId xmlns:p14="http://schemas.microsoft.com/office/powerpoint/2010/main" val="101402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Których </a:t>
            </a: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strategii </a:t>
            </a: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używasz</a:t>
            </a: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</a:t>
            </a: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żeby zrozumieć </a:t>
            </a:r>
            <a:r>
              <a:rPr lang="pl-PL" u="sng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podkreślone</a:t>
            </a:r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słowo?</a:t>
            </a:r>
            <a:endParaRPr lang="pl-PL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>
          <a:xfrm>
            <a:off x="467544" y="1245480"/>
            <a:ext cx="8229600" cy="4937760"/>
          </a:xfrm>
        </p:spPr>
        <p:txBody>
          <a:bodyPr anchor="ctr" anchorCtr="0">
            <a:normAutofit lnSpcReduction="10000"/>
          </a:bodyPr>
          <a:lstStyle/>
          <a:p>
            <a:pPr marL="0" indent="0">
              <a:buNone/>
            </a:pPr>
            <a:r>
              <a:rPr lang="pl-PL" sz="3200" dirty="0" smtClean="0">
                <a:solidFill>
                  <a:srgbClr val="0070C0"/>
                </a:solidFill>
              </a:rPr>
              <a:t>7. Zapraszamy na bezpłatne </a:t>
            </a:r>
            <a:r>
              <a:rPr lang="pl-PL" sz="3200" u="sng" dirty="0" smtClean="0">
                <a:solidFill>
                  <a:srgbClr val="0070C0"/>
                </a:solidFill>
              </a:rPr>
              <a:t>webinarium</a:t>
            </a:r>
            <a:r>
              <a:rPr lang="pl-PL" sz="3200" dirty="0" smtClean="0">
                <a:solidFill>
                  <a:srgbClr val="0070C0"/>
                </a:solidFill>
              </a:rPr>
              <a:t> </a:t>
            </a:r>
            <a:br>
              <a:rPr lang="pl-PL" sz="3200" dirty="0" smtClean="0">
                <a:solidFill>
                  <a:srgbClr val="0070C0"/>
                </a:solidFill>
              </a:rPr>
            </a:br>
            <a:r>
              <a:rPr lang="pl-PL" sz="3200" dirty="0" smtClean="0">
                <a:solidFill>
                  <a:srgbClr val="0070C0"/>
                </a:solidFill>
              </a:rPr>
              <a:t>dla menedżerów z branży marketingowej. </a:t>
            </a:r>
          </a:p>
          <a:p>
            <a:pPr marL="0" indent="0">
              <a:buNone/>
            </a:pPr>
            <a:endParaRPr lang="pl-PL" sz="32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pl-PL" sz="2800" dirty="0" smtClean="0"/>
              <a:t>A.  Rozumiem to słowo, ponieważ analizuję jego budowę. </a:t>
            </a:r>
          </a:p>
          <a:p>
            <a:pPr marL="0" indent="0">
              <a:buNone/>
            </a:pPr>
            <a:endParaRPr lang="pl-PL" sz="2800" dirty="0" smtClean="0"/>
          </a:p>
          <a:p>
            <a:pPr marL="0" indent="0">
              <a:buNone/>
            </a:pPr>
            <a:r>
              <a:rPr lang="pl-PL" sz="2800" dirty="0" smtClean="0"/>
              <a:t>B</a:t>
            </a:r>
            <a:r>
              <a:rPr lang="pl-PL" sz="2800" dirty="0"/>
              <a:t>. Rozumiem to słowo, ponieważ jest podobne </a:t>
            </a:r>
          </a:p>
          <a:p>
            <a:pPr marL="0" indent="0">
              <a:buNone/>
            </a:pPr>
            <a:r>
              <a:rPr lang="pl-PL" sz="2800" dirty="0"/>
              <a:t>do słowa w języku/językach, który/które znam.</a:t>
            </a:r>
          </a:p>
          <a:p>
            <a:pPr marL="0" indent="0">
              <a:buNone/>
            </a:pPr>
            <a:endParaRPr lang="pl-PL" sz="2800" dirty="0"/>
          </a:p>
          <a:p>
            <a:pPr marL="0" indent="0">
              <a:buNone/>
            </a:pPr>
            <a:r>
              <a:rPr lang="pl-PL" sz="2800" dirty="0" smtClean="0"/>
              <a:t>C. Rozumiem, że to słowo jest rzeczownikiem. </a:t>
            </a:r>
            <a:endParaRPr lang="pl-PL" sz="2800" dirty="0"/>
          </a:p>
        </p:txBody>
      </p:sp>
      <p:sp>
        <p:nvSpPr>
          <p:cNvPr id="9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1151620" y="6355080"/>
            <a:ext cx="684076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</a:t>
            </a:r>
            <a:r>
              <a:rPr lang="pl-PL" sz="1000" i="1" dirty="0" smtClean="0"/>
              <a:t>Studiologia. Podręcznik polskiego języka naukowego dla cudzoziemców na poziomie B1</a:t>
            </a:r>
            <a:endParaRPr lang="pl-PL" sz="1000" i="1" dirty="0"/>
          </a:p>
        </p:txBody>
      </p:sp>
    </p:spTree>
    <p:extLst>
      <p:ext uri="{BB962C8B-B14F-4D97-AF65-F5344CB8AC3E}">
        <p14:creationId xmlns:p14="http://schemas.microsoft.com/office/powerpoint/2010/main" val="1061114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źródło </a:t>
            </a:r>
            <a:r>
              <a:rPr lang="pl-PL" dirty="0" err="1" smtClean="0"/>
              <a:t>clipartów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>
                <a:hlinkClick r:id="rId2"/>
              </a:rPr>
              <a:t>www.openclipart.org</a:t>
            </a:r>
            <a:r>
              <a:rPr lang="pl-PL" dirty="0" smtClean="0"/>
              <a:t> (domena publiczna)</a:t>
            </a:r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611560" y="2204864"/>
            <a:ext cx="77768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dirty="0" smtClean="0"/>
              <a:t>WIĘCEJ PREZENTACJI </a:t>
            </a:r>
          </a:p>
          <a:p>
            <a:pPr algn="ctr"/>
            <a:r>
              <a:rPr lang="pl-PL" sz="5400" smtClean="0"/>
              <a:t>NA </a:t>
            </a:r>
            <a:r>
              <a:rPr lang="pl-PL" sz="5400" smtClean="0">
                <a:hlinkClick r:id="rId3"/>
              </a:rPr>
              <a:t>www.studiologia.edu.pl</a:t>
            </a:r>
            <a:endParaRPr lang="pl-PL" sz="5400" smtClean="0"/>
          </a:p>
          <a:p>
            <a:pPr algn="ctr"/>
            <a:endParaRPr lang="pl-PL" sz="5400" dirty="0"/>
          </a:p>
        </p:txBody>
      </p:sp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203470" y="6381328"/>
            <a:ext cx="673706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208533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czątek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iestandardowy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Począte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115</TotalTime>
  <Words>362</Words>
  <Application>Microsoft Office PowerPoint</Application>
  <PresentationFormat>Pokaz na ekranie (4:3)</PresentationFormat>
  <Paragraphs>79</Paragraphs>
  <Slides>9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Początek</vt:lpstr>
      <vt:lpstr>WYKŁAD WSTĘPNY</vt:lpstr>
      <vt:lpstr>Których strategii używasz, żeby zrozumieć podkreślone słowo?</vt:lpstr>
      <vt:lpstr>Których strategii używasz, żeby zrozumieć podkreślone słowo?</vt:lpstr>
      <vt:lpstr>Których strategii używasz, żeby zrozumieć podkreślone słowo?</vt:lpstr>
      <vt:lpstr>Których strategii używasz, żeby zrozumieć podkreślone słowo?</vt:lpstr>
      <vt:lpstr>Których strategii używasz, żeby zrozumieć podkreślone słowo?</vt:lpstr>
      <vt:lpstr>Których strategii używasz, żeby zrozumieć podkreślone słowo?</vt:lpstr>
      <vt:lpstr>Których strategii używasz, żeby zrozumieć podkreślone słowo?</vt:lpstr>
      <vt:lpstr>źródło clipartów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WYKŁAD WSTĘPNY</dc:title>
  <dc:creator>Iza</dc:creator>
  <cp:lastModifiedBy>Iza</cp:lastModifiedBy>
  <cp:revision>38</cp:revision>
  <dcterms:created xsi:type="dcterms:W3CDTF">2018-10-11T14:48:14Z</dcterms:created>
  <dcterms:modified xsi:type="dcterms:W3CDTF">2019-05-19T15:46:09Z</dcterms:modified>
</cp:coreProperties>
</file>