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CEAEE-97D2-4194-9AC5-93F0AF1E625F}" type="datetimeFigureOut">
              <a:rPr lang="pl-PL" smtClean="0"/>
              <a:t>2019-10-14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0794C-DD9D-44E7-9124-70F5FA97F6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159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0794C-DD9D-44E7-9124-70F5FA97F62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47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F2108A4-8C2E-4C01-9B3B-2FB92108B4F5}" type="datetime1">
              <a:rPr lang="pl-PL" smtClean="0"/>
              <a:t>2019-10-14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79F1-E84E-47CC-946B-33D99282297E}" type="datetime1">
              <a:rPr lang="pl-PL" smtClean="0"/>
              <a:t>2019-10-14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0B39-A6AF-437C-B16A-D066EB432C9D}" type="datetime1">
              <a:rPr lang="pl-PL" smtClean="0"/>
              <a:t>2019-10-14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7A7F-D8E0-40AD-A279-340C7C804B07}" type="datetime1">
              <a:rPr lang="pl-PL" smtClean="0"/>
              <a:t>2019-10-14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6373C31-A23D-4089-BE96-E91622EDE656}" type="datetime1">
              <a:rPr lang="pl-PL" smtClean="0"/>
              <a:t>2019-10-14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B66F-BB66-4005-BF32-D0451E1C81F5}" type="datetime1">
              <a:rPr lang="pl-PL" smtClean="0"/>
              <a:t>2019-10-14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2418-DB6D-4EE8-A225-464354053808}" type="datetime1">
              <a:rPr lang="pl-PL" smtClean="0"/>
              <a:t>2019-10-14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4BB2-22CA-4D21-A07B-97E242FDBDAD}" type="datetime1">
              <a:rPr lang="pl-PL" smtClean="0"/>
              <a:t>2019-10-14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8BA4-CABF-4825-B740-CFEAA6DC0C51}" type="datetime1">
              <a:rPr lang="pl-PL" smtClean="0"/>
              <a:t>2019-10-14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5" name="Łącznik prostoliniow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020E-537A-4AFF-9ACC-64669963B62E}" type="datetime1">
              <a:rPr lang="pl-PL" smtClean="0"/>
              <a:t>2019-10-14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2C4D-28D7-460A-8485-DDFED7154413}" type="datetime1">
              <a:rPr lang="pl-PL" smtClean="0"/>
              <a:t>2019-10-14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A8D79E-CA12-4795-A958-39C41393082C}" type="datetime1">
              <a:rPr lang="pl-PL" smtClean="0"/>
              <a:t>2019-10-14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Łącznik prostoliniow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oliniow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iologia.edu.pl/" TargetMode="External"/><Relationship Id="rId2" Type="http://schemas.openxmlformats.org/officeDocument/2006/relationships/hyperlink" Target="http://www.openclipart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WYKŁAD WSTĘPNY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CELE, STRATEGIE, TECHNIKI CZYTANIA. POWTÓRKA 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2" name="Picture 4" descr="Proof of design by mi_bram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457" y="836712"/>
            <a:ext cx="3145086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</a:t>
            </a:r>
            <a:r>
              <a:rPr lang="pl-PL" sz="1000" i="1" dirty="0" smtClean="0"/>
              <a:t>Studiologia. Podręcznik polskiego języka naukowego dla cudzoziemców na poziomie B1</a:t>
            </a:r>
            <a:endParaRPr lang="pl-PL" sz="1000" i="1" dirty="0"/>
          </a:p>
        </p:txBody>
      </p:sp>
      <p:pic>
        <p:nvPicPr>
          <p:cNvPr id="6" name="Picture 2" descr="https://mirrors.creativecommons.org/presskit/buttons/88x31/png/by-nc-n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6086" y="5877272"/>
            <a:ext cx="1131829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49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1. Połącz kolumny.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4041648" cy="22098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CEL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STRATEGIA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TECHNIKA (SPOSÓB)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pl-PL" sz="28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2"/>
          </p:nvPr>
        </p:nvSpPr>
        <p:spPr>
          <a:xfrm>
            <a:off x="4211960" y="1196752"/>
            <a:ext cx="4464496" cy="3024336"/>
          </a:xfrm>
        </p:spPr>
        <p:txBody>
          <a:bodyPr>
            <a:noAutofit/>
          </a:bodyPr>
          <a:lstStyle/>
          <a:p>
            <a:pPr marL="514350" indent="-514350">
              <a:lnSpc>
                <a:spcPct val="160000"/>
              </a:lnSpc>
              <a:buFont typeface="+mj-lt"/>
              <a:buAutoNum type="alphaUcPeriod"/>
            </a:pPr>
            <a:r>
              <a:rPr lang="pl-PL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JAK CZYTAM</a:t>
            </a:r>
          </a:p>
          <a:p>
            <a:pPr marL="514350" indent="-514350">
              <a:lnSpc>
                <a:spcPct val="160000"/>
              </a:lnSpc>
              <a:buFont typeface="+mj-lt"/>
              <a:buAutoNum type="alphaUcPeriod"/>
            </a:pPr>
            <a:r>
              <a:rPr lang="pl-PL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 CO CZYTAM </a:t>
            </a:r>
          </a:p>
          <a:p>
            <a:pPr marL="514350" indent="-514350">
              <a:lnSpc>
                <a:spcPct val="160000"/>
              </a:lnSpc>
              <a:buFont typeface="+mj-lt"/>
              <a:buAutoNum type="alphaUcPeriod"/>
            </a:pPr>
            <a:r>
              <a:rPr lang="pl-PL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 ROBIĘ, BY UŁATWIĆ SOBIE ROZUMIENIE</a:t>
            </a:r>
            <a:endParaRPr lang="pl-PL" sz="28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1799692" y="4510260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 B 2 C 3 A </a:t>
            </a:r>
            <a:endParaRPr lang="pl-PL" sz="48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</a:t>
            </a:r>
            <a:r>
              <a:rPr lang="pl-PL" sz="1000" i="1" dirty="0" smtClean="0"/>
              <a:t>Studiologia. Podręcznik polskiego języka naukowego dla cudzoziemców na poziomie B1</a:t>
            </a:r>
            <a:endParaRPr lang="pl-PL" sz="1000" i="1" dirty="0"/>
          </a:p>
        </p:txBody>
      </p:sp>
    </p:spTree>
    <p:extLst>
      <p:ext uri="{BB962C8B-B14F-4D97-AF65-F5344CB8AC3E}">
        <p14:creationId xmlns:p14="http://schemas.microsoft.com/office/powerpoint/2010/main" val="361724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CEL, STRATEGIA CZY TECHNIKA?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467544" y="1245480"/>
            <a:ext cx="8229600" cy="4937760"/>
          </a:xfrm>
        </p:spPr>
        <p:txBody>
          <a:bodyPr anchor="ctr" anchorCtr="0"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1.  Skaczę po tekście.</a:t>
            </a:r>
          </a:p>
          <a:p>
            <a:pPr marL="0" indent="0">
              <a:buNone/>
            </a:pPr>
            <a:r>
              <a:rPr lang="pl-PL" dirty="0" smtClean="0"/>
              <a:t>TECHNIKA (CZYTANIE SELEKTYWNE)</a:t>
            </a:r>
          </a:p>
          <a:p>
            <a:pPr marL="0" indent="0">
              <a:buNone/>
            </a:pPr>
            <a:r>
              <a:rPr lang="pl-PL" dirty="0" smtClean="0"/>
              <a:t>2.  Próbuję zgadywać znaczenie słów.</a:t>
            </a:r>
          </a:p>
          <a:p>
            <a:pPr marL="0" indent="0">
              <a:buNone/>
            </a:pPr>
            <a:r>
              <a:rPr lang="pl-PL" dirty="0" smtClean="0"/>
              <a:t>STRATEGIA</a:t>
            </a:r>
          </a:p>
          <a:p>
            <a:pPr marL="0" indent="0">
              <a:buNone/>
            </a:pPr>
            <a:r>
              <a:rPr lang="pl-PL" dirty="0" smtClean="0"/>
              <a:t>3. Aktywuję swoją wiedzę na dany temat.</a:t>
            </a:r>
          </a:p>
          <a:p>
            <a:pPr marL="0" indent="0">
              <a:buNone/>
            </a:pPr>
            <a:r>
              <a:rPr lang="pl-PL" dirty="0"/>
              <a:t>STRATEGIA</a:t>
            </a:r>
          </a:p>
          <a:p>
            <a:pPr marL="0" indent="0">
              <a:buNone/>
            </a:pPr>
            <a:r>
              <a:rPr lang="pl-PL" dirty="0" smtClean="0"/>
              <a:t>4.  Szukam innych źródeł informacji (po polsku i w moim języku ojczystym).</a:t>
            </a:r>
          </a:p>
          <a:p>
            <a:pPr marL="0" indent="0">
              <a:buNone/>
            </a:pPr>
            <a:r>
              <a:rPr lang="pl-PL" dirty="0"/>
              <a:t>STRATEGIA</a:t>
            </a:r>
          </a:p>
          <a:p>
            <a:pPr marL="0" indent="0">
              <a:buNone/>
            </a:pPr>
            <a:r>
              <a:rPr lang="pl-PL" dirty="0" smtClean="0"/>
              <a:t>5. Czytam dokładnie.</a:t>
            </a:r>
          </a:p>
          <a:p>
            <a:pPr marL="0" indent="0">
              <a:buNone/>
            </a:pPr>
            <a:r>
              <a:rPr lang="pl-PL" dirty="0" smtClean="0"/>
              <a:t>TECHNIKA</a:t>
            </a:r>
            <a:endParaRPr lang="pl-PL" dirty="0"/>
          </a:p>
        </p:txBody>
      </p:sp>
      <p:pic>
        <p:nvPicPr>
          <p:cNvPr id="1026" name="Picture 2" descr="Grashopper silhouette by CLa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232340"/>
            <a:ext cx="930731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</a:t>
            </a:r>
            <a:r>
              <a:rPr lang="pl-PL" sz="1000" i="1" dirty="0" smtClean="0"/>
              <a:t>Studiologia. Podręcznik polskiego języka naukowego dla cudzoziemców na poziomie B1</a:t>
            </a:r>
            <a:endParaRPr lang="pl-PL" sz="1000" i="1" dirty="0"/>
          </a:p>
        </p:txBody>
      </p:sp>
    </p:spTree>
    <p:extLst>
      <p:ext uri="{BB962C8B-B14F-4D97-AF65-F5344CB8AC3E}">
        <p14:creationId xmlns:p14="http://schemas.microsoft.com/office/powerpoint/2010/main" val="106531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CEL, STRATEGIA CZY TECHNIKA?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 anchor="ctr" anchorCtr="0"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6.  Przygotowuję prezentację na zajęcia. </a:t>
            </a:r>
          </a:p>
          <a:p>
            <a:pPr marL="0" indent="0">
              <a:buNone/>
            </a:pPr>
            <a:r>
              <a:rPr lang="pl-PL" dirty="0" smtClean="0"/>
              <a:t>CEL</a:t>
            </a:r>
          </a:p>
          <a:p>
            <a:pPr marL="0" indent="0">
              <a:buNone/>
            </a:pPr>
            <a:r>
              <a:rPr lang="pl-PL" dirty="0" smtClean="0"/>
              <a:t>7. Rozumiem, po co czytam tekst. </a:t>
            </a:r>
          </a:p>
          <a:p>
            <a:pPr marL="0" indent="0">
              <a:buNone/>
            </a:pPr>
            <a:r>
              <a:rPr lang="pl-PL" dirty="0" smtClean="0"/>
              <a:t>STRATEGIA </a:t>
            </a:r>
          </a:p>
          <a:p>
            <a:pPr marL="0" indent="0">
              <a:buNone/>
            </a:pPr>
            <a:r>
              <a:rPr lang="pl-PL" dirty="0" smtClean="0"/>
              <a:t>8. Czytam, przetwarzam informacje (selekcjonuję, porządkuję) notuję, </a:t>
            </a:r>
            <a:r>
              <a:rPr lang="pl-PL" dirty="0" smtClean="0"/>
              <a:t>robię </a:t>
            </a:r>
            <a:r>
              <a:rPr lang="pl-PL" dirty="0" smtClean="0"/>
              <a:t>listy terminów. </a:t>
            </a:r>
          </a:p>
          <a:p>
            <a:pPr marL="0" indent="0">
              <a:buNone/>
            </a:pPr>
            <a:r>
              <a:rPr lang="pl-PL" dirty="0" smtClean="0"/>
              <a:t>TECHNIKA (CZYTANIE AKTYWNE)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9. Chcę i muszę się uczyć.  </a:t>
            </a:r>
          </a:p>
          <a:p>
            <a:pPr marL="0" indent="0">
              <a:buNone/>
            </a:pPr>
            <a:r>
              <a:rPr lang="pl-PL" dirty="0" smtClean="0"/>
              <a:t>CEL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10. Ślizgam się po tekście. </a:t>
            </a:r>
          </a:p>
          <a:p>
            <a:pPr marL="0" indent="0">
              <a:buNone/>
            </a:pPr>
            <a:r>
              <a:rPr lang="pl-PL" dirty="0" smtClean="0"/>
              <a:t>TECHNIKA (CZYTANIE DLA GŁÓWNYCH MYŚLI)</a:t>
            </a:r>
            <a:endParaRPr lang="pl-PL" dirty="0"/>
          </a:p>
        </p:txBody>
      </p:sp>
      <p:pic>
        <p:nvPicPr>
          <p:cNvPr id="7" name="Picture 2" descr="Skate 2 by Firk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869160"/>
            <a:ext cx="85059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</a:t>
            </a:r>
            <a:r>
              <a:rPr lang="pl-PL" sz="1000" i="1" dirty="0" smtClean="0"/>
              <a:t>Studiologia. Podręcznik polskiego języka naukowego dla cudzoziemców na poziomie B1</a:t>
            </a:r>
            <a:endParaRPr lang="pl-PL" sz="1000" i="1" dirty="0"/>
          </a:p>
        </p:txBody>
      </p:sp>
    </p:spTree>
    <p:extLst>
      <p:ext uri="{BB962C8B-B14F-4D97-AF65-F5344CB8AC3E}">
        <p14:creationId xmlns:p14="http://schemas.microsoft.com/office/powerpoint/2010/main" val="385673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CEL, STRATEGIA CZY TECHNIKA?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/>
        <p:txBody>
          <a:bodyPr anchor="ctr" anchorCtr="0">
            <a:normAutofit/>
          </a:bodyPr>
          <a:lstStyle/>
          <a:p>
            <a:pPr marL="0" indent="0">
              <a:buNone/>
            </a:pPr>
            <a:r>
              <a:rPr lang="pl-PL" dirty="0" smtClean="0"/>
              <a:t>11.  Szukam struktury informacji. </a:t>
            </a:r>
          </a:p>
          <a:p>
            <a:pPr marL="0" indent="0">
              <a:buNone/>
            </a:pPr>
            <a:r>
              <a:rPr lang="pl-PL" dirty="0" smtClean="0"/>
              <a:t>STRATEGIA </a:t>
            </a:r>
          </a:p>
          <a:p>
            <a:pPr marL="0" indent="0">
              <a:buNone/>
            </a:pPr>
            <a:r>
              <a:rPr lang="pl-PL" dirty="0" smtClean="0"/>
              <a:t>12. Chcę ocenić jakość tekstu. </a:t>
            </a:r>
          </a:p>
          <a:p>
            <a:pPr marL="0" indent="0">
              <a:buNone/>
            </a:pPr>
            <a:r>
              <a:rPr lang="pl-PL" dirty="0" smtClean="0"/>
              <a:t>TECHNIKA (CZYTANIE KRYTYCZNE) </a:t>
            </a:r>
          </a:p>
          <a:p>
            <a:pPr marL="0" indent="0">
              <a:buNone/>
            </a:pPr>
            <a:r>
              <a:rPr lang="pl-PL" dirty="0" smtClean="0"/>
              <a:t>13.  Czytam i symultanicznie robię notatki.</a:t>
            </a:r>
          </a:p>
          <a:p>
            <a:pPr marL="0" indent="0">
              <a:buNone/>
            </a:pPr>
            <a:r>
              <a:rPr lang="pl-PL" dirty="0" smtClean="0"/>
              <a:t>STRATEGIA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14. Chcę pogłębić swoją wiedzę.  </a:t>
            </a:r>
          </a:p>
          <a:p>
            <a:pPr marL="0" indent="0">
              <a:buNone/>
            </a:pPr>
            <a:r>
              <a:rPr lang="pl-PL" dirty="0" smtClean="0"/>
              <a:t>CEL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15. Szukam przykładów z doświadczenia i wiedzy.</a:t>
            </a:r>
          </a:p>
          <a:p>
            <a:pPr marL="0" indent="0">
              <a:buNone/>
            </a:pPr>
            <a:r>
              <a:rPr lang="pl-PL" dirty="0" smtClean="0"/>
              <a:t>STRATEGIA </a:t>
            </a:r>
          </a:p>
        </p:txBody>
      </p:sp>
      <p:sp>
        <p:nvSpPr>
          <p:cNvPr id="9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</a:t>
            </a:r>
            <a:r>
              <a:rPr lang="pl-PL" sz="1000" i="1" dirty="0" smtClean="0"/>
              <a:t>Studiologia. Podręcznik polskiego języka naukowego dla cudzoziemców na poziomie B1</a:t>
            </a:r>
            <a:endParaRPr lang="pl-PL" sz="1000" i="1" dirty="0"/>
          </a:p>
        </p:txBody>
      </p:sp>
    </p:spTree>
    <p:extLst>
      <p:ext uri="{BB962C8B-B14F-4D97-AF65-F5344CB8AC3E}">
        <p14:creationId xmlns:p14="http://schemas.microsoft.com/office/powerpoint/2010/main" val="128563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CEL, STRATEGIA CZY TECHNIKA?</a:t>
            </a:r>
            <a:endParaRPr lang="pl-PL" dirty="0"/>
          </a:p>
        </p:txBody>
      </p:sp>
      <p:sp>
        <p:nvSpPr>
          <p:cNvPr id="4" name="Symbol zastępczy zawartości 5"/>
          <p:cNvSpPr txBox="1">
            <a:spLocks/>
          </p:cNvSpPr>
          <p:nvPr/>
        </p:nvSpPr>
        <p:spPr>
          <a:xfrm>
            <a:off x="609600" y="1371600"/>
            <a:ext cx="8229600" cy="493776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/>
              <a:buNone/>
            </a:pPr>
            <a:r>
              <a:rPr lang="pl-PL" dirty="0" smtClean="0"/>
              <a:t>16.  Wracam do ważnych i trudnych sekcji tekstu.  </a:t>
            </a:r>
          </a:p>
          <a:p>
            <a:pPr marL="0" indent="0">
              <a:buFont typeface="Wingdings 3"/>
              <a:buNone/>
            </a:pPr>
            <a:r>
              <a:rPr lang="pl-PL" dirty="0" smtClean="0"/>
              <a:t>STRATEGIA </a:t>
            </a:r>
          </a:p>
          <a:p>
            <a:pPr marL="0" indent="0">
              <a:buFont typeface="Wingdings 3"/>
              <a:buNone/>
            </a:pPr>
            <a:r>
              <a:rPr lang="pl-PL" dirty="0" smtClean="0"/>
              <a:t>17. Muszę ocenić, czy to jest mi potrzebne. </a:t>
            </a:r>
          </a:p>
          <a:p>
            <a:pPr marL="0" indent="0">
              <a:buFont typeface="Wingdings 3"/>
              <a:buNone/>
            </a:pPr>
            <a:r>
              <a:rPr lang="pl-PL" dirty="0" smtClean="0"/>
              <a:t>CEL </a:t>
            </a:r>
          </a:p>
          <a:p>
            <a:pPr marL="0" indent="0">
              <a:buFont typeface="Wingdings 3"/>
              <a:buNone/>
            </a:pPr>
            <a:r>
              <a:rPr lang="pl-PL" dirty="0" smtClean="0"/>
              <a:t>18. </a:t>
            </a:r>
            <a:r>
              <a:rPr lang="pl-PL" smtClean="0"/>
              <a:t>Rozmawiam </a:t>
            </a:r>
            <a:r>
              <a:rPr lang="pl-PL" dirty="0" smtClean="0"/>
              <a:t>z nauczycielem i kolegami </a:t>
            </a:r>
            <a:br>
              <a:rPr lang="pl-PL" dirty="0" smtClean="0"/>
            </a:br>
            <a:r>
              <a:rPr lang="pl-PL" dirty="0" smtClean="0"/>
              <a:t>o trudnościach </a:t>
            </a:r>
          </a:p>
          <a:p>
            <a:pPr marL="0" indent="0">
              <a:buFont typeface="Wingdings 3"/>
              <a:buNone/>
            </a:pPr>
            <a:r>
              <a:rPr lang="pl-PL" dirty="0" smtClean="0"/>
              <a:t>STRATEGIA</a:t>
            </a:r>
          </a:p>
          <a:p>
            <a:pPr marL="0" indent="0">
              <a:buFont typeface="Wingdings 3"/>
              <a:buNone/>
            </a:pPr>
            <a:r>
              <a:rPr lang="pl-PL" dirty="0" smtClean="0"/>
              <a:t>19. Chcę mieć podstawową wiedzę na dany temat.   </a:t>
            </a:r>
          </a:p>
          <a:p>
            <a:pPr marL="0" indent="0">
              <a:buFont typeface="Wingdings 3"/>
              <a:buNone/>
            </a:pPr>
            <a:r>
              <a:rPr lang="pl-PL" dirty="0" smtClean="0"/>
              <a:t>CEL</a:t>
            </a:r>
          </a:p>
          <a:p>
            <a:pPr marL="0" indent="0">
              <a:buFont typeface="Wingdings 3"/>
              <a:buNone/>
            </a:pPr>
            <a:r>
              <a:rPr lang="pl-PL" dirty="0" smtClean="0"/>
              <a:t>20. Przeglądam tekst, by mieć jego ogólny obraz. </a:t>
            </a:r>
          </a:p>
          <a:p>
            <a:pPr marL="0" indent="0">
              <a:buFont typeface="Wingdings 3"/>
              <a:buNone/>
            </a:pPr>
            <a:r>
              <a:rPr lang="pl-PL" dirty="0" smtClean="0"/>
              <a:t>STRATEGIA </a:t>
            </a:r>
          </a:p>
        </p:txBody>
      </p:sp>
      <p:sp>
        <p:nvSpPr>
          <p:cNvPr id="6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</a:t>
            </a:r>
            <a:r>
              <a:rPr lang="pl-PL" sz="1000" i="1" dirty="0" smtClean="0"/>
              <a:t>Studiologia. Podręcznik polskiego języka naukowego dla cudzoziemców na poziomie B1</a:t>
            </a:r>
            <a:endParaRPr lang="pl-PL" sz="1000" i="1" dirty="0"/>
          </a:p>
        </p:txBody>
      </p:sp>
    </p:spTree>
    <p:extLst>
      <p:ext uri="{BB962C8B-B14F-4D97-AF65-F5344CB8AC3E}">
        <p14:creationId xmlns:p14="http://schemas.microsoft.com/office/powerpoint/2010/main" val="370636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źródło </a:t>
            </a:r>
            <a:r>
              <a:rPr lang="pl-PL" dirty="0" err="1" smtClean="0"/>
              <a:t>clipartów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www.openclipart.org</a:t>
            </a:r>
            <a:r>
              <a:rPr lang="pl-PL" dirty="0" smtClean="0"/>
              <a:t> (domena publiczna)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611560" y="2204864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/>
              <a:t>WIĘCEJ PREZENTACJI </a:t>
            </a:r>
          </a:p>
          <a:p>
            <a:pPr algn="ctr"/>
            <a:r>
              <a:rPr lang="pl-PL" sz="5400" smtClean="0"/>
              <a:t>NA </a:t>
            </a:r>
            <a:r>
              <a:rPr lang="pl-PL" sz="5400" smtClean="0">
                <a:hlinkClick r:id="rId3"/>
              </a:rPr>
              <a:t>www.studiologia.edu.pl</a:t>
            </a:r>
            <a:endParaRPr lang="pl-PL" sz="5400" smtClean="0"/>
          </a:p>
          <a:p>
            <a:pPr algn="ctr"/>
            <a:endParaRPr lang="pl-PL" sz="5400" dirty="0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203470" y="6381328"/>
            <a:ext cx="67370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208533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63</TotalTime>
  <Words>363</Words>
  <Application>Microsoft Office PowerPoint</Application>
  <PresentationFormat>Pokaz na ekranie (4:3)</PresentationFormat>
  <Paragraphs>66</Paragraphs>
  <Slides>7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Początek</vt:lpstr>
      <vt:lpstr>WYKŁAD WSTĘPNY</vt:lpstr>
      <vt:lpstr>1. Połącz kolumny.</vt:lpstr>
      <vt:lpstr>CEL, STRATEGIA CZY TECHNIKA?</vt:lpstr>
      <vt:lpstr>CEL, STRATEGIA CZY TECHNIKA?</vt:lpstr>
      <vt:lpstr>CEL, STRATEGIA CZY TECHNIKA?</vt:lpstr>
      <vt:lpstr>CEL, STRATEGIA CZY TECHNIKA?</vt:lpstr>
      <vt:lpstr>źródło clipartów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WYKŁAD WSTĘPNY</dc:title>
  <dc:creator>Iza</dc:creator>
  <cp:lastModifiedBy>Iza</cp:lastModifiedBy>
  <cp:revision>20</cp:revision>
  <dcterms:created xsi:type="dcterms:W3CDTF">2018-10-11T14:48:14Z</dcterms:created>
  <dcterms:modified xsi:type="dcterms:W3CDTF">2019-10-14T16:39:27Z</dcterms:modified>
</cp:coreProperties>
</file>