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33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CC8523-EC6E-4240-AC04-AB5B0E3F3EDF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D03132-311F-49CA-890B-51E6F4F2C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846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825C145-5AFF-473D-9874-B25BC72C1C33}" type="datetime1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Izabela Kugiel-Abuhasna, Eksploracje. Podręcznik popularnonaukowy dla cudzoziemców na poziomie B1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292E5A7-09FD-48DD-9283-716B6A658306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94390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E1D96-5024-4366-A790-C55DF802D093}" type="datetime1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Izabela Kugiel-Abuhasna, Eksploracje. Podręcznik popularnonaukowy dla cudzoziemców na poziomie B1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2E5A7-09FD-48DD-9283-716B6A658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692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6BD53-15A6-450B-BFCC-A9D0C676DEF1}" type="datetime1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Izabela Kugiel-Abuhasna, Eksploracje. Podręcznik popularnonaukowy dla cudzoziemców na poziomie B1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2E5A7-09FD-48DD-9283-716B6A658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951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6C7A-60D8-415A-BD80-79554348E19E}" type="datetime1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Izabela Kugiel-Abuhasna, Eksploracje. Podręcznik popularnonaukowy dla cudzoziemców na poziomie B1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2E5A7-09FD-48DD-9283-716B6A658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520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8E69607-6463-4035-8B07-DA78A5D78B84}" type="datetime1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pl-PL"/>
              <a:t>Izabela Kugiel-Abuhasna, Eksploracje. Podręcznik popularnonaukowy dla cudzoziemców na poziomie B1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292E5A7-09FD-48DD-9283-716B6A658306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6769345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72AF9-3154-4D9D-A882-E70EFD5F2415}" type="datetime1">
              <a:rPr lang="en-US" smtClean="0"/>
              <a:t>11/14/2020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Izabela Kugiel-Abuhasna, Eksploracje. Podręcznik popularnonaukowy dla cudzoziemców na poziomie B1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2E5A7-09FD-48DD-9283-716B6A658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85119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7E878-6B66-452D-8164-040B75F73279}" type="datetime1">
              <a:rPr lang="en-US" smtClean="0"/>
              <a:t>11/14/2020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Izabela Kugiel-Abuhasna, Eksploracje. Podręcznik popularnonaukowy dla cudzoziemców na poziomie B1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2E5A7-09FD-48DD-9283-716B6A658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03981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5B49-CA93-490C-AE78-8ED6C7AC2D98}" type="datetime1">
              <a:rPr lang="en-US" smtClean="0"/>
              <a:t>11/14/2020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Izabela Kugiel-Abuhasna, Eksploracje. Podręcznik popularnonaukowy dla cudzoziemców na poziomie B1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2E5A7-09FD-48DD-9283-716B6A658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90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DEDE-9A21-4376-8781-93025DE8902C}" type="datetime1">
              <a:rPr lang="en-US" smtClean="0"/>
              <a:t>11/14/2020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Izabela Kugiel-Abuhasna, Eksploracje. Podręcznik popularnonaukowy dla cudzoziemców na poziomie B1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2E5A7-09FD-48DD-9283-716B6A658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840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fld id="{CDE0CBE1-D832-4B44-9109-9ACBA326E976}" type="datetime1">
              <a:rPr lang="en-US" smtClean="0"/>
              <a:t>11/14/2020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r>
              <a:rPr lang="pl-PL"/>
              <a:t>Izabela Kugiel-Abuhasna, Eksploracje. Podręcznik popularnonaukowy dla cudzoziemców na poziomie B1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2292E5A7-09FD-48DD-9283-716B6A65830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7600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fld id="{8DC17321-971A-40AA-AF10-47B0A464768C}" type="datetime1">
              <a:rPr lang="en-US" smtClean="0"/>
              <a:t>11/14/2020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r>
              <a:rPr lang="pl-PL"/>
              <a:t>Izabela Kugiel-Abuhasna, Eksploracje. Podręcznik popularnonaukowy dla cudzoziemców na poziomie B1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fld id="{2292E5A7-09FD-48DD-9283-716B6A658306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56654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A14FD3F-26B8-4BD5-B058-AE754D100533}" type="datetime1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pl-PL"/>
              <a:t>Izabela Kugiel-Abuhasna, Eksploracje. Podręcznik popularnonaukowy dla cudzoziemców na poziomie B1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292E5A7-09FD-48DD-9283-716B6A65830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173206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pos="594">
          <p15:clr>
            <a:srgbClr val="F26B43"/>
          </p15:clr>
        </p15:guide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pos="5400">
          <p15:clr>
            <a:srgbClr val="F26B43"/>
          </p15:clr>
        </p15:guide>
        <p15:guide id="4" orient="horz" pos="400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720">
          <p15:clr>
            <a:srgbClr val="F26B43"/>
          </p15:clr>
        </p15:guide>
        <p15:guide id="7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02593" y="2333632"/>
            <a:ext cx="7738814" cy="4394988"/>
          </a:xfrm>
        </p:spPr>
        <p:txBody>
          <a:bodyPr/>
          <a:lstStyle/>
          <a:p>
            <a:r>
              <a:rPr lang="pl-PL" sz="5400" dirty="0">
                <a:latin typeface="Cambria" panose="02040503050406030204" pitchFamily="18" charset="0"/>
                <a:ea typeface="Cambria" panose="02040503050406030204" pitchFamily="18" charset="0"/>
              </a:rPr>
              <a:t>Jak rodzi się rozumienie tekstu</a:t>
            </a:r>
            <a:endParaRPr lang="en-US" sz="5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54985" y="5573632"/>
            <a:ext cx="6034030" cy="742279"/>
          </a:xfrm>
        </p:spPr>
        <p:txBody>
          <a:bodyPr/>
          <a:lstStyle/>
          <a:p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ćwiczenia 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1026" name="Picture 2" descr="https://openclipart.org/image/800px/294737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9792" y="332656"/>
            <a:ext cx="5984416" cy="28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431540" y="6279703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>
                <a:latin typeface="Cambria" panose="02040503050406030204" pitchFamily="18" charset="0"/>
                <a:ea typeface="Cambria" panose="02040503050406030204" pitchFamily="18" charset="0"/>
              </a:rPr>
              <a:t>Izabela Kugiel-</a:t>
            </a:r>
            <a:r>
              <a:rPr lang="pl-PL" sz="1200" dirty="0" err="1">
                <a:latin typeface="Cambria" panose="02040503050406030204" pitchFamily="18" charset="0"/>
                <a:ea typeface="Cambria" panose="02040503050406030204" pitchFamily="18" charset="0"/>
              </a:rPr>
              <a:t>Abuhasna</a:t>
            </a:r>
            <a:r>
              <a:rPr lang="pl-PL" sz="12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pl-PL" sz="1200" i="1" dirty="0">
                <a:latin typeface="Cambria" panose="02040503050406030204" pitchFamily="18" charset="0"/>
                <a:ea typeface="Cambria" panose="02040503050406030204" pitchFamily="18" charset="0"/>
              </a:rPr>
              <a:t>Łowcy słów. Podręcznik popularnonaukowy dla cudzoziemców na poziomie B1</a:t>
            </a:r>
          </a:p>
          <a:p>
            <a:pPr algn="ctr"/>
            <a:r>
              <a:rPr lang="pl-PL" sz="1200" i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www.studiologia.edu.pl/lowcy </a:t>
            </a:r>
            <a:endParaRPr lang="en-US" sz="1200" i="1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CB2E1A80-4CC4-4B50-9BAE-BB77974D464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99054">
            <a:off x="7076854" y="4212807"/>
            <a:ext cx="1387229" cy="1772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10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129" y="382385"/>
            <a:ext cx="7633742" cy="1492132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Jak można zgadnąć znaczenie słowa? 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11436" y="2010059"/>
            <a:ext cx="6121127" cy="4362795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IX.  </a:t>
            </a:r>
            <a:r>
              <a:rPr lang="pl-PL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MIKROBIOLOGIA</a:t>
            </a: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 – jedna z nauk biologicznych, która zajmuje się badaniem mikroorganizmów.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pl-PL" sz="11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językowe </a:t>
            </a:r>
            <a:r>
              <a:rPr lang="pl-PL" i="1" dirty="0" err="1">
                <a:latin typeface="Cambria" panose="02040503050406030204" pitchFamily="18" charset="0"/>
                <a:ea typeface="Cambria" panose="02040503050406030204" pitchFamily="18" charset="0"/>
              </a:rPr>
              <a:t>deja</a:t>
            </a:r>
            <a:r>
              <a:rPr lang="pl-PL" i="1" dirty="0">
                <a:latin typeface="Cambria" panose="02040503050406030204" pitchFamily="18" charset="0"/>
                <a:ea typeface="Cambria" panose="02040503050406030204" pitchFamily="18" charset="0"/>
              </a:rPr>
              <a:t> vu</a:t>
            </a:r>
          </a:p>
          <a:p>
            <a:pPr marL="514350" lvl="0" indent="-514350">
              <a:lnSpc>
                <a:spcPct val="150000"/>
              </a:lnSpc>
              <a:buFont typeface="Wingdings 3"/>
              <a:buAutoNum type="arabicPeriod"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kontekst językowy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514350" lvl="0" indent="-514350">
              <a:lnSpc>
                <a:spcPct val="150000"/>
              </a:lnSpc>
              <a:buFont typeface="Wingdings 3"/>
              <a:buAutoNum type="arabicPeriod"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budowa słowa </a:t>
            </a:r>
          </a:p>
          <a:p>
            <a:pPr marL="514350" lvl="0" indent="-514350">
              <a:lnSpc>
                <a:spcPct val="150000"/>
              </a:lnSpc>
              <a:buFont typeface="Wingdings 3"/>
              <a:buAutoNum type="arabicPeriod"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kontekst sytuacyjny (referencja)</a:t>
            </a:r>
          </a:p>
          <a:p>
            <a:pPr marL="514350" lvl="0" indent="-514350">
              <a:lnSpc>
                <a:spcPct val="150000"/>
              </a:lnSpc>
              <a:buFont typeface="Wingdings 3"/>
              <a:buAutoNum type="arabicPeriod"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to mogę zignorować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2E5A7-09FD-48DD-9283-716B6A658306}" type="slidenum">
              <a:rPr lang="en-US" smtClean="0">
                <a:latin typeface="Cambria" panose="02040503050406030204" pitchFamily="18" charset="0"/>
                <a:ea typeface="Cambria" panose="02040503050406030204" pitchFamily="18" charset="0"/>
              </a:rPr>
              <a:t>10</a:t>
            </a:fld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396F1645-18A7-4791-9E95-F757F9893CBC}"/>
              </a:ext>
            </a:extLst>
          </p:cNvPr>
          <p:cNvSpPr txBox="1"/>
          <p:nvPr/>
        </p:nvSpPr>
        <p:spPr>
          <a:xfrm>
            <a:off x="431540" y="6279703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>
                <a:latin typeface="Cambria" panose="02040503050406030204" pitchFamily="18" charset="0"/>
                <a:ea typeface="Cambria" panose="02040503050406030204" pitchFamily="18" charset="0"/>
              </a:rPr>
              <a:t>Izabela Kugiel-</a:t>
            </a:r>
            <a:r>
              <a:rPr lang="pl-PL" sz="1200" dirty="0" err="1">
                <a:latin typeface="Cambria" panose="02040503050406030204" pitchFamily="18" charset="0"/>
                <a:ea typeface="Cambria" panose="02040503050406030204" pitchFamily="18" charset="0"/>
              </a:rPr>
              <a:t>Abuhasna</a:t>
            </a:r>
            <a:r>
              <a:rPr lang="pl-PL" sz="12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pl-PL" sz="1200" i="1" dirty="0">
                <a:latin typeface="Cambria" panose="02040503050406030204" pitchFamily="18" charset="0"/>
                <a:ea typeface="Cambria" panose="02040503050406030204" pitchFamily="18" charset="0"/>
              </a:rPr>
              <a:t>Łowcy słów. Podręcznik popularnonaukowy dla cudzoziemców na poziomie B1</a:t>
            </a:r>
          </a:p>
          <a:p>
            <a:pPr algn="ctr"/>
            <a:r>
              <a:rPr lang="pl-PL" sz="1200" i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www.studiologia.edu.pl/lowcy </a:t>
            </a:r>
            <a:endParaRPr lang="en-US" sz="1200" i="1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907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129" y="382385"/>
            <a:ext cx="7633742" cy="1492132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Jak można zgadnąć znaczenie słowa? 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31590" y="2060848"/>
            <a:ext cx="6880820" cy="4176464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X.  </a:t>
            </a:r>
            <a:r>
              <a:rPr lang="pl-PL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ROBOTYKA</a:t>
            </a: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 – dziedzina nauki i techniki, która zajmuje się zagadnieniami projektowania oraz stosowania robotów.</a:t>
            </a:r>
          </a:p>
          <a:p>
            <a:pPr marL="0" indent="0">
              <a:lnSpc>
                <a:spcPct val="150000"/>
              </a:lnSpc>
              <a:buNone/>
            </a:pPr>
            <a:endParaRPr lang="pl-PL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językowe </a:t>
            </a:r>
            <a:r>
              <a:rPr lang="pl-PL" i="1" dirty="0" err="1">
                <a:latin typeface="Cambria" panose="02040503050406030204" pitchFamily="18" charset="0"/>
                <a:ea typeface="Cambria" panose="02040503050406030204" pitchFamily="18" charset="0"/>
              </a:rPr>
              <a:t>deja</a:t>
            </a:r>
            <a:r>
              <a:rPr lang="pl-PL" i="1" dirty="0">
                <a:latin typeface="Cambria" panose="02040503050406030204" pitchFamily="18" charset="0"/>
                <a:ea typeface="Cambria" panose="02040503050406030204" pitchFamily="18" charset="0"/>
              </a:rPr>
              <a:t> vu</a:t>
            </a:r>
          </a:p>
          <a:p>
            <a:pPr marL="514350" lvl="0" indent="-514350">
              <a:lnSpc>
                <a:spcPct val="150000"/>
              </a:lnSpc>
              <a:buFont typeface="Wingdings 3"/>
              <a:buAutoNum type="arabicPeriod"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kontekst językowy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514350" lvl="0" indent="-514350">
              <a:lnSpc>
                <a:spcPct val="150000"/>
              </a:lnSpc>
              <a:buFont typeface="Wingdings 3"/>
              <a:buAutoNum type="arabicPeriod"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budowa słowa </a:t>
            </a:r>
          </a:p>
          <a:p>
            <a:pPr marL="514350" lvl="0" indent="-514350">
              <a:lnSpc>
                <a:spcPct val="150000"/>
              </a:lnSpc>
              <a:buFont typeface="Wingdings 3"/>
              <a:buAutoNum type="arabicPeriod"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kontekst sytuacyjny (referencja)</a:t>
            </a:r>
          </a:p>
          <a:p>
            <a:pPr marL="514350" lvl="0" indent="-514350">
              <a:lnSpc>
                <a:spcPct val="150000"/>
              </a:lnSpc>
              <a:buFont typeface="Wingdings 3"/>
              <a:buAutoNum type="arabicPeriod"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to mogę zignorować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2E5A7-09FD-48DD-9283-716B6A658306}" type="slidenum">
              <a:rPr lang="en-US" smtClean="0">
                <a:latin typeface="Cambria" panose="02040503050406030204" pitchFamily="18" charset="0"/>
                <a:ea typeface="Cambria" panose="02040503050406030204" pitchFamily="18" charset="0"/>
              </a:rPr>
              <a:t>11</a:t>
            </a:fld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E4CAA873-7AEA-4FE4-8F71-4BBEE918F9CD}"/>
              </a:ext>
            </a:extLst>
          </p:cNvPr>
          <p:cNvSpPr txBox="1"/>
          <p:nvPr/>
        </p:nvSpPr>
        <p:spPr>
          <a:xfrm>
            <a:off x="431540" y="6279703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>
                <a:latin typeface="Cambria" panose="02040503050406030204" pitchFamily="18" charset="0"/>
                <a:ea typeface="Cambria" panose="02040503050406030204" pitchFamily="18" charset="0"/>
              </a:rPr>
              <a:t>Izabela Kugiel-</a:t>
            </a:r>
            <a:r>
              <a:rPr lang="pl-PL" sz="1200" dirty="0" err="1">
                <a:latin typeface="Cambria" panose="02040503050406030204" pitchFamily="18" charset="0"/>
                <a:ea typeface="Cambria" panose="02040503050406030204" pitchFamily="18" charset="0"/>
              </a:rPr>
              <a:t>Abuhasna</a:t>
            </a:r>
            <a:r>
              <a:rPr lang="pl-PL" sz="12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pl-PL" sz="1200" i="1" dirty="0">
                <a:latin typeface="Cambria" panose="02040503050406030204" pitchFamily="18" charset="0"/>
                <a:ea typeface="Cambria" panose="02040503050406030204" pitchFamily="18" charset="0"/>
              </a:rPr>
              <a:t>Łowcy słów. Podręcznik popularnonaukowy dla cudzoziemców na poziomie B1</a:t>
            </a:r>
          </a:p>
          <a:p>
            <a:pPr algn="ctr"/>
            <a:r>
              <a:rPr lang="pl-PL" sz="1200" i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www.studiologia.edu.pl/lowcy </a:t>
            </a:r>
            <a:endParaRPr lang="en-US" sz="1200" i="1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907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129" y="382385"/>
            <a:ext cx="7633742" cy="1492132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Jak można zgadnąć znaczenie słowa? 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19318" y="2070046"/>
            <a:ext cx="6905364" cy="4104456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XI. </a:t>
            </a:r>
            <a:r>
              <a:rPr lang="pl-PL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ANTROPOLOGIA</a:t>
            </a: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 – nauka, która zajmuje się zmiennością człowieka jako gatunku biologicznego i twórcy kultury.</a:t>
            </a:r>
          </a:p>
          <a:p>
            <a:pPr marL="0" indent="0">
              <a:lnSpc>
                <a:spcPct val="150000"/>
              </a:lnSpc>
              <a:buNone/>
            </a:pPr>
            <a:endParaRPr lang="pl-PL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językowe </a:t>
            </a:r>
            <a:r>
              <a:rPr lang="pl-PL" i="1" dirty="0" err="1">
                <a:latin typeface="Cambria" panose="02040503050406030204" pitchFamily="18" charset="0"/>
                <a:ea typeface="Cambria" panose="02040503050406030204" pitchFamily="18" charset="0"/>
              </a:rPr>
              <a:t>deja</a:t>
            </a:r>
            <a:r>
              <a:rPr lang="pl-PL" i="1" dirty="0">
                <a:latin typeface="Cambria" panose="02040503050406030204" pitchFamily="18" charset="0"/>
                <a:ea typeface="Cambria" panose="02040503050406030204" pitchFamily="18" charset="0"/>
              </a:rPr>
              <a:t> vu</a:t>
            </a:r>
          </a:p>
          <a:p>
            <a:pPr marL="514350" lvl="0" indent="-514350">
              <a:lnSpc>
                <a:spcPct val="150000"/>
              </a:lnSpc>
              <a:buFont typeface="Wingdings 3"/>
              <a:buAutoNum type="arabicPeriod"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kontekst językowy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514350" lvl="0" indent="-514350">
              <a:lnSpc>
                <a:spcPct val="150000"/>
              </a:lnSpc>
              <a:buFont typeface="Wingdings 3"/>
              <a:buAutoNum type="arabicPeriod"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budowa słowa </a:t>
            </a:r>
          </a:p>
          <a:p>
            <a:pPr marL="514350" lvl="0" indent="-514350">
              <a:lnSpc>
                <a:spcPct val="150000"/>
              </a:lnSpc>
              <a:buFont typeface="Wingdings 3"/>
              <a:buAutoNum type="arabicPeriod"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kontekst sytuacyjny (referencja)</a:t>
            </a:r>
          </a:p>
          <a:p>
            <a:pPr marL="514350" lvl="0" indent="-514350">
              <a:lnSpc>
                <a:spcPct val="150000"/>
              </a:lnSpc>
              <a:buFont typeface="Wingdings 3"/>
              <a:buAutoNum type="arabicPeriod"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to mogę zignorować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2E5A7-09FD-48DD-9283-716B6A658306}" type="slidenum">
              <a:rPr lang="en-US" smtClean="0">
                <a:latin typeface="Cambria" panose="02040503050406030204" pitchFamily="18" charset="0"/>
                <a:ea typeface="Cambria" panose="02040503050406030204" pitchFamily="18" charset="0"/>
              </a:rPr>
              <a:t>12</a:t>
            </a:fld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D75C5B99-D35B-452B-84D6-7C3A3CC2A634}"/>
              </a:ext>
            </a:extLst>
          </p:cNvPr>
          <p:cNvSpPr txBox="1"/>
          <p:nvPr/>
        </p:nvSpPr>
        <p:spPr>
          <a:xfrm>
            <a:off x="431540" y="6279703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>
                <a:latin typeface="Cambria" panose="02040503050406030204" pitchFamily="18" charset="0"/>
                <a:ea typeface="Cambria" panose="02040503050406030204" pitchFamily="18" charset="0"/>
              </a:rPr>
              <a:t>Izabela Kugiel-</a:t>
            </a:r>
            <a:r>
              <a:rPr lang="pl-PL" sz="1200" dirty="0" err="1">
                <a:latin typeface="Cambria" panose="02040503050406030204" pitchFamily="18" charset="0"/>
                <a:ea typeface="Cambria" panose="02040503050406030204" pitchFamily="18" charset="0"/>
              </a:rPr>
              <a:t>Abuhasna</a:t>
            </a:r>
            <a:r>
              <a:rPr lang="pl-PL" sz="12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pl-PL" sz="1200" i="1" dirty="0">
                <a:latin typeface="Cambria" panose="02040503050406030204" pitchFamily="18" charset="0"/>
                <a:ea typeface="Cambria" panose="02040503050406030204" pitchFamily="18" charset="0"/>
              </a:rPr>
              <a:t>Łowcy słów. Podręcznik popularnonaukowy dla cudzoziemców na poziomie B1</a:t>
            </a:r>
          </a:p>
          <a:p>
            <a:pPr algn="ctr"/>
            <a:r>
              <a:rPr lang="pl-PL" sz="1200" i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www.studiologia.edu.pl/lowcy </a:t>
            </a:r>
            <a:endParaRPr lang="en-US" sz="1200" i="1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907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129" y="382385"/>
            <a:ext cx="7633742" cy="1492132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Jak można zgadnąć znaczenie słowa? 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45389" y="2024734"/>
            <a:ext cx="6853221" cy="4218779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XII.  </a:t>
            </a:r>
            <a:r>
              <a:rPr lang="pl-PL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KOGNITYWISTYKA</a:t>
            </a: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 – interdyscyplinarna dziedzina nauki o umyśle i procesach poznawczych.</a:t>
            </a:r>
            <a:b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pl-PL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językowe </a:t>
            </a:r>
            <a:r>
              <a:rPr lang="pl-PL" i="1" dirty="0" err="1">
                <a:latin typeface="Cambria" panose="02040503050406030204" pitchFamily="18" charset="0"/>
                <a:ea typeface="Cambria" panose="02040503050406030204" pitchFamily="18" charset="0"/>
              </a:rPr>
              <a:t>deja</a:t>
            </a:r>
            <a:r>
              <a:rPr lang="pl-PL" i="1" dirty="0">
                <a:latin typeface="Cambria" panose="02040503050406030204" pitchFamily="18" charset="0"/>
                <a:ea typeface="Cambria" panose="02040503050406030204" pitchFamily="18" charset="0"/>
              </a:rPr>
              <a:t> vu</a:t>
            </a:r>
          </a:p>
          <a:p>
            <a:pPr marL="514350" lvl="0" indent="-514350">
              <a:lnSpc>
                <a:spcPct val="150000"/>
              </a:lnSpc>
              <a:buFont typeface="Wingdings 3"/>
              <a:buAutoNum type="arabicPeriod"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kontekst językowy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514350" lvl="0" indent="-514350">
              <a:lnSpc>
                <a:spcPct val="150000"/>
              </a:lnSpc>
              <a:buFont typeface="Wingdings 3"/>
              <a:buAutoNum type="arabicPeriod"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budowa słowa </a:t>
            </a:r>
          </a:p>
          <a:p>
            <a:pPr marL="514350" lvl="0" indent="-514350">
              <a:lnSpc>
                <a:spcPct val="150000"/>
              </a:lnSpc>
              <a:buFont typeface="Wingdings 3"/>
              <a:buAutoNum type="arabicPeriod"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kontekst sytuacyjny (referencja)</a:t>
            </a:r>
          </a:p>
          <a:p>
            <a:pPr marL="514350" lvl="0" indent="-514350">
              <a:lnSpc>
                <a:spcPct val="150000"/>
              </a:lnSpc>
              <a:buFont typeface="Wingdings 3"/>
              <a:buAutoNum type="arabicPeriod"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to mogę zignorować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2E5A7-09FD-48DD-9283-716B6A658306}" type="slidenum">
              <a:rPr lang="en-US" smtClean="0">
                <a:latin typeface="Cambria" panose="02040503050406030204" pitchFamily="18" charset="0"/>
                <a:ea typeface="Cambria" panose="02040503050406030204" pitchFamily="18" charset="0"/>
              </a:rPr>
              <a:t>13</a:t>
            </a:fld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11F4C1D3-350E-4E1C-8A97-97BF088EB7C8}"/>
              </a:ext>
            </a:extLst>
          </p:cNvPr>
          <p:cNvSpPr txBox="1"/>
          <p:nvPr/>
        </p:nvSpPr>
        <p:spPr>
          <a:xfrm>
            <a:off x="431540" y="6279703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>
                <a:latin typeface="Cambria" panose="02040503050406030204" pitchFamily="18" charset="0"/>
                <a:ea typeface="Cambria" panose="02040503050406030204" pitchFamily="18" charset="0"/>
              </a:rPr>
              <a:t>Izabela Kugiel-</a:t>
            </a:r>
            <a:r>
              <a:rPr lang="pl-PL" sz="1200" dirty="0" err="1">
                <a:latin typeface="Cambria" panose="02040503050406030204" pitchFamily="18" charset="0"/>
                <a:ea typeface="Cambria" panose="02040503050406030204" pitchFamily="18" charset="0"/>
              </a:rPr>
              <a:t>Abuhasna</a:t>
            </a:r>
            <a:r>
              <a:rPr lang="pl-PL" sz="12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pl-PL" sz="1200" i="1" dirty="0">
                <a:latin typeface="Cambria" panose="02040503050406030204" pitchFamily="18" charset="0"/>
                <a:ea typeface="Cambria" panose="02040503050406030204" pitchFamily="18" charset="0"/>
              </a:rPr>
              <a:t>Łowcy słów. Podręcznik popularnonaukowy dla cudzoziemców na poziomie B1</a:t>
            </a:r>
          </a:p>
          <a:p>
            <a:pPr algn="ctr"/>
            <a:r>
              <a:rPr lang="pl-PL" sz="1200" i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www.studiologia.edu.pl/lowcy </a:t>
            </a:r>
            <a:endParaRPr lang="en-US" sz="1200" i="1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907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129" y="382385"/>
            <a:ext cx="7633742" cy="1492132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Jak można zgadnąć znaczenie słowa? 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23405" y="1988840"/>
            <a:ext cx="6697191" cy="4248472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XIII.  </a:t>
            </a:r>
            <a:r>
              <a:rPr lang="pl-PL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SOZOLOGIA</a:t>
            </a: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 – nauka, która zajmuje się zagadnieniami ochrony przyrody i jej zasobów.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pl-PL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językowe </a:t>
            </a:r>
            <a:r>
              <a:rPr lang="pl-PL" i="1" dirty="0" err="1">
                <a:latin typeface="Cambria" panose="02040503050406030204" pitchFamily="18" charset="0"/>
                <a:ea typeface="Cambria" panose="02040503050406030204" pitchFamily="18" charset="0"/>
              </a:rPr>
              <a:t>deja</a:t>
            </a:r>
            <a:r>
              <a:rPr lang="pl-PL" i="1" dirty="0">
                <a:latin typeface="Cambria" panose="02040503050406030204" pitchFamily="18" charset="0"/>
                <a:ea typeface="Cambria" panose="02040503050406030204" pitchFamily="18" charset="0"/>
              </a:rPr>
              <a:t> vu</a:t>
            </a:r>
          </a:p>
          <a:p>
            <a:pPr marL="514350" lvl="0" indent="-514350">
              <a:lnSpc>
                <a:spcPct val="150000"/>
              </a:lnSpc>
              <a:buFont typeface="Wingdings 3"/>
              <a:buAutoNum type="arabicPeriod"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kontekst językowy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514350" lvl="0" indent="-514350">
              <a:lnSpc>
                <a:spcPct val="150000"/>
              </a:lnSpc>
              <a:buFont typeface="Wingdings 3"/>
              <a:buAutoNum type="arabicPeriod"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budowa słowa </a:t>
            </a:r>
          </a:p>
          <a:p>
            <a:pPr marL="514350" lvl="0" indent="-514350">
              <a:lnSpc>
                <a:spcPct val="150000"/>
              </a:lnSpc>
              <a:buFont typeface="Wingdings 3"/>
              <a:buAutoNum type="arabicPeriod"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kontekst sytuacyjny (referencja)</a:t>
            </a:r>
          </a:p>
          <a:p>
            <a:pPr marL="514350" lvl="0" indent="-514350">
              <a:lnSpc>
                <a:spcPct val="150000"/>
              </a:lnSpc>
              <a:buFont typeface="Wingdings 3"/>
              <a:buAutoNum type="arabicPeriod"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to mogę zignorować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2E5A7-09FD-48DD-9283-716B6A658306}" type="slidenum">
              <a:rPr lang="en-US" smtClean="0">
                <a:latin typeface="Cambria" panose="02040503050406030204" pitchFamily="18" charset="0"/>
                <a:ea typeface="Cambria" panose="02040503050406030204" pitchFamily="18" charset="0"/>
              </a:rPr>
              <a:t>14</a:t>
            </a:fld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A50E2A43-320A-4ABB-861B-4FE19BCBD9B3}"/>
              </a:ext>
            </a:extLst>
          </p:cNvPr>
          <p:cNvSpPr txBox="1"/>
          <p:nvPr/>
        </p:nvSpPr>
        <p:spPr>
          <a:xfrm>
            <a:off x="431540" y="6279703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>
                <a:latin typeface="Cambria" panose="02040503050406030204" pitchFamily="18" charset="0"/>
                <a:ea typeface="Cambria" panose="02040503050406030204" pitchFamily="18" charset="0"/>
              </a:rPr>
              <a:t>Izabela Kugiel-</a:t>
            </a:r>
            <a:r>
              <a:rPr lang="pl-PL" sz="1200" dirty="0" err="1">
                <a:latin typeface="Cambria" panose="02040503050406030204" pitchFamily="18" charset="0"/>
                <a:ea typeface="Cambria" panose="02040503050406030204" pitchFamily="18" charset="0"/>
              </a:rPr>
              <a:t>Abuhasna</a:t>
            </a:r>
            <a:r>
              <a:rPr lang="pl-PL" sz="12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pl-PL" sz="1200" i="1" dirty="0">
                <a:latin typeface="Cambria" panose="02040503050406030204" pitchFamily="18" charset="0"/>
                <a:ea typeface="Cambria" panose="02040503050406030204" pitchFamily="18" charset="0"/>
              </a:rPr>
              <a:t>Łowcy słów. Podręcznik popularnonaukowy dla cudzoziemców na poziomie B1</a:t>
            </a:r>
          </a:p>
          <a:p>
            <a:pPr algn="ctr"/>
            <a:r>
              <a:rPr lang="pl-PL" sz="1200" i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www.studiologia.edu.pl/lowcy </a:t>
            </a:r>
            <a:endParaRPr lang="en-US" sz="1200" i="1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907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Jak można zgadnąć znaczenie słowa? 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649687" y="2031978"/>
            <a:ext cx="5844626" cy="4343701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XIV.  </a:t>
            </a:r>
            <a:r>
              <a:rPr lang="pl-PL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(AL)CHEMIA </a:t>
            </a: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– nauka przyrodnicza, która bada właściwości, budowę oraz przemiany substancji.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pl-PL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językowe </a:t>
            </a:r>
            <a:r>
              <a:rPr lang="pl-PL" i="1" dirty="0" err="1">
                <a:latin typeface="Cambria" panose="02040503050406030204" pitchFamily="18" charset="0"/>
                <a:ea typeface="Cambria" panose="02040503050406030204" pitchFamily="18" charset="0"/>
              </a:rPr>
              <a:t>deja</a:t>
            </a:r>
            <a:r>
              <a:rPr lang="pl-PL" i="1" dirty="0">
                <a:latin typeface="Cambria" panose="02040503050406030204" pitchFamily="18" charset="0"/>
                <a:ea typeface="Cambria" panose="02040503050406030204" pitchFamily="18" charset="0"/>
              </a:rPr>
              <a:t> vu</a:t>
            </a:r>
          </a:p>
          <a:p>
            <a:pPr marL="514350" lvl="0" indent="-514350">
              <a:lnSpc>
                <a:spcPct val="150000"/>
              </a:lnSpc>
              <a:buFont typeface="Wingdings 3"/>
              <a:buAutoNum type="arabicPeriod"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kontekst językowy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514350" lvl="0" indent="-514350">
              <a:lnSpc>
                <a:spcPct val="150000"/>
              </a:lnSpc>
              <a:buFont typeface="Wingdings 3"/>
              <a:buAutoNum type="arabicPeriod"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budowa słowa </a:t>
            </a:r>
          </a:p>
          <a:p>
            <a:pPr marL="514350" lvl="0" indent="-514350">
              <a:lnSpc>
                <a:spcPct val="150000"/>
              </a:lnSpc>
              <a:buFont typeface="Wingdings 3"/>
              <a:buAutoNum type="arabicPeriod"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kontekst sytuacyjny (referencja)</a:t>
            </a:r>
          </a:p>
          <a:p>
            <a:pPr marL="514350" lvl="0" indent="-514350">
              <a:lnSpc>
                <a:spcPct val="150000"/>
              </a:lnSpc>
              <a:buFont typeface="Wingdings 3"/>
              <a:buAutoNum type="arabicPeriod"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to mogę zignorować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2E5A7-09FD-48DD-9283-716B6A658306}" type="slidenum">
              <a:rPr lang="en-US" smtClean="0">
                <a:latin typeface="Cambria" panose="02040503050406030204" pitchFamily="18" charset="0"/>
                <a:ea typeface="Cambria" panose="02040503050406030204" pitchFamily="18" charset="0"/>
              </a:rPr>
              <a:t>15</a:t>
            </a:fld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72C84AF7-25EC-4DA7-B448-AB4E91B179B4}"/>
              </a:ext>
            </a:extLst>
          </p:cNvPr>
          <p:cNvSpPr txBox="1"/>
          <p:nvPr/>
        </p:nvSpPr>
        <p:spPr>
          <a:xfrm>
            <a:off x="431540" y="6279703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>
                <a:latin typeface="Cambria" panose="02040503050406030204" pitchFamily="18" charset="0"/>
                <a:ea typeface="Cambria" panose="02040503050406030204" pitchFamily="18" charset="0"/>
              </a:rPr>
              <a:t>Izabela Kugiel-</a:t>
            </a:r>
            <a:r>
              <a:rPr lang="pl-PL" sz="1200" dirty="0" err="1">
                <a:latin typeface="Cambria" panose="02040503050406030204" pitchFamily="18" charset="0"/>
                <a:ea typeface="Cambria" panose="02040503050406030204" pitchFamily="18" charset="0"/>
              </a:rPr>
              <a:t>Abuhasna</a:t>
            </a:r>
            <a:r>
              <a:rPr lang="pl-PL" sz="12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pl-PL" sz="1200" i="1" dirty="0">
                <a:latin typeface="Cambria" panose="02040503050406030204" pitchFamily="18" charset="0"/>
                <a:ea typeface="Cambria" panose="02040503050406030204" pitchFamily="18" charset="0"/>
              </a:rPr>
              <a:t>Łowcy słów. Podręcznik popularnonaukowy dla cudzoziemców na poziomie B1</a:t>
            </a:r>
          </a:p>
          <a:p>
            <a:pPr algn="ctr"/>
            <a:r>
              <a:rPr lang="pl-PL" sz="1200" i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www.studiologia.edu.pl/lowcy </a:t>
            </a:r>
            <a:endParaRPr lang="en-US" sz="1200" i="1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517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51EF46F-A086-48CF-9A9A-A68F0A957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2E5A7-09FD-48DD-9283-716B6A658306}" type="slidenum">
              <a:rPr lang="en-US" smtClean="0"/>
              <a:t>16</a:t>
            </a:fld>
            <a:endParaRPr lang="en-US"/>
          </a:p>
        </p:txBody>
      </p:sp>
      <p:sp>
        <p:nvSpPr>
          <p:cNvPr id="6" name="pole tekstowe 2">
            <a:extLst>
              <a:ext uri="{FF2B5EF4-FFF2-40B4-BE49-F238E27FC236}">
                <a16:creationId xmlns:a16="http://schemas.microsoft.com/office/drawing/2014/main" id="{5AFFE069-22AB-48A6-BE3B-D50DD26F65CB}"/>
              </a:ext>
            </a:extLst>
          </p:cNvPr>
          <p:cNvSpPr txBox="1"/>
          <p:nvPr/>
        </p:nvSpPr>
        <p:spPr>
          <a:xfrm>
            <a:off x="1297171" y="1700808"/>
            <a:ext cx="6549656" cy="1815882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2800" dirty="0">
                <a:latin typeface="Cambria" panose="02040503050406030204" pitchFamily="18" charset="0"/>
                <a:ea typeface="Cambria" panose="02040503050406030204" pitchFamily="18" charset="0"/>
              </a:rPr>
              <a:t>Izabela Kugiel-</a:t>
            </a:r>
            <a:r>
              <a:rPr lang="pl-PL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Abuhasna</a:t>
            </a:r>
            <a:endParaRPr lang="pl-PL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pl-PL" sz="2800" dirty="0">
                <a:latin typeface="Cambria" panose="02040503050406030204" pitchFamily="18" charset="0"/>
                <a:ea typeface="Cambria" panose="02040503050406030204" pitchFamily="18" charset="0"/>
              </a:rPr>
              <a:t>Podręcznik </a:t>
            </a:r>
            <a:r>
              <a:rPr lang="pl-PL" sz="2800" i="1" dirty="0">
                <a:latin typeface="Cambria" panose="02040503050406030204" pitchFamily="18" charset="0"/>
                <a:ea typeface="Cambria" panose="02040503050406030204" pitchFamily="18" charset="0"/>
              </a:rPr>
              <a:t>Łowcy słów</a:t>
            </a:r>
          </a:p>
          <a:p>
            <a:pPr algn="ctr"/>
            <a:r>
              <a:rPr lang="pl-PL" sz="2800" dirty="0">
                <a:latin typeface="Cambria" panose="02040503050406030204" pitchFamily="18" charset="0"/>
                <a:ea typeface="Cambria" panose="02040503050406030204" pitchFamily="18" charset="0"/>
              </a:rPr>
              <a:t>Więcej prezentacji na stronie podręcznika</a:t>
            </a:r>
          </a:p>
          <a:p>
            <a:pPr algn="ctr"/>
            <a:r>
              <a:rPr lang="pl-PL" sz="280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www.studiologia.edu.pl/lowcy 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CB2E1A80-4CC4-4B50-9BAE-BB77974D464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384" y="3789040"/>
            <a:ext cx="1387229" cy="1772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535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129" y="382385"/>
            <a:ext cx="7633742" cy="1492132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Jak można zgadnąć znaczenie słowa? 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23405" y="1871033"/>
            <a:ext cx="6697191" cy="4294271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I.  </a:t>
            </a:r>
            <a:r>
              <a:rPr lang="pl-PL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ARCHEOLOGIA</a:t>
            </a: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 – nauka, która bada dawne kultury </a:t>
            </a:r>
            <a:b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na podstawie wykopalisk i zabytków.</a:t>
            </a:r>
          </a:p>
          <a:p>
            <a:pPr marL="0" indent="0">
              <a:buNone/>
            </a:pPr>
            <a:endParaRPr lang="pl-PL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językowe </a:t>
            </a:r>
            <a:r>
              <a:rPr lang="pl-PL" i="1" dirty="0" err="1">
                <a:latin typeface="Cambria" panose="02040503050406030204" pitchFamily="18" charset="0"/>
                <a:ea typeface="Cambria" panose="02040503050406030204" pitchFamily="18" charset="0"/>
              </a:rPr>
              <a:t>deja</a:t>
            </a:r>
            <a:r>
              <a:rPr lang="pl-PL" i="1" dirty="0">
                <a:latin typeface="Cambria" panose="02040503050406030204" pitchFamily="18" charset="0"/>
                <a:ea typeface="Cambria" panose="02040503050406030204" pitchFamily="18" charset="0"/>
              </a:rPr>
              <a:t> vu</a:t>
            </a:r>
          </a:p>
          <a:p>
            <a:pPr marL="514350" lvl="0" indent="-514350">
              <a:lnSpc>
                <a:spcPct val="150000"/>
              </a:lnSpc>
              <a:buFont typeface="Wingdings 3"/>
              <a:buAutoNum type="arabicPeriod"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kontekst językowy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514350" lvl="0" indent="-514350">
              <a:lnSpc>
                <a:spcPct val="150000"/>
              </a:lnSpc>
              <a:buFont typeface="Wingdings 3"/>
              <a:buAutoNum type="arabicPeriod"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budowa słowa </a:t>
            </a:r>
          </a:p>
          <a:p>
            <a:pPr marL="514350" lvl="0" indent="-514350">
              <a:lnSpc>
                <a:spcPct val="150000"/>
              </a:lnSpc>
              <a:buFont typeface="Wingdings 3"/>
              <a:buAutoNum type="arabicPeriod"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kontekst sytuacyjny (referencja)</a:t>
            </a:r>
          </a:p>
          <a:p>
            <a:pPr marL="514350" lvl="0" indent="-514350">
              <a:lnSpc>
                <a:spcPct val="150000"/>
              </a:lnSpc>
              <a:buFont typeface="Wingdings 3"/>
              <a:buAutoNum type="arabicPeriod"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to mogę zignorować 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2E5A7-09FD-48DD-9283-716B6A658306}" type="slidenum">
              <a:rPr lang="en-US" smtClean="0">
                <a:latin typeface="Cambria" panose="02040503050406030204" pitchFamily="18" charset="0"/>
                <a:ea typeface="Cambria" panose="02040503050406030204" pitchFamily="18" charset="0"/>
              </a:rPr>
              <a:t>2</a:t>
            </a:fld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F4808704-F26E-4183-915F-63F5BE490982}"/>
              </a:ext>
            </a:extLst>
          </p:cNvPr>
          <p:cNvSpPr txBox="1"/>
          <p:nvPr/>
        </p:nvSpPr>
        <p:spPr>
          <a:xfrm>
            <a:off x="431540" y="6279703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>
                <a:latin typeface="Cambria" panose="02040503050406030204" pitchFamily="18" charset="0"/>
                <a:ea typeface="Cambria" panose="02040503050406030204" pitchFamily="18" charset="0"/>
              </a:rPr>
              <a:t>Izabela Kugiel-</a:t>
            </a:r>
            <a:r>
              <a:rPr lang="pl-PL" sz="1200" dirty="0" err="1">
                <a:latin typeface="Cambria" panose="02040503050406030204" pitchFamily="18" charset="0"/>
                <a:ea typeface="Cambria" panose="02040503050406030204" pitchFamily="18" charset="0"/>
              </a:rPr>
              <a:t>Abuhasna</a:t>
            </a:r>
            <a:r>
              <a:rPr lang="pl-PL" sz="12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pl-PL" sz="1200" i="1" dirty="0">
                <a:latin typeface="Cambria" panose="02040503050406030204" pitchFamily="18" charset="0"/>
                <a:ea typeface="Cambria" panose="02040503050406030204" pitchFamily="18" charset="0"/>
              </a:rPr>
              <a:t>Łowcy słów. Podręcznik popularnonaukowy dla cudzoziemców na poziomie B1</a:t>
            </a:r>
          </a:p>
          <a:p>
            <a:pPr algn="ctr"/>
            <a:r>
              <a:rPr lang="pl-PL" sz="1200" i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www.studiologia.edu.pl/lowcy </a:t>
            </a:r>
            <a:endParaRPr lang="en-US" sz="1200" i="1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171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129" y="382385"/>
            <a:ext cx="7633742" cy="1492132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Jak można zgadnąć znaczenie słowa? 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94591" y="1988840"/>
            <a:ext cx="6354818" cy="4104456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II.  </a:t>
            </a:r>
            <a:r>
              <a:rPr lang="pl-PL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EGIPTOLOGIA</a:t>
            </a: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 – nauka, która zajmuje się badaniem historii starożytnego Egiptu.</a:t>
            </a:r>
            <a:b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pl-PL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językowe </a:t>
            </a:r>
            <a:r>
              <a:rPr lang="pl-PL" i="1" dirty="0" err="1">
                <a:latin typeface="Cambria" panose="02040503050406030204" pitchFamily="18" charset="0"/>
                <a:ea typeface="Cambria" panose="02040503050406030204" pitchFamily="18" charset="0"/>
              </a:rPr>
              <a:t>deja</a:t>
            </a:r>
            <a:r>
              <a:rPr lang="pl-PL" i="1" dirty="0">
                <a:latin typeface="Cambria" panose="02040503050406030204" pitchFamily="18" charset="0"/>
                <a:ea typeface="Cambria" panose="02040503050406030204" pitchFamily="18" charset="0"/>
              </a:rPr>
              <a:t> vu</a:t>
            </a:r>
          </a:p>
          <a:p>
            <a:pPr marL="514350" lvl="0" indent="-514350">
              <a:lnSpc>
                <a:spcPct val="150000"/>
              </a:lnSpc>
              <a:buFont typeface="Wingdings 3"/>
              <a:buAutoNum type="arabicPeriod"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kontekst językowy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514350" lvl="0" indent="-514350">
              <a:lnSpc>
                <a:spcPct val="150000"/>
              </a:lnSpc>
              <a:buFont typeface="Wingdings 3"/>
              <a:buAutoNum type="arabicPeriod"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budowa słowa </a:t>
            </a:r>
          </a:p>
          <a:p>
            <a:pPr marL="514350" lvl="0" indent="-514350">
              <a:lnSpc>
                <a:spcPct val="150000"/>
              </a:lnSpc>
              <a:buFont typeface="Wingdings 3"/>
              <a:buAutoNum type="arabicPeriod"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kontekst sytuacyjny (referencja)</a:t>
            </a:r>
          </a:p>
          <a:p>
            <a:pPr marL="514350" indent="-514350">
              <a:lnSpc>
                <a:spcPct val="150000"/>
              </a:lnSpc>
              <a:buFont typeface="Wingdings 3"/>
              <a:buAutoNum type="arabicPeriod"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to mogę zignorować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2E5A7-09FD-48DD-9283-716B6A658306}" type="slidenum">
              <a:rPr lang="en-US" smtClean="0">
                <a:latin typeface="Cambria" panose="02040503050406030204" pitchFamily="18" charset="0"/>
                <a:ea typeface="Cambria" panose="02040503050406030204" pitchFamily="18" charset="0"/>
              </a:rPr>
              <a:t>3</a:t>
            </a:fld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A071355B-86CC-4C47-BD4C-6D24EF5F6F64}"/>
              </a:ext>
            </a:extLst>
          </p:cNvPr>
          <p:cNvSpPr txBox="1"/>
          <p:nvPr/>
        </p:nvSpPr>
        <p:spPr>
          <a:xfrm>
            <a:off x="431540" y="6279703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>
                <a:latin typeface="Cambria" panose="02040503050406030204" pitchFamily="18" charset="0"/>
                <a:ea typeface="Cambria" panose="02040503050406030204" pitchFamily="18" charset="0"/>
              </a:rPr>
              <a:t>Izabela Kugiel-</a:t>
            </a:r>
            <a:r>
              <a:rPr lang="pl-PL" sz="1200" dirty="0" err="1">
                <a:latin typeface="Cambria" panose="02040503050406030204" pitchFamily="18" charset="0"/>
                <a:ea typeface="Cambria" panose="02040503050406030204" pitchFamily="18" charset="0"/>
              </a:rPr>
              <a:t>Abuhasna</a:t>
            </a:r>
            <a:r>
              <a:rPr lang="pl-PL" sz="12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pl-PL" sz="1200" i="1" dirty="0">
                <a:latin typeface="Cambria" panose="02040503050406030204" pitchFamily="18" charset="0"/>
                <a:ea typeface="Cambria" panose="02040503050406030204" pitchFamily="18" charset="0"/>
              </a:rPr>
              <a:t>Łowcy słów. Podręcznik popularnonaukowy dla cudzoziemców na poziomie B1</a:t>
            </a:r>
          </a:p>
          <a:p>
            <a:pPr algn="ctr"/>
            <a:r>
              <a:rPr lang="pl-PL" sz="1200" i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www.studiologia.edu.pl/lowcy </a:t>
            </a:r>
            <a:endParaRPr lang="en-US" sz="1200" i="1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891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129" y="382385"/>
            <a:ext cx="7633742" cy="1492132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Jak można zgadnąć znaczenie słowa? 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95636" y="1953163"/>
            <a:ext cx="6552728" cy="4338222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III.  </a:t>
            </a:r>
            <a:r>
              <a:rPr lang="pl-PL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GENETYKA</a:t>
            </a: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 – nauka, która zajmuje się badaniem dziedziczności i zmienności organizmów.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pl-PL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językowe </a:t>
            </a:r>
            <a:r>
              <a:rPr lang="pl-PL" i="1" dirty="0" err="1">
                <a:latin typeface="Cambria" panose="02040503050406030204" pitchFamily="18" charset="0"/>
                <a:ea typeface="Cambria" panose="02040503050406030204" pitchFamily="18" charset="0"/>
              </a:rPr>
              <a:t>deja</a:t>
            </a:r>
            <a:r>
              <a:rPr lang="pl-PL" i="1" dirty="0">
                <a:latin typeface="Cambria" panose="02040503050406030204" pitchFamily="18" charset="0"/>
                <a:ea typeface="Cambria" panose="02040503050406030204" pitchFamily="18" charset="0"/>
              </a:rPr>
              <a:t> vu</a:t>
            </a:r>
          </a:p>
          <a:p>
            <a:pPr marL="514350" lvl="0" indent="-514350">
              <a:lnSpc>
                <a:spcPct val="150000"/>
              </a:lnSpc>
              <a:buFont typeface="Wingdings 3"/>
              <a:buAutoNum type="arabicPeriod"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kontekst językowy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514350" lvl="0" indent="-514350">
              <a:lnSpc>
                <a:spcPct val="150000"/>
              </a:lnSpc>
              <a:buFont typeface="Wingdings 3"/>
              <a:buAutoNum type="arabicPeriod"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budowa słowa </a:t>
            </a:r>
          </a:p>
          <a:p>
            <a:pPr marL="514350" lvl="0" indent="-514350">
              <a:lnSpc>
                <a:spcPct val="150000"/>
              </a:lnSpc>
              <a:buFont typeface="Wingdings 3"/>
              <a:buAutoNum type="arabicPeriod"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kontekst sytuacyjny (referencja)</a:t>
            </a:r>
          </a:p>
          <a:p>
            <a:pPr marL="514350" indent="-514350">
              <a:lnSpc>
                <a:spcPct val="150000"/>
              </a:lnSpc>
              <a:buFont typeface="Wingdings 3"/>
              <a:buAutoNum type="arabicPeriod"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to mogę zignorować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2E5A7-09FD-48DD-9283-716B6A658306}" type="slidenum">
              <a:rPr lang="en-US" smtClean="0">
                <a:latin typeface="Cambria" panose="02040503050406030204" pitchFamily="18" charset="0"/>
                <a:ea typeface="Cambria" panose="02040503050406030204" pitchFamily="18" charset="0"/>
              </a:rPr>
              <a:t>4</a:t>
            </a:fld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69B116B5-2F79-470E-B281-85AA796A7AE6}"/>
              </a:ext>
            </a:extLst>
          </p:cNvPr>
          <p:cNvSpPr txBox="1"/>
          <p:nvPr/>
        </p:nvSpPr>
        <p:spPr>
          <a:xfrm>
            <a:off x="431540" y="6279703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>
                <a:latin typeface="Cambria" panose="02040503050406030204" pitchFamily="18" charset="0"/>
                <a:ea typeface="Cambria" panose="02040503050406030204" pitchFamily="18" charset="0"/>
              </a:rPr>
              <a:t>Izabela Kugiel-</a:t>
            </a:r>
            <a:r>
              <a:rPr lang="pl-PL" sz="1200" dirty="0" err="1">
                <a:latin typeface="Cambria" panose="02040503050406030204" pitchFamily="18" charset="0"/>
                <a:ea typeface="Cambria" panose="02040503050406030204" pitchFamily="18" charset="0"/>
              </a:rPr>
              <a:t>Abuhasna</a:t>
            </a:r>
            <a:r>
              <a:rPr lang="pl-PL" sz="12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pl-PL" sz="1200" i="1" dirty="0">
                <a:latin typeface="Cambria" panose="02040503050406030204" pitchFamily="18" charset="0"/>
                <a:ea typeface="Cambria" panose="02040503050406030204" pitchFamily="18" charset="0"/>
              </a:rPr>
              <a:t>Łowcy słów. Podręcznik popularnonaukowy dla cudzoziemców na poziomie B1</a:t>
            </a:r>
          </a:p>
          <a:p>
            <a:pPr algn="ctr"/>
            <a:r>
              <a:rPr lang="pl-PL" sz="1200" i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www.studiologia.edu.pl/lowcy </a:t>
            </a:r>
            <a:endParaRPr lang="en-US" sz="1200" i="1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907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129" y="382385"/>
            <a:ext cx="7633742" cy="1492132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Jak można zgadnąć znaczenie słowa? 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7026" y="2060848"/>
            <a:ext cx="6989948" cy="4176464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IV.  </a:t>
            </a:r>
            <a:r>
              <a:rPr lang="pl-PL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INFORMATYKA</a:t>
            </a: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 – nauka, która zajmuje się teorią oraz praktyką przetwarzania informacji przy użyciu komputerów.</a:t>
            </a:r>
          </a:p>
          <a:p>
            <a:pPr marL="0" indent="0">
              <a:lnSpc>
                <a:spcPct val="150000"/>
              </a:lnSpc>
              <a:buNone/>
            </a:pPr>
            <a:endParaRPr lang="en-US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językowe </a:t>
            </a:r>
            <a:r>
              <a:rPr lang="pl-PL" i="1" dirty="0" err="1">
                <a:latin typeface="Cambria" panose="02040503050406030204" pitchFamily="18" charset="0"/>
                <a:ea typeface="Cambria" panose="02040503050406030204" pitchFamily="18" charset="0"/>
              </a:rPr>
              <a:t>deja</a:t>
            </a:r>
            <a:r>
              <a:rPr lang="pl-PL" i="1" dirty="0">
                <a:latin typeface="Cambria" panose="02040503050406030204" pitchFamily="18" charset="0"/>
                <a:ea typeface="Cambria" panose="02040503050406030204" pitchFamily="18" charset="0"/>
              </a:rPr>
              <a:t> vu</a:t>
            </a:r>
          </a:p>
          <a:p>
            <a:pPr marL="514350" lvl="0" indent="-514350">
              <a:lnSpc>
                <a:spcPct val="150000"/>
              </a:lnSpc>
              <a:buFont typeface="Wingdings 3"/>
              <a:buAutoNum type="arabicPeriod"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kontekst językowy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514350" lvl="0" indent="-514350">
              <a:lnSpc>
                <a:spcPct val="150000"/>
              </a:lnSpc>
              <a:buFont typeface="Wingdings 3"/>
              <a:buAutoNum type="arabicPeriod"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budowa słowa </a:t>
            </a:r>
          </a:p>
          <a:p>
            <a:pPr marL="514350" lvl="0" indent="-514350">
              <a:lnSpc>
                <a:spcPct val="150000"/>
              </a:lnSpc>
              <a:buFont typeface="Wingdings 3"/>
              <a:buAutoNum type="arabicPeriod"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kontekst sytuacyjny (referencja)</a:t>
            </a:r>
          </a:p>
          <a:p>
            <a:pPr marL="514350" indent="-514350">
              <a:lnSpc>
                <a:spcPct val="150000"/>
              </a:lnSpc>
              <a:buFont typeface="Wingdings 3"/>
              <a:buAutoNum type="arabicPeriod"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to mogę zignorować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2E5A7-09FD-48DD-9283-716B6A658306}" type="slidenum">
              <a:rPr lang="en-US" smtClean="0">
                <a:latin typeface="Cambria" panose="02040503050406030204" pitchFamily="18" charset="0"/>
                <a:ea typeface="Cambria" panose="02040503050406030204" pitchFamily="18" charset="0"/>
              </a:rPr>
              <a:t>5</a:t>
            </a:fld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9B2128F9-9BF3-449F-8D0E-DDD45D4D7419}"/>
              </a:ext>
            </a:extLst>
          </p:cNvPr>
          <p:cNvSpPr txBox="1"/>
          <p:nvPr/>
        </p:nvSpPr>
        <p:spPr>
          <a:xfrm>
            <a:off x="431540" y="6279703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>
                <a:latin typeface="Cambria" panose="02040503050406030204" pitchFamily="18" charset="0"/>
                <a:ea typeface="Cambria" panose="02040503050406030204" pitchFamily="18" charset="0"/>
              </a:rPr>
              <a:t>Izabela Kugiel-</a:t>
            </a:r>
            <a:r>
              <a:rPr lang="pl-PL" sz="1200" dirty="0" err="1">
                <a:latin typeface="Cambria" panose="02040503050406030204" pitchFamily="18" charset="0"/>
                <a:ea typeface="Cambria" panose="02040503050406030204" pitchFamily="18" charset="0"/>
              </a:rPr>
              <a:t>Abuhasna</a:t>
            </a:r>
            <a:r>
              <a:rPr lang="pl-PL" sz="12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pl-PL" sz="1200" i="1" dirty="0">
                <a:latin typeface="Cambria" panose="02040503050406030204" pitchFamily="18" charset="0"/>
                <a:ea typeface="Cambria" panose="02040503050406030204" pitchFamily="18" charset="0"/>
              </a:rPr>
              <a:t>Łowcy słów. Podręcznik popularnonaukowy dla cudzoziemców na poziomie B1</a:t>
            </a:r>
          </a:p>
          <a:p>
            <a:pPr algn="ctr"/>
            <a:r>
              <a:rPr lang="pl-PL" sz="1200" i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www.studiologia.edu.pl/lowcy </a:t>
            </a:r>
            <a:endParaRPr lang="en-US" sz="1200" i="1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907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129" y="382385"/>
            <a:ext cx="7633742" cy="1492132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Jak można zgadnąć znaczenie słowa? 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21539" y="2060848"/>
            <a:ext cx="6300923" cy="3735286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V.  </a:t>
            </a:r>
            <a:r>
              <a:rPr lang="pl-PL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ASTRONOMIA</a:t>
            </a: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 – nauka przyrodnicza, która bada ciała niebieskie oraz Wszechświat (Kosmos) jako całość.</a:t>
            </a:r>
          </a:p>
          <a:p>
            <a:pPr marL="0" indent="0">
              <a:lnSpc>
                <a:spcPct val="150000"/>
              </a:lnSpc>
              <a:buNone/>
            </a:pPr>
            <a:endParaRPr lang="pl-PL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językowe </a:t>
            </a:r>
            <a:r>
              <a:rPr lang="pl-PL" i="1" dirty="0" err="1">
                <a:latin typeface="Cambria" panose="02040503050406030204" pitchFamily="18" charset="0"/>
                <a:ea typeface="Cambria" panose="02040503050406030204" pitchFamily="18" charset="0"/>
              </a:rPr>
              <a:t>deja</a:t>
            </a:r>
            <a:r>
              <a:rPr lang="pl-PL" i="1" dirty="0">
                <a:latin typeface="Cambria" panose="02040503050406030204" pitchFamily="18" charset="0"/>
                <a:ea typeface="Cambria" panose="02040503050406030204" pitchFamily="18" charset="0"/>
              </a:rPr>
              <a:t> vu</a:t>
            </a:r>
          </a:p>
          <a:p>
            <a:pPr marL="514350" lvl="0" indent="-514350">
              <a:lnSpc>
                <a:spcPct val="150000"/>
              </a:lnSpc>
              <a:buFont typeface="Wingdings 3"/>
              <a:buAutoNum type="arabicPeriod"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kontekst językowy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514350" lvl="0" indent="-514350">
              <a:lnSpc>
                <a:spcPct val="150000"/>
              </a:lnSpc>
              <a:buFont typeface="Wingdings 3"/>
              <a:buAutoNum type="arabicPeriod"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budowa słowa </a:t>
            </a:r>
          </a:p>
          <a:p>
            <a:pPr marL="514350" lvl="0" indent="-514350">
              <a:lnSpc>
                <a:spcPct val="150000"/>
              </a:lnSpc>
              <a:buFont typeface="Wingdings 3"/>
              <a:buAutoNum type="arabicPeriod"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kontekst sytuacyjny (referencja)</a:t>
            </a:r>
          </a:p>
          <a:p>
            <a:pPr marL="514350" indent="-514350">
              <a:lnSpc>
                <a:spcPct val="150000"/>
              </a:lnSpc>
              <a:buFont typeface="Wingdings 3"/>
              <a:buAutoNum type="arabicPeriod"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to mogę zignorować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2E5A7-09FD-48DD-9283-716B6A658306}" type="slidenum">
              <a:rPr lang="en-US" smtClean="0">
                <a:latin typeface="Cambria" panose="02040503050406030204" pitchFamily="18" charset="0"/>
                <a:ea typeface="Cambria" panose="02040503050406030204" pitchFamily="18" charset="0"/>
              </a:rPr>
              <a:t>6</a:t>
            </a:fld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11C6FBE2-F3B6-46CC-B7A4-426DC0D0A9F4}"/>
              </a:ext>
            </a:extLst>
          </p:cNvPr>
          <p:cNvSpPr txBox="1"/>
          <p:nvPr/>
        </p:nvSpPr>
        <p:spPr>
          <a:xfrm>
            <a:off x="431540" y="6279703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>
                <a:latin typeface="Cambria" panose="02040503050406030204" pitchFamily="18" charset="0"/>
                <a:ea typeface="Cambria" panose="02040503050406030204" pitchFamily="18" charset="0"/>
              </a:rPr>
              <a:t>Izabela Kugiel-</a:t>
            </a:r>
            <a:r>
              <a:rPr lang="pl-PL" sz="1200" dirty="0" err="1">
                <a:latin typeface="Cambria" panose="02040503050406030204" pitchFamily="18" charset="0"/>
                <a:ea typeface="Cambria" panose="02040503050406030204" pitchFamily="18" charset="0"/>
              </a:rPr>
              <a:t>Abuhasna</a:t>
            </a:r>
            <a:r>
              <a:rPr lang="pl-PL" sz="12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pl-PL" sz="1200" i="1" dirty="0">
                <a:latin typeface="Cambria" panose="02040503050406030204" pitchFamily="18" charset="0"/>
                <a:ea typeface="Cambria" panose="02040503050406030204" pitchFamily="18" charset="0"/>
              </a:rPr>
              <a:t>Łowcy słów. Podręcznik popularnonaukowy dla cudzoziemców na poziomie B1</a:t>
            </a:r>
          </a:p>
          <a:p>
            <a:pPr algn="ctr"/>
            <a:r>
              <a:rPr lang="pl-PL" sz="1200" i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www.studiologia.edu.pl/lowcy </a:t>
            </a:r>
            <a:endParaRPr lang="en-US" sz="1200" i="1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907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129" y="382385"/>
            <a:ext cx="7633742" cy="1492132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Jak można zgadnąć znaczenie słowa? 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23628" y="1874517"/>
            <a:ext cx="6696744" cy="4501162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VI.  </a:t>
            </a:r>
            <a:r>
              <a:rPr lang="pl-PL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PALEONTOLOGIA</a:t>
            </a: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 – nauka, która zajmuje się badaniem historii życia na Ziemi na podstawie kopalnych pozostałości organizmów.</a:t>
            </a:r>
          </a:p>
          <a:p>
            <a:pPr marL="0" indent="0">
              <a:lnSpc>
                <a:spcPct val="100000"/>
              </a:lnSpc>
              <a:buNone/>
            </a:pPr>
            <a:endParaRPr lang="en-US" sz="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językowe </a:t>
            </a:r>
            <a:r>
              <a:rPr lang="pl-PL" i="1" dirty="0" err="1">
                <a:latin typeface="Cambria" panose="02040503050406030204" pitchFamily="18" charset="0"/>
                <a:ea typeface="Cambria" panose="02040503050406030204" pitchFamily="18" charset="0"/>
              </a:rPr>
              <a:t>deja</a:t>
            </a:r>
            <a:r>
              <a:rPr lang="pl-PL" i="1" dirty="0">
                <a:latin typeface="Cambria" panose="02040503050406030204" pitchFamily="18" charset="0"/>
                <a:ea typeface="Cambria" panose="02040503050406030204" pitchFamily="18" charset="0"/>
              </a:rPr>
              <a:t> vu</a:t>
            </a:r>
          </a:p>
          <a:p>
            <a:pPr marL="514350" lvl="0" indent="-514350">
              <a:lnSpc>
                <a:spcPct val="150000"/>
              </a:lnSpc>
              <a:buFont typeface="Wingdings 3"/>
              <a:buAutoNum type="arabicPeriod"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kontekst językowy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514350" lvl="0" indent="-514350">
              <a:lnSpc>
                <a:spcPct val="150000"/>
              </a:lnSpc>
              <a:buFont typeface="Wingdings 3"/>
              <a:buAutoNum type="arabicPeriod"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budowa słowa </a:t>
            </a:r>
          </a:p>
          <a:p>
            <a:pPr marL="514350" lvl="0" indent="-514350">
              <a:lnSpc>
                <a:spcPct val="150000"/>
              </a:lnSpc>
              <a:buFont typeface="Wingdings 3"/>
              <a:buAutoNum type="arabicPeriod"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kontekst sytuacyjny (referencja)</a:t>
            </a:r>
          </a:p>
          <a:p>
            <a:pPr marL="514350" indent="-514350">
              <a:lnSpc>
                <a:spcPct val="150000"/>
              </a:lnSpc>
              <a:buFont typeface="Wingdings 3"/>
              <a:buAutoNum type="arabicPeriod"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to mogę zignorować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2E5A7-09FD-48DD-9283-716B6A658306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F482DBC1-C177-4D69-BA1E-8A6E0F381218}"/>
              </a:ext>
            </a:extLst>
          </p:cNvPr>
          <p:cNvSpPr txBox="1"/>
          <p:nvPr/>
        </p:nvSpPr>
        <p:spPr>
          <a:xfrm>
            <a:off x="431540" y="6279703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>
                <a:latin typeface="Cambria" panose="02040503050406030204" pitchFamily="18" charset="0"/>
                <a:ea typeface="Cambria" panose="02040503050406030204" pitchFamily="18" charset="0"/>
              </a:rPr>
              <a:t>Izabela Kugiel-</a:t>
            </a:r>
            <a:r>
              <a:rPr lang="pl-PL" sz="1200" dirty="0" err="1">
                <a:latin typeface="Cambria" panose="02040503050406030204" pitchFamily="18" charset="0"/>
                <a:ea typeface="Cambria" panose="02040503050406030204" pitchFamily="18" charset="0"/>
              </a:rPr>
              <a:t>Abuhasna</a:t>
            </a:r>
            <a:r>
              <a:rPr lang="pl-PL" sz="12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pl-PL" sz="1200" i="1" dirty="0">
                <a:latin typeface="Cambria" panose="02040503050406030204" pitchFamily="18" charset="0"/>
                <a:ea typeface="Cambria" panose="02040503050406030204" pitchFamily="18" charset="0"/>
              </a:rPr>
              <a:t>Łowcy słów. Podręcznik popularnonaukowy dla cudzoziemców na poziomie B1</a:t>
            </a:r>
          </a:p>
          <a:p>
            <a:pPr algn="ctr"/>
            <a:r>
              <a:rPr lang="pl-PL" sz="1200" i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www.studiologia.edu.pl/lowcy </a:t>
            </a:r>
            <a:endParaRPr lang="en-US" sz="1200" i="1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907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129" y="382385"/>
            <a:ext cx="7633742" cy="1492132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Jak można zgadnąć znaczenie słowa? 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5129" y="1988840"/>
            <a:ext cx="7633742" cy="3764284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VII.  </a:t>
            </a:r>
            <a:r>
              <a:rPr lang="pl-PL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LINGWISTYKA (JĘZYKOZNAWSTWO) </a:t>
            </a: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– nauka, która bada istotę, budowę oraz rozwój języka naturalnego jako systemu znaków.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pl-PL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językowe </a:t>
            </a:r>
            <a:r>
              <a:rPr lang="pl-PL" i="1" dirty="0" err="1">
                <a:latin typeface="Cambria" panose="02040503050406030204" pitchFamily="18" charset="0"/>
                <a:ea typeface="Cambria" panose="02040503050406030204" pitchFamily="18" charset="0"/>
              </a:rPr>
              <a:t>deja</a:t>
            </a:r>
            <a:r>
              <a:rPr lang="pl-PL" i="1" dirty="0">
                <a:latin typeface="Cambria" panose="02040503050406030204" pitchFamily="18" charset="0"/>
                <a:ea typeface="Cambria" panose="02040503050406030204" pitchFamily="18" charset="0"/>
              </a:rPr>
              <a:t> vu</a:t>
            </a:r>
          </a:p>
          <a:p>
            <a:pPr marL="514350" lvl="0" indent="-514350">
              <a:lnSpc>
                <a:spcPct val="150000"/>
              </a:lnSpc>
              <a:buFont typeface="Wingdings 3"/>
              <a:buAutoNum type="arabicPeriod"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kontekst językowy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514350" lvl="0" indent="-514350">
              <a:lnSpc>
                <a:spcPct val="150000"/>
              </a:lnSpc>
              <a:buFont typeface="Wingdings 3"/>
              <a:buAutoNum type="arabicPeriod"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budowa słowa </a:t>
            </a:r>
          </a:p>
          <a:p>
            <a:pPr marL="514350" lvl="0" indent="-514350">
              <a:lnSpc>
                <a:spcPct val="150000"/>
              </a:lnSpc>
              <a:buFont typeface="Wingdings 3"/>
              <a:buAutoNum type="arabicPeriod"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kontekst sytuacyjny (referencja)</a:t>
            </a:r>
          </a:p>
          <a:p>
            <a:pPr marL="514350" indent="-514350">
              <a:lnSpc>
                <a:spcPct val="150000"/>
              </a:lnSpc>
              <a:buFont typeface="Wingdings 3"/>
              <a:buAutoNum type="arabicPeriod"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to mogę zignorować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2E5A7-09FD-48DD-9283-716B6A658306}" type="slidenum">
              <a:rPr lang="en-US" smtClean="0">
                <a:latin typeface="Cambria" panose="02040503050406030204" pitchFamily="18" charset="0"/>
                <a:ea typeface="Cambria" panose="02040503050406030204" pitchFamily="18" charset="0"/>
              </a:rPr>
              <a:t>8</a:t>
            </a:fld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AD4723C7-611E-46E5-8CAB-DCBA5E106DAC}"/>
              </a:ext>
            </a:extLst>
          </p:cNvPr>
          <p:cNvSpPr txBox="1"/>
          <p:nvPr/>
        </p:nvSpPr>
        <p:spPr>
          <a:xfrm>
            <a:off x="431540" y="6279703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>
                <a:latin typeface="Cambria" panose="02040503050406030204" pitchFamily="18" charset="0"/>
                <a:ea typeface="Cambria" panose="02040503050406030204" pitchFamily="18" charset="0"/>
              </a:rPr>
              <a:t>Izabela Kugiel-</a:t>
            </a:r>
            <a:r>
              <a:rPr lang="pl-PL" sz="1200" dirty="0" err="1">
                <a:latin typeface="Cambria" panose="02040503050406030204" pitchFamily="18" charset="0"/>
                <a:ea typeface="Cambria" panose="02040503050406030204" pitchFamily="18" charset="0"/>
              </a:rPr>
              <a:t>Abuhasna</a:t>
            </a:r>
            <a:r>
              <a:rPr lang="pl-PL" sz="12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pl-PL" sz="1200" i="1" dirty="0">
                <a:latin typeface="Cambria" panose="02040503050406030204" pitchFamily="18" charset="0"/>
                <a:ea typeface="Cambria" panose="02040503050406030204" pitchFamily="18" charset="0"/>
              </a:rPr>
              <a:t>Łowcy słów. Podręcznik popularnonaukowy dla cudzoziemców na poziomie B1</a:t>
            </a:r>
          </a:p>
          <a:p>
            <a:pPr algn="ctr"/>
            <a:r>
              <a:rPr lang="pl-PL" sz="1200" i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www.studiologia.edu.pl/lowcy </a:t>
            </a:r>
            <a:endParaRPr lang="en-US" sz="1200" i="1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907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129" y="382385"/>
            <a:ext cx="7633742" cy="1492132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Jak można zgadnąć znaczenie słowa? 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82821" y="1976544"/>
            <a:ext cx="6978358" cy="4362795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VIII.  </a:t>
            </a:r>
            <a:r>
              <a:rPr lang="pl-PL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PSYCHOLOGIA</a:t>
            </a: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 – nauka, która zajmuje się ludzką psychiką i zachowaniami.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pl-PL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językowe </a:t>
            </a:r>
            <a:r>
              <a:rPr lang="pl-PL" i="1" dirty="0" err="1">
                <a:latin typeface="Cambria" panose="02040503050406030204" pitchFamily="18" charset="0"/>
                <a:ea typeface="Cambria" panose="02040503050406030204" pitchFamily="18" charset="0"/>
              </a:rPr>
              <a:t>deja</a:t>
            </a:r>
            <a:r>
              <a:rPr lang="pl-PL" i="1" dirty="0">
                <a:latin typeface="Cambria" panose="02040503050406030204" pitchFamily="18" charset="0"/>
                <a:ea typeface="Cambria" panose="02040503050406030204" pitchFamily="18" charset="0"/>
              </a:rPr>
              <a:t> vu</a:t>
            </a:r>
          </a:p>
          <a:p>
            <a:pPr marL="514350" lvl="0" indent="-514350">
              <a:lnSpc>
                <a:spcPct val="150000"/>
              </a:lnSpc>
              <a:buFont typeface="Wingdings 3"/>
              <a:buAutoNum type="arabicPeriod"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kontekst językowy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514350" lvl="0" indent="-514350">
              <a:lnSpc>
                <a:spcPct val="150000"/>
              </a:lnSpc>
              <a:buFont typeface="Wingdings 3"/>
              <a:buAutoNum type="arabicPeriod"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budowa słowa </a:t>
            </a:r>
          </a:p>
          <a:p>
            <a:pPr marL="514350" lvl="0" indent="-514350">
              <a:lnSpc>
                <a:spcPct val="150000"/>
              </a:lnSpc>
              <a:buFont typeface="Wingdings 3"/>
              <a:buAutoNum type="arabicPeriod"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kontekst sytuacyjny (referencja)</a:t>
            </a:r>
          </a:p>
          <a:p>
            <a:pPr marL="514350" indent="-514350">
              <a:lnSpc>
                <a:spcPct val="150000"/>
              </a:lnSpc>
              <a:buFont typeface="Wingdings 3"/>
              <a:buAutoNum type="arabicPeriod"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to mogę zignorować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2E5A7-09FD-48DD-9283-716B6A658306}" type="slidenum">
              <a:rPr lang="en-US" smtClean="0">
                <a:latin typeface="Cambria" panose="02040503050406030204" pitchFamily="18" charset="0"/>
                <a:ea typeface="Cambria" panose="02040503050406030204" pitchFamily="18" charset="0"/>
              </a:rPr>
              <a:t>9</a:t>
            </a:fld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6E0A1B6A-C848-4E73-943D-A7C7EF67C0B6}"/>
              </a:ext>
            </a:extLst>
          </p:cNvPr>
          <p:cNvSpPr txBox="1"/>
          <p:nvPr/>
        </p:nvSpPr>
        <p:spPr>
          <a:xfrm>
            <a:off x="431540" y="6279703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>
                <a:latin typeface="Cambria" panose="02040503050406030204" pitchFamily="18" charset="0"/>
                <a:ea typeface="Cambria" panose="02040503050406030204" pitchFamily="18" charset="0"/>
              </a:rPr>
              <a:t>Izabela Kugiel-</a:t>
            </a:r>
            <a:r>
              <a:rPr lang="pl-PL" sz="1200" dirty="0" err="1">
                <a:latin typeface="Cambria" panose="02040503050406030204" pitchFamily="18" charset="0"/>
                <a:ea typeface="Cambria" panose="02040503050406030204" pitchFamily="18" charset="0"/>
              </a:rPr>
              <a:t>Abuhasna</a:t>
            </a:r>
            <a:r>
              <a:rPr lang="pl-PL" sz="12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pl-PL" sz="1200" i="1" dirty="0">
                <a:latin typeface="Cambria" panose="02040503050406030204" pitchFamily="18" charset="0"/>
                <a:ea typeface="Cambria" panose="02040503050406030204" pitchFamily="18" charset="0"/>
              </a:rPr>
              <a:t>Łowcy słów. Podręcznik popularnonaukowy dla cudzoziemców na poziomie B1</a:t>
            </a:r>
          </a:p>
          <a:p>
            <a:pPr algn="ctr"/>
            <a:r>
              <a:rPr lang="pl-PL" sz="1200" i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www.studiologia.edu.pl/lowcy </a:t>
            </a:r>
            <a:endParaRPr lang="en-US" sz="1200" i="1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907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Znaczek">
  <a:themeElements>
    <a:clrScheme name="Znaczek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Znaczek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Znaczek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TM10001106[[fn=Znaczek]]</Template>
  <TotalTime>61</TotalTime>
  <Words>904</Words>
  <Application>Microsoft Office PowerPoint</Application>
  <PresentationFormat>Pokaz na ekranie (4:3)</PresentationFormat>
  <Paragraphs>161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3" baseType="lpstr">
      <vt:lpstr>Arial</vt:lpstr>
      <vt:lpstr>Calibri</vt:lpstr>
      <vt:lpstr>Cambria</vt:lpstr>
      <vt:lpstr>Gill Sans MT</vt:lpstr>
      <vt:lpstr>Impact</vt:lpstr>
      <vt:lpstr>Wingdings 3</vt:lpstr>
      <vt:lpstr>Znaczek</vt:lpstr>
      <vt:lpstr>Jak rodzi się rozumienie tekstu</vt:lpstr>
      <vt:lpstr>Jak można zgadnąć znaczenie słowa? </vt:lpstr>
      <vt:lpstr>Jak można zgadnąć znaczenie słowa? </vt:lpstr>
      <vt:lpstr>Jak można zgadnąć znaczenie słowa? </vt:lpstr>
      <vt:lpstr>Jak można zgadnąć znaczenie słowa? </vt:lpstr>
      <vt:lpstr>Jak można zgadnąć znaczenie słowa? </vt:lpstr>
      <vt:lpstr>Jak można zgadnąć znaczenie słowa? </vt:lpstr>
      <vt:lpstr>Jak można zgadnąć znaczenie słowa? </vt:lpstr>
      <vt:lpstr>Jak można zgadnąć znaczenie słowa? </vt:lpstr>
      <vt:lpstr>Jak można zgadnąć znaczenie słowa? </vt:lpstr>
      <vt:lpstr>Jak można zgadnąć znaczenie słowa? </vt:lpstr>
      <vt:lpstr>Jak można zgadnąć znaczenie słowa? </vt:lpstr>
      <vt:lpstr>Jak można zgadnąć znaczenie słowa? </vt:lpstr>
      <vt:lpstr>Jak można zgadnąć znaczenie słowa? </vt:lpstr>
      <vt:lpstr>Jak można zgadnąć znaczenie słowa? 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rodzi się rozumienie tekstu</dc:title>
  <dc:creator>Krakow</dc:creator>
  <cp:lastModifiedBy>nasser hasna</cp:lastModifiedBy>
  <cp:revision>23</cp:revision>
  <dcterms:created xsi:type="dcterms:W3CDTF">2020-10-12T17:42:53Z</dcterms:created>
  <dcterms:modified xsi:type="dcterms:W3CDTF">2020-11-14T22:47:53Z</dcterms:modified>
</cp:coreProperties>
</file>